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Default Extension="wav" ContentType="audio/wav"/>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677" r:id="rId2"/>
  </p:sldMasterIdLst>
  <p:notesMasterIdLst>
    <p:notesMasterId r:id="rId118"/>
  </p:notesMasterIdLst>
  <p:handoutMasterIdLst>
    <p:handoutMasterId r:id="rId119"/>
  </p:handoutMasterIdLst>
  <p:sldIdLst>
    <p:sldId id="429" r:id="rId3"/>
    <p:sldId id="430" r:id="rId4"/>
    <p:sldId id="642" r:id="rId5"/>
    <p:sldId id="431" r:id="rId6"/>
    <p:sldId id="662" r:id="rId7"/>
    <p:sldId id="433" r:id="rId8"/>
    <p:sldId id="434" r:id="rId9"/>
    <p:sldId id="435" r:id="rId10"/>
    <p:sldId id="436" r:id="rId11"/>
    <p:sldId id="670" r:id="rId12"/>
    <p:sldId id="659" r:id="rId13"/>
    <p:sldId id="649" r:id="rId14"/>
    <p:sldId id="438" r:id="rId15"/>
    <p:sldId id="443" r:id="rId16"/>
    <p:sldId id="444" r:id="rId17"/>
    <p:sldId id="668" r:id="rId18"/>
    <p:sldId id="669" r:id="rId19"/>
    <p:sldId id="657" r:id="rId20"/>
    <p:sldId id="660" r:id="rId21"/>
    <p:sldId id="450" r:id="rId22"/>
    <p:sldId id="664" r:id="rId23"/>
    <p:sldId id="647" r:id="rId24"/>
    <p:sldId id="665" r:id="rId25"/>
    <p:sldId id="645" r:id="rId26"/>
    <p:sldId id="651" r:id="rId27"/>
    <p:sldId id="646" r:id="rId28"/>
    <p:sldId id="456" r:id="rId29"/>
    <p:sldId id="457" r:id="rId30"/>
    <p:sldId id="567" r:id="rId31"/>
    <p:sldId id="458" r:id="rId32"/>
    <p:sldId id="459" r:id="rId33"/>
    <p:sldId id="461" r:id="rId34"/>
    <p:sldId id="462" r:id="rId35"/>
    <p:sldId id="556" r:id="rId36"/>
    <p:sldId id="573" r:id="rId37"/>
    <p:sldId id="463" r:id="rId38"/>
    <p:sldId id="465" r:id="rId39"/>
    <p:sldId id="466" r:id="rId40"/>
    <p:sldId id="467" r:id="rId41"/>
    <p:sldId id="468" r:id="rId42"/>
    <p:sldId id="626" r:id="rId43"/>
    <p:sldId id="470" r:id="rId44"/>
    <p:sldId id="576" r:id="rId45"/>
    <p:sldId id="579" r:id="rId46"/>
    <p:sldId id="481" r:id="rId47"/>
    <p:sldId id="671" r:id="rId48"/>
    <p:sldId id="672" r:id="rId49"/>
    <p:sldId id="578" r:id="rId50"/>
    <p:sldId id="580" r:id="rId51"/>
    <p:sldId id="613" r:id="rId52"/>
    <p:sldId id="581" r:id="rId53"/>
    <p:sldId id="485" r:id="rId54"/>
    <p:sldId id="492" r:id="rId55"/>
    <p:sldId id="493" r:id="rId56"/>
    <p:sldId id="494" r:id="rId57"/>
    <p:sldId id="495" r:id="rId58"/>
    <p:sldId id="496" r:id="rId59"/>
    <p:sldId id="615" r:id="rId60"/>
    <p:sldId id="497" r:id="rId61"/>
    <p:sldId id="498" r:id="rId62"/>
    <p:sldId id="499" r:id="rId63"/>
    <p:sldId id="621" r:id="rId64"/>
    <p:sldId id="616" r:id="rId65"/>
    <p:sldId id="618" r:id="rId66"/>
    <p:sldId id="617" r:id="rId67"/>
    <p:sldId id="620" r:id="rId68"/>
    <p:sldId id="622" r:id="rId69"/>
    <p:sldId id="623" r:id="rId70"/>
    <p:sldId id="503" r:id="rId71"/>
    <p:sldId id="504" r:id="rId72"/>
    <p:sldId id="505" r:id="rId73"/>
    <p:sldId id="507" r:id="rId74"/>
    <p:sldId id="508" r:id="rId75"/>
    <p:sldId id="510" r:id="rId76"/>
    <p:sldId id="511" r:id="rId77"/>
    <p:sldId id="585" r:id="rId78"/>
    <p:sldId id="586" r:id="rId79"/>
    <p:sldId id="587" r:id="rId80"/>
    <p:sldId id="588" r:id="rId81"/>
    <p:sldId id="589" r:id="rId82"/>
    <p:sldId id="590" r:id="rId83"/>
    <p:sldId id="591" r:id="rId84"/>
    <p:sldId id="592" r:id="rId85"/>
    <p:sldId id="593" r:id="rId86"/>
    <p:sldId id="594" r:id="rId87"/>
    <p:sldId id="595" r:id="rId88"/>
    <p:sldId id="596" r:id="rId89"/>
    <p:sldId id="597" r:id="rId90"/>
    <p:sldId id="598" r:id="rId91"/>
    <p:sldId id="599" r:id="rId92"/>
    <p:sldId id="600" r:id="rId93"/>
    <p:sldId id="601" r:id="rId94"/>
    <p:sldId id="602" r:id="rId95"/>
    <p:sldId id="603" r:id="rId96"/>
    <p:sldId id="604" r:id="rId97"/>
    <p:sldId id="605" r:id="rId98"/>
    <p:sldId id="606" r:id="rId99"/>
    <p:sldId id="607" r:id="rId100"/>
    <p:sldId id="608" r:id="rId101"/>
    <p:sldId id="610" r:id="rId102"/>
    <p:sldId id="673" r:id="rId103"/>
    <p:sldId id="674" r:id="rId104"/>
    <p:sldId id="675" r:id="rId105"/>
    <p:sldId id="627" r:id="rId106"/>
    <p:sldId id="676" r:id="rId107"/>
    <p:sldId id="677" r:id="rId108"/>
    <p:sldId id="628" r:id="rId109"/>
    <p:sldId id="678" r:id="rId110"/>
    <p:sldId id="679" r:id="rId111"/>
    <p:sldId id="638" r:id="rId112"/>
    <p:sldId id="639" r:id="rId113"/>
    <p:sldId id="640" r:id="rId114"/>
    <p:sldId id="641" r:id="rId115"/>
    <p:sldId id="554" r:id="rId116"/>
    <p:sldId id="555" r:id="rId117"/>
  </p:sldIdLst>
  <p:sldSz cx="10261600" cy="7561263"/>
  <p:notesSz cx="6858000" cy="9947275"/>
  <p:defaultTextStyle>
    <a:defPPr>
      <a:defRPr lang="zh-CN"/>
    </a:defPPr>
    <a:lvl1pPr algn="l" rtl="0" fontAlgn="base">
      <a:spcBef>
        <a:spcPct val="0"/>
      </a:spcBef>
      <a:spcAft>
        <a:spcPct val="0"/>
      </a:spcAft>
      <a:defRPr sz="1600" b="1" kern="1200">
        <a:solidFill>
          <a:schemeClr val="bg2"/>
        </a:solidFill>
        <a:latin typeface="Arial" pitchFamily="34" charset="0"/>
        <a:ea typeface="微软雅黑" pitchFamily="34" charset="-122"/>
        <a:cs typeface="+mn-cs"/>
      </a:defRPr>
    </a:lvl1pPr>
    <a:lvl2pPr marL="457200" algn="l" rtl="0" fontAlgn="base">
      <a:spcBef>
        <a:spcPct val="0"/>
      </a:spcBef>
      <a:spcAft>
        <a:spcPct val="0"/>
      </a:spcAft>
      <a:defRPr sz="1600" b="1" kern="1200">
        <a:solidFill>
          <a:schemeClr val="bg2"/>
        </a:solidFill>
        <a:latin typeface="Arial" pitchFamily="34" charset="0"/>
        <a:ea typeface="微软雅黑" pitchFamily="34" charset="-122"/>
        <a:cs typeface="+mn-cs"/>
      </a:defRPr>
    </a:lvl2pPr>
    <a:lvl3pPr marL="914400" algn="l" rtl="0" fontAlgn="base">
      <a:spcBef>
        <a:spcPct val="0"/>
      </a:spcBef>
      <a:spcAft>
        <a:spcPct val="0"/>
      </a:spcAft>
      <a:defRPr sz="1600" b="1" kern="1200">
        <a:solidFill>
          <a:schemeClr val="bg2"/>
        </a:solidFill>
        <a:latin typeface="Arial" pitchFamily="34" charset="0"/>
        <a:ea typeface="微软雅黑" pitchFamily="34" charset="-122"/>
        <a:cs typeface="+mn-cs"/>
      </a:defRPr>
    </a:lvl3pPr>
    <a:lvl4pPr marL="1371600" algn="l" rtl="0" fontAlgn="base">
      <a:spcBef>
        <a:spcPct val="0"/>
      </a:spcBef>
      <a:spcAft>
        <a:spcPct val="0"/>
      </a:spcAft>
      <a:defRPr sz="1600" b="1" kern="1200">
        <a:solidFill>
          <a:schemeClr val="bg2"/>
        </a:solidFill>
        <a:latin typeface="Arial" pitchFamily="34" charset="0"/>
        <a:ea typeface="微软雅黑" pitchFamily="34" charset="-122"/>
        <a:cs typeface="+mn-cs"/>
      </a:defRPr>
    </a:lvl4pPr>
    <a:lvl5pPr marL="1828800" algn="l" rtl="0" fontAlgn="base">
      <a:spcBef>
        <a:spcPct val="0"/>
      </a:spcBef>
      <a:spcAft>
        <a:spcPct val="0"/>
      </a:spcAft>
      <a:defRPr sz="1600" b="1" kern="1200">
        <a:solidFill>
          <a:schemeClr val="bg2"/>
        </a:solidFill>
        <a:latin typeface="Arial" pitchFamily="34" charset="0"/>
        <a:ea typeface="微软雅黑" pitchFamily="34" charset="-122"/>
        <a:cs typeface="+mn-cs"/>
      </a:defRPr>
    </a:lvl5pPr>
    <a:lvl6pPr marL="2286000" algn="l" defTabSz="914400" rtl="0" eaLnBrk="1" latinLnBrk="0" hangingPunct="1">
      <a:defRPr sz="1600" b="1" kern="1200">
        <a:solidFill>
          <a:schemeClr val="bg2"/>
        </a:solidFill>
        <a:latin typeface="Arial" pitchFamily="34" charset="0"/>
        <a:ea typeface="微软雅黑" pitchFamily="34" charset="-122"/>
        <a:cs typeface="+mn-cs"/>
      </a:defRPr>
    </a:lvl6pPr>
    <a:lvl7pPr marL="2743200" algn="l" defTabSz="914400" rtl="0" eaLnBrk="1" latinLnBrk="0" hangingPunct="1">
      <a:defRPr sz="1600" b="1" kern="1200">
        <a:solidFill>
          <a:schemeClr val="bg2"/>
        </a:solidFill>
        <a:latin typeface="Arial" pitchFamily="34" charset="0"/>
        <a:ea typeface="微软雅黑" pitchFamily="34" charset="-122"/>
        <a:cs typeface="+mn-cs"/>
      </a:defRPr>
    </a:lvl7pPr>
    <a:lvl8pPr marL="3200400" algn="l" defTabSz="914400" rtl="0" eaLnBrk="1" latinLnBrk="0" hangingPunct="1">
      <a:defRPr sz="1600" b="1" kern="1200">
        <a:solidFill>
          <a:schemeClr val="bg2"/>
        </a:solidFill>
        <a:latin typeface="Arial" pitchFamily="34" charset="0"/>
        <a:ea typeface="微软雅黑" pitchFamily="34" charset="-122"/>
        <a:cs typeface="+mn-cs"/>
      </a:defRPr>
    </a:lvl8pPr>
    <a:lvl9pPr marL="3657600" algn="l" defTabSz="914400" rtl="0" eaLnBrk="1" latinLnBrk="0" hangingPunct="1">
      <a:defRPr sz="1600" b="1" kern="1200">
        <a:solidFill>
          <a:schemeClr val="bg2"/>
        </a:solidFill>
        <a:latin typeface="Arial" pitchFamily="34" charset="0"/>
        <a:ea typeface="微软雅黑"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3A9A1"/>
    <a:srgbClr val="006699"/>
    <a:srgbClr val="941C8E"/>
    <a:srgbClr val="71D40E"/>
    <a:srgbClr val="73D80E"/>
    <a:srgbClr val="19859F"/>
    <a:srgbClr val="333333"/>
    <a:srgbClr val="B2B2B2"/>
    <a:srgbClr val="0066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3" autoAdjust="0"/>
    <p:restoredTop sz="97984" autoAdjust="0"/>
  </p:normalViewPr>
  <p:slideViewPr>
    <p:cSldViewPr snapToGrid="0">
      <p:cViewPr>
        <p:scale>
          <a:sx n="75" d="100"/>
          <a:sy n="75" d="100"/>
        </p:scale>
        <p:origin x="-144" y="-78"/>
      </p:cViewPr>
      <p:guideLst>
        <p:guide orient="horz" pos="2382"/>
        <p:guide pos="1238"/>
      </p:guideLst>
    </p:cSldViewPr>
  </p:slideViewPr>
  <p:notesTextViewPr>
    <p:cViewPr>
      <p:scale>
        <a:sx n="100" d="100"/>
        <a:sy n="100" d="100"/>
      </p:scale>
      <p:origin x="0" y="0"/>
    </p:cViewPr>
  </p:notesTextViewPr>
  <p:sorterViewPr>
    <p:cViewPr>
      <p:scale>
        <a:sx n="75" d="100"/>
        <a:sy n="75" d="100"/>
      </p:scale>
      <p:origin x="0" y="18456"/>
    </p:cViewPr>
  </p:sorterViewPr>
  <p:notesViewPr>
    <p:cSldViewPr snapToGrid="0">
      <p:cViewPr varScale="1">
        <p:scale>
          <a:sx n="61" d="100"/>
          <a:sy n="61" d="100"/>
        </p:scale>
        <p:origin x="-2988" y="-96"/>
      </p:cViewPr>
      <p:guideLst>
        <p:guide orient="horz" pos="3133"/>
        <p:guide pos="2161"/>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351" name="页眉占位符 1"/>
          <p:cNvSpPr>
            <a:spLocks noGrp="1"/>
          </p:cNvSpPr>
          <p:nvPr>
            <p:ph type="hdr" sz="quarter"/>
          </p:nvPr>
        </p:nvSpPr>
        <p:spPr>
          <a:xfrm>
            <a:off x="0" y="1"/>
            <a:ext cx="2971484" cy="497364"/>
          </a:xfrm>
          <a:prstGeom prst="rect">
            <a:avLst/>
          </a:prstGeom>
        </p:spPr>
        <p:txBody>
          <a:bodyPr vert="horz" wrap="square" lIns="91383" tIns="45692" rIns="91383" bIns="45692"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endParaRPr lang="zh-CN" altLang="en-US"/>
          </a:p>
        </p:txBody>
      </p:sp>
      <p:sp>
        <p:nvSpPr>
          <p:cNvPr id="1049352" name="日期占位符 2"/>
          <p:cNvSpPr>
            <a:spLocks noGrp="1"/>
          </p:cNvSpPr>
          <p:nvPr>
            <p:ph type="dt" sz="quarter" idx="1"/>
          </p:nvPr>
        </p:nvSpPr>
        <p:spPr>
          <a:xfrm>
            <a:off x="3884933" y="1"/>
            <a:ext cx="2971484" cy="497364"/>
          </a:xfrm>
          <a:prstGeom prst="rect">
            <a:avLst/>
          </a:prstGeom>
        </p:spPr>
        <p:txBody>
          <a:bodyPr vert="horz" lIns="91383" tIns="45692" rIns="91383" bIns="45692" rtlCol="0"/>
          <a:lstStyle>
            <a:lvl1pPr algn="r" eaLnBrk="1" hangingPunct="1">
              <a:defRPr sz="1200" b="0">
                <a:solidFill>
                  <a:schemeClr val="tx1"/>
                </a:solidFill>
                <a:latin typeface="Arial" charset="0"/>
                <a:ea typeface="宋体" pitchFamily="2" charset="-122"/>
              </a:defRPr>
            </a:lvl1pPr>
          </a:lstStyle>
          <a:p>
            <a:fld id="{9C4E5F67-508D-44D7-B674-A61C6A685042}" type="datetimeFigureOut">
              <a:rPr lang="zh-CN" altLang="en-US"/>
              <a:pPr/>
              <a:t>2018/3/16</a:t>
            </a:fld>
            <a:endParaRPr lang="zh-CN" altLang="en-US"/>
          </a:p>
        </p:txBody>
      </p:sp>
      <p:sp>
        <p:nvSpPr>
          <p:cNvPr id="1049353" name="页脚占位符 3"/>
          <p:cNvSpPr>
            <a:spLocks noGrp="1"/>
          </p:cNvSpPr>
          <p:nvPr>
            <p:ph type="ftr" sz="quarter" idx="2"/>
          </p:nvPr>
        </p:nvSpPr>
        <p:spPr>
          <a:xfrm>
            <a:off x="0" y="9448333"/>
            <a:ext cx="2971484" cy="497364"/>
          </a:xfrm>
          <a:prstGeom prst="rect">
            <a:avLst/>
          </a:prstGeom>
        </p:spPr>
        <p:txBody>
          <a:bodyPr vert="horz" wrap="square" lIns="91383" tIns="45692" rIns="91383" bIns="45692"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endParaRPr lang="en-US" altLang="zh-CN"/>
          </a:p>
        </p:txBody>
      </p:sp>
      <p:sp>
        <p:nvSpPr>
          <p:cNvPr id="1049354" name="灯片编号占位符 4"/>
          <p:cNvSpPr>
            <a:spLocks noGrp="1"/>
          </p:cNvSpPr>
          <p:nvPr>
            <p:ph type="sldNum" sz="quarter" idx="3"/>
          </p:nvPr>
        </p:nvSpPr>
        <p:spPr>
          <a:xfrm>
            <a:off x="3884933" y="9448333"/>
            <a:ext cx="2971484" cy="497364"/>
          </a:xfrm>
          <a:prstGeom prst="rect">
            <a:avLst/>
          </a:prstGeom>
        </p:spPr>
        <p:txBody>
          <a:bodyPr vert="horz" lIns="91383" tIns="45692" rIns="91383" bIns="45692" rtlCol="0" anchor="b"/>
          <a:lstStyle>
            <a:lvl1pPr algn="r" eaLnBrk="1" hangingPunct="1">
              <a:defRPr sz="1200" b="0">
                <a:solidFill>
                  <a:schemeClr val="tx1"/>
                </a:solidFill>
                <a:latin typeface="Arial" charset="0"/>
                <a:ea typeface="宋体" pitchFamily="2" charset="-122"/>
              </a:defRPr>
            </a:lvl1pPr>
          </a:lstStyle>
          <a:p>
            <a:fld id="{D26EAACD-2A15-42D3-BCB0-52DC646EF465}" type="slidenum">
              <a:rPr lang="zh-CN" altLang="en-US"/>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345" name="Rectangle 2"/>
          <p:cNvSpPr>
            <a:spLocks noGrp="1" noChangeArrowheads="1"/>
          </p:cNvSpPr>
          <p:nvPr>
            <p:ph type="hdr" sz="quarter"/>
          </p:nvPr>
        </p:nvSpPr>
        <p:spPr bwMode="auto">
          <a:xfrm>
            <a:off x="0" y="1"/>
            <a:ext cx="2971484" cy="497364"/>
          </a:xfrm>
          <a:prstGeom prst="rect">
            <a:avLst/>
          </a:prstGeom>
          <a:noFill/>
          <a:ln w="9525">
            <a:noFill/>
            <a:miter lim="800000"/>
            <a:headEnd/>
            <a:tailEnd/>
          </a:ln>
          <a:effectLst/>
        </p:spPr>
        <p:txBody>
          <a:bodyPr vert="horz" wrap="square" lIns="91383" tIns="45692" rIns="91383" bIns="45692"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endParaRPr lang="zh-CN" altLang="en-US"/>
          </a:p>
        </p:txBody>
      </p:sp>
      <p:sp>
        <p:nvSpPr>
          <p:cNvPr id="1049346" name="Rectangle 3"/>
          <p:cNvSpPr>
            <a:spLocks noGrp="1" noChangeArrowheads="1"/>
          </p:cNvSpPr>
          <p:nvPr>
            <p:ph type="dt" idx="1"/>
          </p:nvPr>
        </p:nvSpPr>
        <p:spPr bwMode="auto">
          <a:xfrm>
            <a:off x="3884933" y="1"/>
            <a:ext cx="2971484" cy="497364"/>
          </a:xfrm>
          <a:prstGeom prst="rect">
            <a:avLst/>
          </a:prstGeom>
          <a:noFill/>
          <a:ln w="9525">
            <a:noFill/>
            <a:miter lim="800000"/>
            <a:headEnd/>
            <a:tailEnd/>
          </a:ln>
          <a:effectLst/>
        </p:spPr>
        <p:txBody>
          <a:bodyPr vert="horz" wrap="square" lIns="91383" tIns="45692" rIns="91383" bIns="45692" numCol="1" anchor="t" anchorCtr="0" compatLnSpc="1">
            <a:prstTxWarp prst="textNoShape">
              <a:avLst/>
            </a:prstTxWarp>
          </a:bodyPr>
          <a:lstStyle>
            <a:lvl1pPr algn="r" eaLnBrk="1" hangingPunct="1">
              <a:defRPr sz="1200" b="0">
                <a:solidFill>
                  <a:schemeClr val="tx1"/>
                </a:solidFill>
                <a:latin typeface="Arial" charset="0"/>
                <a:ea typeface="宋体" pitchFamily="2" charset="-122"/>
              </a:defRPr>
            </a:lvl1pPr>
          </a:lstStyle>
          <a:p>
            <a:fld id="{BAC3CE95-5705-4E2E-9950-D377ABEB637C}" type="datetimeFigureOut">
              <a:rPr lang="en-US" altLang="zh-CN"/>
              <a:pPr/>
              <a:t>3/16/2018</a:t>
            </a:fld>
            <a:endParaRPr lang="en-US" altLang="zh-CN"/>
          </a:p>
        </p:txBody>
      </p:sp>
      <p:sp>
        <p:nvSpPr>
          <p:cNvPr id="1049347" name="Rectangle 4"/>
          <p:cNvSpPr>
            <a:spLocks noGrp="1" noRot="1" noChangeAspect="1" noChangeArrowheads="1" noTextEdit="1"/>
          </p:cNvSpPr>
          <p:nvPr>
            <p:ph type="sldImg" idx="2"/>
          </p:nvPr>
        </p:nvSpPr>
        <p:spPr bwMode="auto">
          <a:xfrm>
            <a:off x="896938" y="746125"/>
            <a:ext cx="5064125" cy="3730625"/>
          </a:xfrm>
          <a:prstGeom prst="rect">
            <a:avLst/>
          </a:prstGeom>
          <a:noFill/>
          <a:ln w="9525">
            <a:solidFill>
              <a:srgbClr val="000000"/>
            </a:solidFill>
            <a:miter lim="800000"/>
            <a:headEnd/>
            <a:tailEnd/>
          </a:ln>
        </p:spPr>
      </p:sp>
      <p:sp>
        <p:nvSpPr>
          <p:cNvPr id="1049348" name="Rectangle 5"/>
          <p:cNvSpPr>
            <a:spLocks noGrp="1" noChangeArrowheads="1"/>
          </p:cNvSpPr>
          <p:nvPr>
            <p:ph type="body" sz="quarter" idx="3"/>
          </p:nvPr>
        </p:nvSpPr>
        <p:spPr bwMode="auto">
          <a:xfrm>
            <a:off x="687067" y="4725746"/>
            <a:ext cx="5483867" cy="4474695"/>
          </a:xfrm>
          <a:prstGeom prst="rect">
            <a:avLst/>
          </a:prstGeom>
          <a:noFill/>
          <a:ln w="9525">
            <a:noFill/>
            <a:miter lim="800000"/>
            <a:headEnd/>
            <a:tailEnd/>
          </a:ln>
          <a:effectLst/>
        </p:spPr>
        <p:txBody>
          <a:bodyPr vert="horz" wrap="square" lIns="91383" tIns="45692" rIns="91383" bIns="45692"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49349" name="Rectangle 6"/>
          <p:cNvSpPr>
            <a:spLocks noGrp="1" noChangeArrowheads="1"/>
          </p:cNvSpPr>
          <p:nvPr>
            <p:ph type="ftr" sz="quarter" idx="4"/>
          </p:nvPr>
        </p:nvSpPr>
        <p:spPr bwMode="auto">
          <a:xfrm>
            <a:off x="0" y="9448333"/>
            <a:ext cx="2971484" cy="497364"/>
          </a:xfrm>
          <a:prstGeom prst="rect">
            <a:avLst/>
          </a:prstGeom>
          <a:noFill/>
          <a:ln w="9525">
            <a:noFill/>
            <a:miter lim="800000"/>
            <a:headEnd/>
            <a:tailEnd/>
          </a:ln>
          <a:effectLst/>
        </p:spPr>
        <p:txBody>
          <a:bodyPr vert="horz" wrap="square" lIns="91383" tIns="45692" rIns="91383" bIns="45692"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endParaRPr lang="en-US" altLang="zh-CN"/>
          </a:p>
        </p:txBody>
      </p:sp>
      <p:sp>
        <p:nvSpPr>
          <p:cNvPr id="1049350" name="Rectangle 7"/>
          <p:cNvSpPr>
            <a:spLocks noGrp="1" noChangeArrowheads="1"/>
          </p:cNvSpPr>
          <p:nvPr>
            <p:ph type="sldNum" sz="quarter" idx="5"/>
          </p:nvPr>
        </p:nvSpPr>
        <p:spPr bwMode="auto">
          <a:xfrm>
            <a:off x="3884933" y="9448333"/>
            <a:ext cx="2971484" cy="497364"/>
          </a:xfrm>
          <a:prstGeom prst="rect">
            <a:avLst/>
          </a:prstGeom>
          <a:noFill/>
          <a:ln w="9525">
            <a:noFill/>
            <a:miter lim="800000"/>
            <a:headEnd/>
            <a:tailEnd/>
          </a:ln>
          <a:effectLst/>
        </p:spPr>
        <p:txBody>
          <a:bodyPr vert="horz" wrap="square" lIns="91383" tIns="45692" rIns="91383" bIns="45692" numCol="1" anchor="b" anchorCtr="0" compatLnSpc="1">
            <a:prstTxWarp prst="textNoShape">
              <a:avLst/>
            </a:prstTxWarp>
          </a:bodyPr>
          <a:lstStyle>
            <a:lvl1pPr algn="r" eaLnBrk="1" hangingPunct="1">
              <a:defRPr sz="1200" b="0">
                <a:solidFill>
                  <a:schemeClr val="tx1"/>
                </a:solidFill>
                <a:latin typeface="Arial" charset="0"/>
                <a:ea typeface="宋体" charset="-122"/>
              </a:defRPr>
            </a:lvl1pPr>
          </a:lstStyle>
          <a:p>
            <a:fld id="{96329463-95D0-40DC-8C73-E39A1180379E}" type="slidenum">
              <a:rPr lang="en-US" altLang="zh-CN"/>
              <a:pPr/>
              <a:t>‹#›</a:t>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Rectangle 7"/>
          <p:cNvSpPr txBox="1">
            <a:spLocks noGrp="1" noChangeArrowheads="1"/>
          </p:cNvSpPr>
          <p:nvPr/>
        </p:nvSpPr>
        <p:spPr bwMode="auto">
          <a:xfrm>
            <a:off x="3884615" y="9449913"/>
            <a:ext cx="2971800" cy="495638"/>
          </a:xfrm>
          <a:prstGeom prst="rect">
            <a:avLst/>
          </a:prstGeom>
          <a:noFill/>
          <a:ln w="9525">
            <a:noFill/>
            <a:miter lim="800000"/>
            <a:headEnd/>
            <a:tailEnd/>
          </a:ln>
        </p:spPr>
        <p:txBody>
          <a:bodyPr lIns="94400" tIns="47200" rIns="94400" bIns="47200" anchor="b"/>
          <a:lstStyle/>
          <a:p>
            <a:pPr algn="r" defTabSz="944333"/>
            <a:fld id="{5784BB2A-8508-4B50-B5B9-059FB24E97BD}" type="slidenum">
              <a:rPr lang="zh-CN" altLang="de-DE" sz="1300">
                <a:latin typeface="Times New Roman" pitchFamily="18" charset="0"/>
              </a:rPr>
              <a:pPr algn="r" defTabSz="944333"/>
              <a:t>2</a:t>
            </a:fld>
            <a:endParaRPr lang="de-DE" altLang="zh-CN" sz="1300" dirty="0">
              <a:latin typeface="Times New Roman" pitchFamily="18" charset="0"/>
            </a:endParaRPr>
          </a:p>
        </p:txBody>
      </p:sp>
      <p:sp>
        <p:nvSpPr>
          <p:cNvPr id="1048620" name="Rectangle 1026"/>
          <p:cNvSpPr>
            <a:spLocks noGrp="1" noRot="1" noChangeAspect="1" noChangeArrowheads="1" noTextEdit="1"/>
          </p:cNvSpPr>
          <p:nvPr>
            <p:ph type="sldImg"/>
          </p:nvPr>
        </p:nvSpPr>
        <p:spPr bwMode="auto">
          <a:xfrm>
            <a:off x="898525" y="746125"/>
            <a:ext cx="5062538" cy="3730625"/>
          </a:xfrm>
          <a:noFill/>
          <a:ln>
            <a:solidFill>
              <a:srgbClr val="000000"/>
            </a:solidFill>
            <a:miter lim="800000"/>
            <a:headEnd/>
            <a:tailEnd/>
          </a:ln>
        </p:spPr>
      </p:sp>
      <p:sp>
        <p:nvSpPr>
          <p:cNvPr id="1048621" name="Rectangle 1027"/>
          <p:cNvSpPr>
            <a:spLocks noGrp="1" noChangeArrowheads="1"/>
          </p:cNvSpPr>
          <p:nvPr>
            <p:ph type="body" idx="1"/>
          </p:nvPr>
        </p:nvSpPr>
        <p:spPr bwMode="auto">
          <a:noFill/>
        </p:spPr>
        <p:txBody>
          <a:bodyPr wrap="square" lIns="94400" tIns="47200" rIns="94400" bIns="47200" numCol="1" anchor="t" anchorCtr="0" compatLnSpc="1">
            <a:prstTxWarp prst="textNoShape">
              <a:avLst/>
            </a:prstTxWarp>
          </a:bodyPr>
          <a:lstStyle/>
          <a:p>
            <a:pPr eaLnBrk="1" hangingPunct="1">
              <a:spcBef>
                <a:spcPct val="0"/>
              </a:spcBef>
            </a:pPr>
            <a:r>
              <a:rPr lang="zh-CN" altLang="en-US" dirty="0" smtClean="0">
                <a:latin typeface="Times New Roman" pitchFamily="18" charset="0"/>
              </a:rPr>
              <a:t>视频引入安全概念，并请学员分享：</a:t>
            </a:r>
            <a:r>
              <a:rPr lang="en-US" altLang="zh-CN" dirty="0" smtClean="0">
                <a:latin typeface="Times New Roman" pitchFamily="18" charset="0"/>
              </a:rPr>
              <a:t>1</a:t>
            </a:r>
            <a:r>
              <a:rPr lang="zh-CN" altLang="en-US" dirty="0" smtClean="0">
                <a:latin typeface="Times New Roman" pitchFamily="18" charset="0"/>
              </a:rPr>
              <a:t>、观后最大感触是什么；</a:t>
            </a:r>
            <a:r>
              <a:rPr lang="en-US" altLang="zh-CN" dirty="0" smtClean="0">
                <a:latin typeface="Times New Roman" pitchFamily="18" charset="0"/>
              </a:rPr>
              <a:t>2</a:t>
            </a:r>
            <a:r>
              <a:rPr lang="zh-CN" altLang="en-US" dirty="0" smtClean="0">
                <a:latin typeface="Times New Roman" pitchFamily="18" charset="0"/>
              </a:rPr>
              <a:t>、如何理解安全</a:t>
            </a:r>
            <a:r>
              <a:rPr lang="zh-CN" altLang="en-US" baseline="0" dirty="0" smtClean="0">
                <a:latin typeface="Times New Roman" pitchFamily="18" charset="0"/>
              </a:rPr>
              <a:t>；</a:t>
            </a:r>
            <a:r>
              <a:rPr lang="en-US" altLang="zh-CN" baseline="0" dirty="0" smtClean="0">
                <a:latin typeface="Times New Roman" pitchFamily="18" charset="0"/>
              </a:rPr>
              <a:t>3</a:t>
            </a:r>
            <a:r>
              <a:rPr lang="zh-CN" altLang="en-US" baseline="0" dirty="0" smtClean="0">
                <a:latin typeface="Times New Roman" pitchFamily="18" charset="0"/>
              </a:rPr>
              <a:t>、发生的这些安全事故原因有哪些；</a:t>
            </a:r>
            <a:r>
              <a:rPr lang="en-US" altLang="zh-CN" baseline="0" dirty="0" smtClean="0">
                <a:latin typeface="Times New Roman" pitchFamily="18" charset="0"/>
              </a:rPr>
              <a:t>4</a:t>
            </a:r>
            <a:r>
              <a:rPr lang="zh-CN" altLang="en-US" baseline="0" dirty="0" smtClean="0">
                <a:latin typeface="Times New Roman" pitchFamily="18" charset="0"/>
              </a:rPr>
              <a:t>、自身如何避免意外事故的发生。</a:t>
            </a:r>
            <a:endParaRPr lang="en-US" altLang="zh-CN" baseline="0" dirty="0" smtClean="0">
              <a:latin typeface="Times New Roman" pitchFamily="18" charset="0"/>
            </a:endParaRPr>
          </a:p>
          <a:p>
            <a:pPr eaLnBrk="1" hangingPunct="1">
              <a:spcBef>
                <a:spcPct val="0"/>
              </a:spcBef>
            </a:pPr>
            <a:r>
              <a:rPr lang="zh-CN" altLang="en-US" baseline="0" dirty="0" smtClean="0">
                <a:latin typeface="Times New Roman" pitchFamily="18" charset="0"/>
              </a:rPr>
              <a:t>通过以上分享，聚焦安全意识、安全防范能力、和安全价值观。</a:t>
            </a:r>
            <a:endParaRPr lang="en-US" altLang="zh-CN" dirty="0"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EE3E8367-99B8-455F-95ED-80EED39E8139}" type="slidenum">
              <a:rPr lang="zh-CN" altLang="de-DE" sz="1300">
                <a:latin typeface="Times New Roman" pitchFamily="18" charset="0"/>
              </a:rPr>
              <a:pPr algn="r" defTabSz="968510"/>
              <a:t>18</a:t>
            </a:fld>
            <a:endParaRPr lang="de-DE" altLang="zh-CN" sz="1300" dirty="0">
              <a:latin typeface="Times New Roman" pitchFamily="18" charset="0"/>
            </a:endParaRPr>
          </a:p>
        </p:txBody>
      </p:sp>
      <p:sp>
        <p:nvSpPr>
          <p:cNvPr id="81923"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81924"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defTabSz="910377">
              <a:defRPr/>
            </a:pPr>
            <a:r>
              <a:rPr lang="zh-CN" altLang="en-US" dirty="0" smtClean="0"/>
              <a:t>讲述发生在身边的不安全现象，说明环境的不安全因素对人的影响，同时借事故原因初步点出人的安全责任意识不足（未照看好自己的孩子）导致事故、司机的安全意识也可适当讲解。（可结合商品车辆行驶过程中舱门意外开启伤人的事故案例）</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F1226D50-AF8A-4802-AAD8-5330E10D9DC7}" type="slidenum">
              <a:rPr lang="zh-CN" altLang="de-DE" sz="1300">
                <a:latin typeface="Times New Roman" pitchFamily="18" charset="0"/>
              </a:rPr>
              <a:pPr algn="r" defTabSz="968510"/>
              <a:t>20</a:t>
            </a:fld>
            <a:endParaRPr lang="de-DE" altLang="zh-CN" sz="1300" dirty="0">
              <a:latin typeface="Times New Roman" pitchFamily="18" charset="0"/>
            </a:endParaRPr>
          </a:p>
        </p:txBody>
      </p:sp>
      <p:sp>
        <p:nvSpPr>
          <p:cNvPr id="104871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4872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6756" tIns="48378" rIns="96756" bIns="48378" numCol="1" anchor="t" anchorCtr="0" compatLnSpc="1">
            <a:prstTxWarp prst="textNoShape">
              <a:avLst/>
            </a:prstTxWarp>
          </a:bodyPr>
          <a:lstStyle/>
          <a:p>
            <a:pPr eaLnBrk="1" hangingPunct="1">
              <a:spcBef>
                <a:spcPct val="0"/>
              </a:spcBef>
            </a:pPr>
            <a:endParaRPr lang="zh-CN" altLang="en-US" sz="1100" dirty="0"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F1226D50-AF8A-4802-AAD8-5330E10D9DC7}" type="slidenum">
              <a:rPr lang="zh-CN" altLang="de-DE" sz="1300">
                <a:latin typeface="Times New Roman" pitchFamily="18" charset="0"/>
              </a:rPr>
              <a:pPr algn="r" defTabSz="968510"/>
              <a:t>27</a:t>
            </a:fld>
            <a:endParaRPr lang="de-DE" altLang="zh-CN" sz="1300" dirty="0">
              <a:latin typeface="Times New Roman" pitchFamily="18" charset="0"/>
            </a:endParaRPr>
          </a:p>
        </p:txBody>
      </p:sp>
      <p:sp>
        <p:nvSpPr>
          <p:cNvPr id="104874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4874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6756" tIns="48378" rIns="96756" bIns="48378" numCol="1" anchor="t" anchorCtr="0" compatLnSpc="1">
            <a:prstTxWarp prst="textNoShape">
              <a:avLst/>
            </a:prstTxWarp>
          </a:bodyPr>
          <a:lstStyle/>
          <a:p>
            <a:pPr eaLnBrk="1" hangingPunct="1">
              <a:spcBef>
                <a:spcPct val="0"/>
              </a:spcBef>
            </a:pPr>
            <a:endParaRPr lang="zh-CN" altLang="en-US" sz="1100" dirty="0"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9"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EE3E8367-99B8-455F-95ED-80EED39E8139}" type="slidenum">
              <a:rPr lang="zh-CN" altLang="de-DE" sz="1300">
                <a:latin typeface="Times New Roman" pitchFamily="18" charset="0"/>
              </a:rPr>
              <a:pPr algn="r" defTabSz="968510"/>
              <a:t>36</a:t>
            </a:fld>
            <a:endParaRPr lang="de-DE" altLang="zh-CN" sz="1300" dirty="0">
              <a:latin typeface="Times New Roman" pitchFamily="18" charset="0"/>
            </a:endParaRPr>
          </a:p>
        </p:txBody>
      </p:sp>
      <p:sp>
        <p:nvSpPr>
          <p:cNvPr id="1048780"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048781"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latin typeface="Times New Roman" pitchFamily="18" charset="0"/>
              </a:rPr>
              <a:t>此处为安全意识不足导致事故的典型案例。</a:t>
            </a:r>
            <a:endParaRPr lang="en-US" altLang="zh-CN" dirty="0"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2" name="幻灯片图像占位符 1"/>
          <p:cNvSpPr>
            <a:spLocks noGrp="1" noRot="1" noChangeAspect="1"/>
          </p:cNvSpPr>
          <p:nvPr>
            <p:ph type="sldImg"/>
          </p:nvPr>
        </p:nvSpPr>
        <p:spPr/>
      </p:sp>
      <p:sp>
        <p:nvSpPr>
          <p:cNvPr id="1048873" name="备注占位符 2"/>
          <p:cNvSpPr>
            <a:spLocks noGrp="1"/>
          </p:cNvSpPr>
          <p:nvPr>
            <p:ph type="body" idx="1"/>
          </p:nvPr>
        </p:nvSpPr>
        <p:spPr/>
        <p:txBody>
          <a:bodyPr>
            <a:normAutofit/>
          </a:bodyPr>
          <a:lstStyle/>
          <a:p>
            <a:r>
              <a:rPr lang="zh-CN" altLang="en-US" dirty="0" smtClean="0"/>
              <a:t>此处进行互动，请学员进行辨识后，讲师适当讲解辨识结果。</a:t>
            </a:r>
            <a:endParaRPr lang="en-US" altLang="zh-CN" dirty="0" smtClean="0"/>
          </a:p>
          <a:p>
            <a:r>
              <a:rPr lang="zh-CN" altLang="en-US" dirty="0" smtClean="0"/>
              <a:t>并点出此处辨识危险源是小游戏，但一旦进入作业现场，每个员工都应该熟知现场危险因素，否则就可能导致伤害。</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8" name="幻灯片图像占位符 1"/>
          <p:cNvSpPr>
            <a:spLocks noGrp="1" noRot="1" noChangeAspect="1"/>
          </p:cNvSpPr>
          <p:nvPr>
            <p:ph type="sldImg"/>
          </p:nvPr>
        </p:nvSpPr>
        <p:spPr/>
      </p:sp>
      <p:sp>
        <p:nvSpPr>
          <p:cNvPr id="1048889" name="备注占位符 2"/>
          <p:cNvSpPr>
            <a:spLocks noGrp="1"/>
          </p:cNvSpPr>
          <p:nvPr>
            <p:ph type="body" idx="1"/>
          </p:nvPr>
        </p:nvSpPr>
        <p:spPr/>
        <p:txBody>
          <a:bodyPr>
            <a:normAutofit/>
          </a:bodyPr>
          <a:lstStyle/>
          <a:p>
            <a:r>
              <a:rPr lang="zh-CN" altLang="en-US" dirty="0" smtClean="0"/>
              <a:t>此处配合一个视频说明案例中的情景。</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8" name="幻灯片图像占位符 1"/>
          <p:cNvSpPr>
            <a:spLocks noGrp="1" noRot="1" noChangeAspect="1"/>
          </p:cNvSpPr>
          <p:nvPr>
            <p:ph type="sldImg"/>
          </p:nvPr>
        </p:nvSpPr>
        <p:spPr/>
      </p:sp>
      <p:sp>
        <p:nvSpPr>
          <p:cNvPr id="1048889" name="备注占位符 2"/>
          <p:cNvSpPr>
            <a:spLocks noGrp="1"/>
          </p:cNvSpPr>
          <p:nvPr>
            <p:ph type="body" idx="1"/>
          </p:nvPr>
        </p:nvSpPr>
        <p:spPr/>
        <p:txBody>
          <a:bodyPr>
            <a:normAutofit/>
          </a:bodyPr>
          <a:lstStyle/>
          <a:p>
            <a:r>
              <a:rPr lang="zh-CN" altLang="en-US" dirty="0" smtClean="0"/>
              <a:t>此处配合一个视频说明案例中的情景。</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9" name="幻灯片图像占位符 1"/>
          <p:cNvSpPr>
            <a:spLocks noGrp="1" noRot="1" noChangeAspect="1"/>
          </p:cNvSpPr>
          <p:nvPr>
            <p:ph type="sldImg"/>
          </p:nvPr>
        </p:nvSpPr>
        <p:spPr/>
      </p:sp>
      <p:sp>
        <p:nvSpPr>
          <p:cNvPr id="1048910" name="备注占位符 2"/>
          <p:cNvSpPr>
            <a:spLocks noGrp="1"/>
          </p:cNvSpPr>
          <p:nvPr>
            <p:ph type="body" idx="1"/>
          </p:nvPr>
        </p:nvSpPr>
        <p:spPr/>
        <p:txBody>
          <a:bodyPr>
            <a:normAutofit/>
          </a:bodyPr>
          <a:lstStyle/>
          <a:p>
            <a:r>
              <a:rPr lang="zh-CN" altLang="en-US" smtClean="0"/>
              <a:t>通过此案例结合生产中的案例进行说明，如：</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B763A05-4723-4699-8BCB-051B845C3048}" type="slidenum">
              <a:rPr lang="zh-CN" altLang="en-US" smtClean="0"/>
              <a:pPr/>
              <a:t>46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Rectangle 7"/>
          <p:cNvSpPr txBox="1">
            <a:spLocks noGrp="1" noChangeArrowheads="1"/>
          </p:cNvSpPr>
          <p:nvPr/>
        </p:nvSpPr>
        <p:spPr bwMode="auto">
          <a:xfrm>
            <a:off x="3884615" y="9449913"/>
            <a:ext cx="2971800" cy="495638"/>
          </a:xfrm>
          <a:prstGeom prst="rect">
            <a:avLst/>
          </a:prstGeom>
          <a:noFill/>
          <a:ln w="9525">
            <a:noFill/>
            <a:miter lim="800000"/>
            <a:headEnd/>
            <a:tailEnd/>
          </a:ln>
        </p:spPr>
        <p:txBody>
          <a:bodyPr lIns="94400" tIns="47200" rIns="94400" bIns="47200" anchor="b"/>
          <a:lstStyle/>
          <a:p>
            <a:pPr algn="r" defTabSz="944333"/>
            <a:fld id="{5784BB2A-8508-4B50-B5B9-059FB24E97BD}" type="slidenum">
              <a:rPr lang="zh-CN" altLang="de-DE" sz="1300">
                <a:latin typeface="Times New Roman" pitchFamily="18" charset="0"/>
              </a:rPr>
              <a:pPr algn="r" defTabSz="944333"/>
              <a:t>3</a:t>
            </a:fld>
            <a:endParaRPr lang="de-DE" altLang="zh-CN" sz="1300" dirty="0">
              <a:latin typeface="Times New Roman" pitchFamily="18" charset="0"/>
            </a:endParaRPr>
          </a:p>
        </p:txBody>
      </p:sp>
      <p:sp>
        <p:nvSpPr>
          <p:cNvPr id="1048620" name="Rectangle 1026"/>
          <p:cNvSpPr>
            <a:spLocks noGrp="1" noRot="1" noChangeAspect="1" noChangeArrowheads="1" noTextEdit="1"/>
          </p:cNvSpPr>
          <p:nvPr>
            <p:ph type="sldImg"/>
          </p:nvPr>
        </p:nvSpPr>
        <p:spPr bwMode="auto">
          <a:xfrm>
            <a:off x="898525" y="746125"/>
            <a:ext cx="5062538" cy="3730625"/>
          </a:xfrm>
          <a:noFill/>
          <a:ln>
            <a:solidFill>
              <a:srgbClr val="000000"/>
            </a:solidFill>
            <a:miter lim="800000"/>
            <a:headEnd/>
            <a:tailEnd/>
          </a:ln>
        </p:spPr>
      </p:sp>
      <p:sp>
        <p:nvSpPr>
          <p:cNvPr id="1048621" name="Rectangle 1027"/>
          <p:cNvSpPr>
            <a:spLocks noGrp="1" noChangeArrowheads="1"/>
          </p:cNvSpPr>
          <p:nvPr>
            <p:ph type="body" idx="1"/>
          </p:nvPr>
        </p:nvSpPr>
        <p:spPr bwMode="auto">
          <a:noFill/>
        </p:spPr>
        <p:txBody>
          <a:bodyPr wrap="square" lIns="94400" tIns="47200" rIns="94400" bIns="47200" numCol="1" anchor="t" anchorCtr="0" compatLnSpc="1">
            <a:prstTxWarp prst="textNoShape">
              <a:avLst/>
            </a:prstTxWarp>
          </a:bodyPr>
          <a:lstStyle/>
          <a:p>
            <a:pPr eaLnBrk="1" hangingPunct="1">
              <a:spcBef>
                <a:spcPct val="0"/>
              </a:spcBef>
            </a:pPr>
            <a:r>
              <a:rPr lang="zh-CN" altLang="en-US" dirty="0" smtClean="0">
                <a:latin typeface="Times New Roman" pitchFamily="18" charset="0"/>
              </a:rPr>
              <a:t>培训目的：</a:t>
            </a:r>
            <a:endParaRPr lang="en-US" altLang="zh-CN" dirty="0" smtClean="0">
              <a:latin typeface="Times New Roman" pitchFamily="18" charset="0"/>
            </a:endParaRPr>
          </a:p>
          <a:p>
            <a:pPr eaLnBrk="1" hangingPunct="1">
              <a:spcBef>
                <a:spcPct val="0"/>
              </a:spcBef>
            </a:pPr>
            <a:r>
              <a:rPr lang="en-US" altLang="zh-CN" dirty="0" smtClean="0">
                <a:latin typeface="Times New Roman" pitchFamily="18" charset="0"/>
              </a:rPr>
              <a:t>1</a:t>
            </a:r>
            <a:r>
              <a:rPr lang="zh-CN" altLang="en-US" dirty="0" smtClean="0">
                <a:latin typeface="Times New Roman" pitchFamily="18" charset="0"/>
              </a:rPr>
              <a:t>、因学员不了解公司情况、接触安全生产较少，首先要了解安全生产情况，熟悉安全生产知识；</a:t>
            </a:r>
            <a:endParaRPr lang="en-US" altLang="zh-CN" dirty="0" smtClean="0">
              <a:latin typeface="Times New Roman" pitchFamily="18" charset="0"/>
            </a:endParaRPr>
          </a:p>
          <a:p>
            <a:pPr eaLnBrk="1" hangingPunct="1">
              <a:spcBef>
                <a:spcPct val="0"/>
              </a:spcBef>
            </a:pPr>
            <a:r>
              <a:rPr lang="en-US" altLang="zh-CN" dirty="0" smtClean="0">
                <a:latin typeface="Times New Roman" pitchFamily="18" charset="0"/>
              </a:rPr>
              <a:t>2</a:t>
            </a:r>
            <a:r>
              <a:rPr lang="zh-CN" altLang="en-US" dirty="0" smtClean="0">
                <a:latin typeface="Times New Roman" pitchFamily="18" charset="0"/>
              </a:rPr>
              <a:t>、具备基本安全知识，了解公司安全情况后，为做到安全生产，要求学员具有安全风险意识和责任意识；</a:t>
            </a:r>
            <a:endParaRPr lang="en-US" altLang="zh-CN" dirty="0" smtClean="0">
              <a:latin typeface="Times New Roman" pitchFamily="18" charset="0"/>
            </a:endParaRPr>
          </a:p>
          <a:p>
            <a:pPr eaLnBrk="1" hangingPunct="1">
              <a:spcBef>
                <a:spcPct val="0"/>
              </a:spcBef>
            </a:pPr>
            <a:r>
              <a:rPr lang="en-US" altLang="zh-CN" dirty="0" smtClean="0">
                <a:latin typeface="Times New Roman" pitchFamily="18" charset="0"/>
              </a:rPr>
              <a:t>3</a:t>
            </a:r>
            <a:r>
              <a:rPr lang="zh-CN" altLang="en-US" dirty="0" smtClean="0">
                <a:latin typeface="Times New Roman" pitchFamily="18" charset="0"/>
              </a:rPr>
              <a:t>、增强安全意识的基础上， 掌握安全操作要求，才能增强安全防范和应急处理能力；</a:t>
            </a:r>
            <a:endParaRPr lang="en-US" altLang="zh-CN" dirty="0" smtClean="0">
              <a:latin typeface="Times New Roman" pitchFamily="18" charset="0"/>
            </a:endParaRPr>
          </a:p>
          <a:p>
            <a:pPr eaLnBrk="1" hangingPunct="1">
              <a:spcBef>
                <a:spcPct val="0"/>
              </a:spcBef>
            </a:pPr>
            <a:r>
              <a:rPr lang="en-US" altLang="zh-CN" dirty="0" smtClean="0">
                <a:latin typeface="Times New Roman" pitchFamily="18" charset="0"/>
              </a:rPr>
              <a:t>4</a:t>
            </a:r>
            <a:r>
              <a:rPr lang="zh-CN" altLang="en-US" dirty="0" smtClean="0">
                <a:latin typeface="Times New Roman" pitchFamily="18" charset="0"/>
              </a:rPr>
              <a:t>、最终预防事故的发生。</a:t>
            </a:r>
            <a:r>
              <a:rPr lang="en-US" altLang="zh-CN" dirty="0" smtClean="0">
                <a:latin typeface="Times New Roman" pitchFamily="18" charset="0"/>
              </a:rPr>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4" name="幻灯片图像占位符 1"/>
          <p:cNvSpPr>
            <a:spLocks noGrp="1" noRot="1" noChangeAspect="1"/>
          </p:cNvSpPr>
          <p:nvPr>
            <p:ph type="sldImg"/>
          </p:nvPr>
        </p:nvSpPr>
        <p:spPr/>
      </p:sp>
      <p:sp>
        <p:nvSpPr>
          <p:cNvPr id="1048975" name="备注占位符 2"/>
          <p:cNvSpPr>
            <a:spLocks noGrp="1"/>
          </p:cNvSpPr>
          <p:nvPr>
            <p:ph type="body" idx="1"/>
          </p:nvPr>
        </p:nvSpPr>
        <p:spPr/>
        <p:txBody>
          <a:bodyPr>
            <a:normAutofit/>
          </a:bodyPr>
          <a:lstStyle/>
          <a:p>
            <a:r>
              <a:rPr lang="zh-CN" altLang="en-US" dirty="0" smtClean="0"/>
              <a:t>结合生产生活中的事故案例把事故发生原理说清楚即可。</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1" name="幻灯片图像占位符 1"/>
          <p:cNvSpPr>
            <a:spLocks noGrp="1" noRot="1" noChangeAspect="1"/>
          </p:cNvSpPr>
          <p:nvPr>
            <p:ph type="sldImg"/>
          </p:nvPr>
        </p:nvSpPr>
        <p:spPr/>
      </p:sp>
      <p:sp>
        <p:nvSpPr>
          <p:cNvPr id="1048982" name="备注占位符 2"/>
          <p:cNvSpPr>
            <a:spLocks noGrp="1"/>
          </p:cNvSpPr>
          <p:nvPr>
            <p:ph type="body" idx="1"/>
          </p:nvPr>
        </p:nvSpPr>
        <p:spPr/>
        <p:txBody>
          <a:bodyPr>
            <a:normAutofit/>
          </a:bodyPr>
          <a:lstStyle/>
          <a:p>
            <a:r>
              <a:rPr lang="zh-CN" altLang="en-US" dirty="0" smtClean="0"/>
              <a:t>结合公司实际的管理举措简要说明</a:t>
            </a:r>
            <a:r>
              <a:rPr lang="en-US" altLang="zh-CN" dirty="0" smtClean="0"/>
              <a:t>3E</a:t>
            </a:r>
            <a:r>
              <a:rPr lang="zh-CN" altLang="en-US" dirty="0" smtClean="0"/>
              <a:t>原则的具体运用，但三个防范原则均要牵扯到员工应尽的义务。</a:t>
            </a:r>
            <a:endParaRPr lang="en-US" altLang="zh-CN" dirty="0" smtClean="0"/>
          </a:p>
          <a:p>
            <a:r>
              <a:rPr lang="zh-CN" altLang="en-US" dirty="0" smtClean="0"/>
              <a:t>如：公司采取的本质安全防范措施，员工必须按要求使用并对相关设施进行保持。</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5" name="幻灯片图像占位符 1"/>
          <p:cNvSpPr>
            <a:spLocks noGrp="1" noRot="1" noChangeAspect="1"/>
          </p:cNvSpPr>
          <p:nvPr>
            <p:ph type="sldImg"/>
          </p:nvPr>
        </p:nvSpPr>
        <p:spPr/>
      </p:sp>
      <p:sp>
        <p:nvSpPr>
          <p:cNvPr id="1048986" name="备注占位符 2"/>
          <p:cNvSpPr>
            <a:spLocks noGrp="1"/>
          </p:cNvSpPr>
          <p:nvPr>
            <p:ph type="body" idx="1"/>
          </p:nvPr>
        </p:nvSpPr>
        <p:spPr/>
        <p:txBody>
          <a:bodyPr>
            <a:normAutofit/>
          </a:bodyPr>
          <a:lstStyle/>
          <a:p>
            <a:pPr defTabSz="910377"/>
            <a:r>
              <a:rPr lang="zh-CN" altLang="en-US" dirty="0" smtClean="0"/>
              <a:t>安全是什么？首先同学员进行互动，请学员发言谈谈对于安全的看法和印象。</a:t>
            </a:r>
          </a:p>
          <a:p>
            <a:r>
              <a:rPr lang="zh-CN" altLang="en-US" dirty="0" smtClean="0"/>
              <a:t>然后播放视频</a:t>
            </a:r>
            <a:r>
              <a:rPr lang="en-US" altLang="zh-CN" dirty="0" smtClean="0"/>
              <a:t>1</a:t>
            </a:r>
            <a:r>
              <a:rPr lang="zh-CN" altLang="en-US" dirty="0" smtClean="0"/>
              <a:t>。</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2" name="幻灯片图像占位符 1"/>
          <p:cNvSpPr>
            <a:spLocks noGrp="1" noRot="1" noChangeAspect="1"/>
          </p:cNvSpPr>
          <p:nvPr>
            <p:ph type="sldImg"/>
          </p:nvPr>
        </p:nvSpPr>
        <p:spPr/>
      </p:sp>
      <p:sp>
        <p:nvSpPr>
          <p:cNvPr id="1049013" name="备注占位符 2"/>
          <p:cNvSpPr>
            <a:spLocks noGrp="1"/>
          </p:cNvSpPr>
          <p:nvPr>
            <p:ph type="body" idx="1"/>
          </p:nvPr>
        </p:nvSpPr>
        <p:spPr/>
        <p:txBody>
          <a:bodyPr>
            <a:normAutofit/>
          </a:bodyPr>
          <a:lstStyle/>
          <a:p>
            <a:r>
              <a:rPr lang="zh-CN" altLang="en-US" dirty="0" smtClean="0"/>
              <a:t>主要让员工明白公司安全管理的层层负责和安全责任要求。</a:t>
            </a:r>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4" name="幻灯片图像占位符 1"/>
          <p:cNvSpPr>
            <a:spLocks noGrp="1" noRot="1" noChangeAspect="1"/>
          </p:cNvSpPr>
          <p:nvPr>
            <p:ph type="sldImg"/>
          </p:nvPr>
        </p:nvSpPr>
        <p:spPr/>
      </p:sp>
      <p:sp>
        <p:nvSpPr>
          <p:cNvPr id="1049045" name="备注占位符 2"/>
          <p:cNvSpPr>
            <a:spLocks noGrp="1"/>
          </p:cNvSpPr>
          <p:nvPr>
            <p:ph type="body" idx="1"/>
          </p:nvPr>
        </p:nvSpPr>
        <p:spPr/>
        <p:txBody>
          <a:bodyPr>
            <a:normAutofit/>
          </a:bodyPr>
          <a:lstStyle/>
          <a:p>
            <a:r>
              <a:rPr lang="zh-CN" altLang="en-US" dirty="0" smtClean="0"/>
              <a:t>此项内容为了解项，使员工知道公司管理的思路：</a:t>
            </a:r>
            <a:r>
              <a:rPr lang="en-US" altLang="zh-CN" dirty="0" smtClean="0"/>
              <a:t>EHS---</a:t>
            </a:r>
            <a:r>
              <a:rPr lang="zh-CN" altLang="en-US" dirty="0" smtClean="0"/>
              <a:t>方法、安全标准化</a:t>
            </a:r>
            <a:r>
              <a:rPr lang="en-US" altLang="zh-CN" dirty="0" smtClean="0"/>
              <a:t>----</a:t>
            </a:r>
            <a:r>
              <a:rPr lang="zh-CN" altLang="en-US" dirty="0" smtClean="0"/>
              <a:t>操作和现场要求。</a:t>
            </a:r>
            <a:endParaRPr lang="en-US" altLang="zh-CN" dirty="0" smtClean="0"/>
          </a:p>
          <a:p>
            <a:r>
              <a:rPr lang="zh-CN" altLang="en-US" dirty="0" smtClean="0"/>
              <a:t>班组建设的简单情况要说明。</a:t>
            </a:r>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1"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F5B092B0-EE39-4DA5-B982-2287ADD13341}" type="slidenum">
              <a:rPr lang="zh-CN" altLang="de-DE" sz="1300">
                <a:latin typeface="Times New Roman" pitchFamily="18" charset="0"/>
              </a:rPr>
              <a:pPr algn="r" defTabSz="968510"/>
              <a:t>63</a:t>
            </a:fld>
            <a:endParaRPr lang="de-DE" altLang="zh-CN" sz="1300" dirty="0">
              <a:latin typeface="Times New Roman" pitchFamily="18" charset="0"/>
            </a:endParaRPr>
          </a:p>
        </p:txBody>
      </p:sp>
      <p:sp>
        <p:nvSpPr>
          <p:cNvPr id="104913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4913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6756" tIns="48378" rIns="96756" bIns="48378" numCol="1" anchor="t" anchorCtr="0" compatLnSpc="1">
            <a:prstTxWarp prst="textNoShape">
              <a:avLst/>
            </a:prstTxWarp>
          </a:bodyPr>
          <a:lstStyle/>
          <a:p>
            <a:pPr eaLnBrk="1" hangingPunct="1">
              <a:spcBef>
                <a:spcPct val="0"/>
              </a:spcBef>
            </a:pPr>
            <a:endParaRPr lang="zh-CN" altLang="en-US" sz="1100" dirty="0" smtClean="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endParaRPr lang="zh-CN" altLang="en-US" smtClean="0">
              <a:latin typeface="Times New Roman" pitchFamily="18" charset="0"/>
            </a:endParaRPr>
          </a:p>
        </p:txBody>
      </p:sp>
      <p:sp>
        <p:nvSpPr>
          <p:cNvPr id="32772" name="灯片编号占位符 3"/>
          <p:cNvSpPr>
            <a:spLocks noGrp="1"/>
          </p:cNvSpPr>
          <p:nvPr>
            <p:ph type="sldNum" sz="quarter" idx="5"/>
          </p:nvPr>
        </p:nvSpPr>
        <p:spPr>
          <a:noFill/>
        </p:spPr>
        <p:txBody>
          <a:bodyPr/>
          <a:lstStyle/>
          <a:p>
            <a:fld id="{8E77FFCB-594B-415E-9E49-57586B081B6C}" type="slidenum">
              <a:rPr lang="zh-CN" altLang="en-US" smtClean="0">
                <a:latin typeface="Times New Roman" pitchFamily="18" charset="0"/>
              </a:rPr>
              <a:pPr/>
              <a:t>64</a:t>
            </a:fld>
            <a:endParaRPr lang="zh-CN" altLang="en-US" smtClean="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1"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F5B092B0-EE39-4DA5-B982-2287ADD13341}" type="slidenum">
              <a:rPr lang="zh-CN" altLang="de-DE" sz="1300">
                <a:latin typeface="Times New Roman" pitchFamily="18" charset="0"/>
              </a:rPr>
              <a:pPr algn="r" defTabSz="968510"/>
              <a:t>65</a:t>
            </a:fld>
            <a:endParaRPr lang="de-DE" altLang="zh-CN" sz="1300" dirty="0">
              <a:latin typeface="Times New Roman" pitchFamily="18" charset="0"/>
            </a:endParaRPr>
          </a:p>
        </p:txBody>
      </p:sp>
      <p:sp>
        <p:nvSpPr>
          <p:cNvPr id="104913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4913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6756" tIns="48378" rIns="96756" bIns="48378" numCol="1" anchor="t" anchorCtr="0" compatLnSpc="1">
            <a:prstTxWarp prst="textNoShape">
              <a:avLst/>
            </a:prstTxWarp>
          </a:bodyPr>
          <a:lstStyle/>
          <a:p>
            <a:pPr eaLnBrk="1" hangingPunct="1">
              <a:spcBef>
                <a:spcPct val="0"/>
              </a:spcBef>
            </a:pPr>
            <a:endParaRPr lang="zh-CN" altLang="en-US" sz="1100" dirty="0" smtClean="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1"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F5B092B0-EE39-4DA5-B982-2287ADD13341}" type="slidenum">
              <a:rPr lang="zh-CN" altLang="de-DE" sz="1300">
                <a:latin typeface="Times New Roman" pitchFamily="18" charset="0"/>
              </a:rPr>
              <a:pPr algn="r" defTabSz="968510"/>
              <a:t>66</a:t>
            </a:fld>
            <a:endParaRPr lang="de-DE" altLang="zh-CN" sz="1300" dirty="0">
              <a:latin typeface="Times New Roman" pitchFamily="18" charset="0"/>
            </a:endParaRPr>
          </a:p>
        </p:txBody>
      </p:sp>
      <p:sp>
        <p:nvSpPr>
          <p:cNvPr id="104913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4913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6756" tIns="48378" rIns="96756" bIns="48378" numCol="1" anchor="t" anchorCtr="0" compatLnSpc="1">
            <a:prstTxWarp prst="textNoShape">
              <a:avLst/>
            </a:prstTxWarp>
          </a:bodyPr>
          <a:lstStyle/>
          <a:p>
            <a:pPr eaLnBrk="1" hangingPunct="1">
              <a:spcBef>
                <a:spcPct val="0"/>
              </a:spcBef>
            </a:pPr>
            <a:endParaRPr lang="zh-CN" altLang="en-US" sz="1100" dirty="0" smtClean="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1"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F5B092B0-EE39-4DA5-B982-2287ADD13341}" type="slidenum">
              <a:rPr lang="zh-CN" altLang="de-DE" sz="1300">
                <a:latin typeface="Times New Roman" pitchFamily="18" charset="0"/>
              </a:rPr>
              <a:pPr algn="r" defTabSz="968510"/>
              <a:t>67</a:t>
            </a:fld>
            <a:endParaRPr lang="de-DE" altLang="zh-CN" sz="1300" dirty="0">
              <a:latin typeface="Times New Roman" pitchFamily="18" charset="0"/>
            </a:endParaRPr>
          </a:p>
        </p:txBody>
      </p:sp>
      <p:sp>
        <p:nvSpPr>
          <p:cNvPr id="104913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4913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6756" tIns="48378" rIns="96756" bIns="48378" numCol="1" anchor="t" anchorCtr="0" compatLnSpc="1">
            <a:prstTxWarp prst="textNoShape">
              <a:avLst/>
            </a:prstTxWarp>
          </a:bodyPr>
          <a:lstStyle/>
          <a:p>
            <a:pPr eaLnBrk="1" hangingPunct="1">
              <a:spcBef>
                <a:spcPct val="0"/>
              </a:spcBef>
            </a:pPr>
            <a:endParaRPr lang="zh-CN" altLang="en-US" sz="1100" dirty="0"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4204DE4-9BCA-4E61-A8B2-EB6F06B25623}" type="slidenum">
              <a:rPr lang="zh-CN" altLang="de-DE" smtClean="0">
                <a:latin typeface="Times New Roman" pitchFamily="18" charset="0"/>
              </a:rPr>
              <a:pPr/>
              <a:t>4</a:t>
            </a:fld>
            <a:endParaRPr lang="de-DE" altLang="zh-CN" smtClean="0">
              <a:latin typeface="Times New Roman" pitchFamily="18" charset="0"/>
            </a:endParaRPr>
          </a:p>
        </p:txBody>
      </p:sp>
      <p:sp>
        <p:nvSpPr>
          <p:cNvPr id="1048625"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048626"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dirty="0" smtClean="0">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幻灯片图像占位符 1"/>
          <p:cNvSpPr>
            <a:spLocks noGrp="1" noRot="1" noChangeAspect="1"/>
          </p:cNvSpPr>
          <p:nvPr>
            <p:ph type="sldImg"/>
          </p:nvPr>
        </p:nvSpPr>
        <p:spPr/>
      </p:sp>
      <p:sp>
        <p:nvSpPr>
          <p:cNvPr id="1049096" name="备注占位符 2"/>
          <p:cNvSpPr>
            <a:spLocks noGrp="1"/>
          </p:cNvSpPr>
          <p:nvPr>
            <p:ph type="body" idx="1"/>
          </p:nvPr>
        </p:nvSpPr>
        <p:spPr/>
        <p:txBody>
          <a:bodyPr>
            <a:normAutofit/>
          </a:bodyPr>
          <a:lstStyle/>
          <a:p>
            <a:pPr defTabSz="910377"/>
            <a:r>
              <a:rPr lang="zh-CN" altLang="en-US" dirty="0" smtClean="0"/>
              <a:t>安全是什么？首先同学员进行互动，请学员发言谈谈对于安全的看法和印象。</a:t>
            </a:r>
          </a:p>
          <a:p>
            <a:r>
              <a:rPr lang="zh-CN" altLang="en-US" dirty="0" smtClean="0"/>
              <a:t>然后播放视频</a:t>
            </a:r>
            <a:r>
              <a:rPr lang="en-US" altLang="zh-CN" dirty="0" smtClean="0"/>
              <a:t>1</a:t>
            </a:r>
            <a:r>
              <a:rPr lang="zh-CN" altLang="en-US" dirty="0" smtClean="0"/>
              <a:t>。</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2" name="幻灯片图像占位符 1"/>
          <p:cNvSpPr>
            <a:spLocks noGrp="1" noRot="1" noChangeAspect="1"/>
          </p:cNvSpPr>
          <p:nvPr>
            <p:ph type="sldImg"/>
          </p:nvPr>
        </p:nvSpPr>
        <p:spPr/>
      </p:sp>
      <p:sp>
        <p:nvSpPr>
          <p:cNvPr id="104910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8" name="Rectangle 7"/>
          <p:cNvSpPr>
            <a:spLocks noGrp="1" noChangeArrowheads="1"/>
          </p:cNvSpPr>
          <p:nvPr>
            <p:ph type="sldNum" sz="quarter" idx="5"/>
          </p:nvPr>
        </p:nvSpPr>
        <p:spPr>
          <a:noFill/>
        </p:spPr>
        <p:txBody>
          <a:bodyPr/>
          <a:lstStyle/>
          <a:p>
            <a:fld id="{5D92732B-08E8-4213-9A76-D16180866146}" type="slidenum">
              <a:rPr lang="en-US" altLang="zh-CN">
                <a:ea typeface="宋体" charset="-122"/>
              </a:rPr>
              <a:pPr/>
              <a:t>71</a:t>
            </a:fld>
            <a:endParaRPr lang="en-US" altLang="zh-CN">
              <a:ea typeface="宋体" charset="-122"/>
            </a:endParaRPr>
          </a:p>
        </p:txBody>
      </p:sp>
      <p:sp>
        <p:nvSpPr>
          <p:cNvPr id="1049109" name="Rectangle 2"/>
          <p:cNvSpPr>
            <a:spLocks noGrp="1" noRot="1" noChangeAspect="1" noChangeArrowheads="1" noTextEdit="1"/>
          </p:cNvSpPr>
          <p:nvPr>
            <p:ph type="sldImg"/>
          </p:nvPr>
        </p:nvSpPr>
        <p:spPr/>
      </p:sp>
      <p:sp>
        <p:nvSpPr>
          <p:cNvPr id="1049110"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1"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F1226D50-AF8A-4802-AAD8-5330E10D9DC7}" type="slidenum">
              <a:rPr lang="zh-CN" altLang="de-DE" sz="1300">
                <a:latin typeface="Times New Roman" pitchFamily="18" charset="0"/>
              </a:rPr>
              <a:pPr algn="r" defTabSz="968510"/>
              <a:t>72</a:t>
            </a:fld>
            <a:endParaRPr lang="de-DE" altLang="zh-CN" sz="1300" dirty="0">
              <a:latin typeface="Times New Roman" pitchFamily="18" charset="0"/>
            </a:endParaRPr>
          </a:p>
        </p:txBody>
      </p:sp>
      <p:sp>
        <p:nvSpPr>
          <p:cNvPr id="104912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4912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6756" tIns="48378" rIns="96756" bIns="48378" numCol="1" anchor="t" anchorCtr="0" compatLnSpc="1">
            <a:prstTxWarp prst="textNoShape">
              <a:avLst/>
            </a:prstTxWarp>
          </a:bodyPr>
          <a:lstStyle/>
          <a:p>
            <a:pPr eaLnBrk="1" hangingPunct="1">
              <a:spcBef>
                <a:spcPct val="0"/>
              </a:spcBef>
            </a:pPr>
            <a:r>
              <a:rPr lang="zh-CN" altLang="en-US" sz="1100" dirty="0" smtClean="0">
                <a:latin typeface="Times New Roman" pitchFamily="18" charset="0"/>
              </a:rPr>
              <a:t>此页及后三页均为技术措施的具体体现，可结合生产实际进行展开阐述。</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6" name="幻灯片图像占位符 1"/>
          <p:cNvSpPr>
            <a:spLocks noGrp="1" noRot="1" noChangeAspect="1"/>
          </p:cNvSpPr>
          <p:nvPr>
            <p:ph type="sldImg"/>
          </p:nvPr>
        </p:nvSpPr>
        <p:spPr/>
      </p:sp>
      <p:sp>
        <p:nvSpPr>
          <p:cNvPr id="1049127" name="备注占位符 2"/>
          <p:cNvSpPr>
            <a:spLocks noGrp="1"/>
          </p:cNvSpPr>
          <p:nvPr>
            <p:ph type="body" idx="1"/>
          </p:nvPr>
        </p:nvSpPr>
        <p:spPr/>
        <p:txBody>
          <a:bodyPr>
            <a:normAutofit/>
          </a:bodyPr>
          <a:lstStyle/>
          <a:p>
            <a:pPr defTabSz="910377"/>
            <a:r>
              <a:rPr lang="zh-CN" altLang="en-US" dirty="0" smtClean="0"/>
              <a:t>安全是什么？首先同学员进行互动，请学员发言谈谈对于安全的看法和印象。</a:t>
            </a:r>
          </a:p>
          <a:p>
            <a:r>
              <a:rPr lang="zh-CN" altLang="en-US" dirty="0" smtClean="0"/>
              <a:t>然后播放视频</a:t>
            </a:r>
            <a:r>
              <a:rPr lang="en-US" altLang="zh-CN" dirty="0" smtClean="0"/>
              <a:t>1</a:t>
            </a:r>
            <a:r>
              <a:rPr lang="zh-CN" altLang="en-US" dirty="0" smtClean="0"/>
              <a:t>。</a:t>
            </a: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919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F1226D50-AF8A-4802-AAD8-5330E10D9DC7}" type="slidenum">
              <a:rPr lang="zh-CN" altLang="de-DE" sz="1300">
                <a:latin typeface="Times New Roman" pitchFamily="18" charset="0"/>
              </a:rPr>
              <a:pPr algn="r" defTabSz="968510"/>
              <a:t>104</a:t>
            </a:fld>
            <a:endParaRPr lang="de-DE" altLang="zh-CN" sz="1300" dirty="0">
              <a:latin typeface="Times New Roman" pitchFamily="18" charset="0"/>
            </a:endParaRPr>
          </a:p>
        </p:txBody>
      </p:sp>
      <p:sp>
        <p:nvSpPr>
          <p:cNvPr id="8704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704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6756" tIns="48378" rIns="96756" bIns="48378" numCol="1" anchor="t" anchorCtr="0" compatLnSpc="1">
            <a:prstTxWarp prst="textNoShape">
              <a:avLst/>
            </a:prstTxWarp>
          </a:bodyPr>
          <a:lstStyle/>
          <a:p>
            <a:pPr eaLnBrk="1" hangingPunct="1">
              <a:spcBef>
                <a:spcPct val="0"/>
              </a:spcBef>
            </a:pPr>
            <a:endParaRPr lang="zh-CN" altLang="en-US" sz="1100" dirty="0" smtClean="0">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劳动防护用品的重要性要说明。</a:t>
            </a:r>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BC8622D5-0F0E-407F-8ECD-6C755F4FFEA1}" type="slidenum">
              <a:rPr lang="zh-CN" altLang="de-DE" sz="1300">
                <a:latin typeface="Times New Roman" pitchFamily="18" charset="0"/>
              </a:rPr>
              <a:pPr algn="r" defTabSz="968510"/>
              <a:t>110</a:t>
            </a:fld>
            <a:endParaRPr lang="de-DE" altLang="zh-CN" sz="1300" dirty="0">
              <a:latin typeface="Times New Roman" pitchFamily="18" charset="0"/>
            </a:endParaRPr>
          </a:p>
        </p:txBody>
      </p:sp>
      <p:sp>
        <p:nvSpPr>
          <p:cNvPr id="8806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806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6756" tIns="48378" rIns="96756" bIns="48378" numCol="1" anchor="t" anchorCtr="0" compatLnSpc="1">
            <a:prstTxWarp prst="textNoShape">
              <a:avLst/>
            </a:prstTxWarp>
          </a:bodyPr>
          <a:lstStyle/>
          <a:p>
            <a:pPr eaLnBrk="1" hangingPunct="1">
              <a:spcBef>
                <a:spcPct val="0"/>
              </a:spcBef>
            </a:pPr>
            <a:endParaRPr lang="zh-CN" altLang="en-US" sz="1100" dirty="0" smtClean="0">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幻灯片图像占位符 1"/>
          <p:cNvSpPr>
            <a:spLocks noGrp="1" noRot="1" noChangeAspect="1"/>
          </p:cNvSpPr>
          <p:nvPr>
            <p:ph type="sldImg"/>
          </p:nvPr>
        </p:nvSpPr>
        <p:spPr/>
      </p:sp>
      <p:sp>
        <p:nvSpPr>
          <p:cNvPr id="1048635" name="备注占位符 2"/>
          <p:cNvSpPr>
            <a:spLocks noGrp="1"/>
          </p:cNvSpPr>
          <p:nvPr>
            <p:ph type="body" idx="1"/>
          </p:nvPr>
        </p:nvSpPr>
        <p:spPr/>
        <p:txBody>
          <a:bodyPr>
            <a:normAutofit/>
          </a:bodyPr>
          <a:lstStyle/>
          <a:p>
            <a:pPr defTabSz="910377"/>
            <a:r>
              <a:rPr lang="zh-CN" altLang="en-US" dirty="0" smtClean="0"/>
              <a:t>安全是什么？首先同学员进行互动，请学员发言谈谈对于安全的看法和印象。</a:t>
            </a:r>
          </a:p>
          <a:p>
            <a:r>
              <a:rPr lang="zh-CN" altLang="en-US" dirty="0" smtClean="0"/>
              <a:t>然后播放视频</a:t>
            </a:r>
            <a:r>
              <a:rPr lang="en-US" altLang="zh-CN" dirty="0" smtClean="0"/>
              <a:t>1</a:t>
            </a:r>
            <a:r>
              <a:rPr lang="zh-CN" altLang="en-US" dirty="0" smtClean="0"/>
              <a:t>。</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p:cNvSpPr>
          <p:nvPr>
            <p:ph type="sldImg"/>
          </p:nvPr>
        </p:nvSpPr>
        <p:spPr/>
      </p:sp>
      <p:sp>
        <p:nvSpPr>
          <p:cNvPr id="1048640" name="备注占位符 2"/>
          <p:cNvSpPr>
            <a:spLocks noGrp="1"/>
          </p:cNvSpPr>
          <p:nvPr>
            <p:ph type="body" idx="1"/>
          </p:nvPr>
        </p:nvSpPr>
        <p:spPr/>
        <p:txBody>
          <a:bodyPr>
            <a:normAutofit/>
          </a:bodyPr>
          <a:lstStyle/>
          <a:p>
            <a:r>
              <a:rPr lang="zh-CN" altLang="en-US" dirty="0" smtClean="0"/>
              <a:t>本页图片为配图，重在说明平衡状态。</a:t>
            </a:r>
            <a:endParaRPr lang="en-US" altLang="zh-CN" dirty="0" smtClean="0"/>
          </a:p>
          <a:p>
            <a:r>
              <a:rPr lang="zh-CN" altLang="en-US" dirty="0" smtClean="0"/>
              <a:t>讲述安全概念时，应说明安全是一种客观状态，同时也是人的主观认知。</a:t>
            </a:r>
            <a:endParaRPr lang="en-US" altLang="zh-CN" dirty="0" smtClean="0"/>
          </a:p>
          <a:p>
            <a:r>
              <a:rPr lang="zh-CN" altLang="en-US" dirty="0" smtClean="0"/>
              <a:t>同时讲师应深入阐述平衡状态被打破即人和物发生冲突或交叉，产生了事故。</a:t>
            </a:r>
            <a:endParaRPr lang="en-US" altLang="zh-CN" dirty="0" smtClean="0"/>
          </a:p>
          <a:p>
            <a:r>
              <a:rPr lang="zh-CN" altLang="en-US" dirty="0" smtClean="0"/>
              <a:t>讲师可根据自身情况从生活和生产方面举例说明。</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幻灯片图像占位符 1"/>
          <p:cNvSpPr>
            <a:spLocks noGrp="1" noRot="1" noChangeAspect="1"/>
          </p:cNvSpPr>
          <p:nvPr>
            <p:ph type="sldImg"/>
          </p:nvPr>
        </p:nvSpPr>
        <p:spPr/>
      </p:sp>
      <p:sp>
        <p:nvSpPr>
          <p:cNvPr id="1048645" name="备注占位符 2"/>
          <p:cNvSpPr>
            <a:spLocks noGrp="1"/>
          </p:cNvSpPr>
          <p:nvPr>
            <p:ph type="body" idx="1"/>
          </p:nvPr>
        </p:nvSpPr>
        <p:spPr/>
        <p:txBody>
          <a:bodyPr>
            <a:normAutofit/>
          </a:bodyPr>
          <a:lstStyle/>
          <a:p>
            <a:r>
              <a:rPr lang="zh-CN" altLang="en-US" dirty="0" smtClean="0"/>
              <a:t>本页图片为配图，重在说明平衡状态。</a:t>
            </a:r>
            <a:endParaRPr lang="en-US" altLang="zh-CN" dirty="0" smtClean="0"/>
          </a:p>
          <a:p>
            <a:r>
              <a:rPr lang="zh-CN" altLang="en-US" dirty="0" smtClean="0"/>
              <a:t>讲述安全概念时，应说明安全是一种客观状态，同时也是人的主观认知。</a:t>
            </a:r>
            <a:endParaRPr lang="en-US" altLang="zh-CN" dirty="0" smtClean="0"/>
          </a:p>
          <a:p>
            <a:r>
              <a:rPr lang="zh-CN" altLang="en-US" dirty="0" smtClean="0"/>
              <a:t>同时讲师应深入阐述平衡状态被打破即人和物发生冲突或交叉，产生了事故。</a:t>
            </a:r>
            <a:endParaRPr lang="en-US" altLang="zh-CN" dirty="0" smtClean="0"/>
          </a:p>
          <a:p>
            <a:r>
              <a:rPr lang="zh-CN" altLang="en-US" dirty="0" smtClean="0"/>
              <a:t>讲师可根据自身情况从生活和生产方面举例说明。</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幻灯片图像占位符 1"/>
          <p:cNvSpPr>
            <a:spLocks noGrp="1" noRot="1" noChangeAspect="1"/>
          </p:cNvSpPr>
          <p:nvPr>
            <p:ph type="sldImg"/>
          </p:nvPr>
        </p:nvSpPr>
        <p:spPr/>
      </p:sp>
      <p:sp>
        <p:nvSpPr>
          <p:cNvPr id="1048651" name="备注占位符 2"/>
          <p:cNvSpPr>
            <a:spLocks noGrp="1"/>
          </p:cNvSpPr>
          <p:nvPr>
            <p:ph type="body" idx="1"/>
          </p:nvPr>
        </p:nvSpPr>
        <p:spPr/>
        <p:txBody>
          <a:bodyPr>
            <a:normAutofit/>
          </a:bodyPr>
          <a:lstStyle/>
          <a:p>
            <a:r>
              <a:rPr lang="zh-CN" altLang="en-US" dirty="0" smtClean="0"/>
              <a:t>安全生产重点从安全生产内在逻辑进行讲解：公司的主要目标是面向客户卖出客车，员工在公司从事生产是为了获得收入，为家庭创造美好生活。为了达成这一目的，公司要开展培训、检查、会议等各种管理活动，促进生产过程安全；但在公司致力于安全生产的大环境下，员工也要为了自身安全尽到安全责任（注意此处点出责任意识）。才能保证公司大安全和自身小安全。</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客车生产的过程存在人机料法环等因素，属于这样一个动态平衡的系统。</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6200" y="9392923"/>
            <a:ext cx="2971800" cy="554353"/>
          </a:xfrm>
          <a:prstGeom prst="rect">
            <a:avLst/>
          </a:prstGeom>
          <a:noFill/>
          <a:ln w="9525">
            <a:noFill/>
            <a:miter lim="800000"/>
            <a:headEnd/>
            <a:tailEnd/>
          </a:ln>
        </p:spPr>
        <p:txBody>
          <a:bodyPr lIns="96979" tIns="48490" rIns="96979" bIns="48490" anchor="b"/>
          <a:lstStyle/>
          <a:p>
            <a:pPr algn="r" defTabSz="968510"/>
            <a:fld id="{EE3E8367-99B8-455F-95ED-80EED39E8139}" type="slidenum">
              <a:rPr lang="zh-CN" altLang="de-DE" sz="1300">
                <a:latin typeface="Times New Roman" pitchFamily="18" charset="0"/>
              </a:rPr>
              <a:pPr algn="r" defTabSz="968510"/>
              <a:t>17</a:t>
            </a:fld>
            <a:endParaRPr lang="de-DE" altLang="zh-CN" sz="1300" dirty="0">
              <a:latin typeface="Times New Roman" pitchFamily="18" charset="0"/>
            </a:endParaRPr>
          </a:p>
        </p:txBody>
      </p:sp>
      <p:sp>
        <p:nvSpPr>
          <p:cNvPr id="81923"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81924"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2097300" name="Picture 2" descr="C:\Documents and Settings\shuze\桌面\2013封面.jpg"/>
          <p:cNvPicPr>
            <a:picLocks noChangeAspect="1" noChangeArrowheads="1"/>
          </p:cNvPicPr>
          <p:nvPr userDrawn="1"/>
        </p:nvPicPr>
        <p:blipFill>
          <a:blip r:embed="rId2" cstate="email"/>
          <a:srcRect/>
          <a:stretch>
            <a:fillRect/>
          </a:stretch>
        </p:blipFill>
        <p:spPr bwMode="auto">
          <a:xfrm>
            <a:off x="0" y="0"/>
            <a:ext cx="10282238" cy="7561263"/>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289" name="标题 1"/>
          <p:cNvSpPr>
            <a:spLocks noGrp="1"/>
          </p:cNvSpPr>
          <p:nvPr>
            <p:ph type="title"/>
          </p:nvPr>
        </p:nvSpPr>
        <p:spPr>
          <a:xfrm>
            <a:off x="2011363" y="5292725"/>
            <a:ext cx="6156325" cy="625475"/>
          </a:xfrm>
        </p:spPr>
        <p:txBody>
          <a:bodyPr anchor="b"/>
          <a:lstStyle>
            <a:lvl1pPr algn="l">
              <a:defRPr sz="2000" b="1"/>
            </a:lvl1pPr>
          </a:lstStyle>
          <a:p>
            <a:r>
              <a:rPr lang="zh-CN" altLang="en-US" smtClean="0"/>
              <a:t>单击此处编辑母版标题样式</a:t>
            </a:r>
            <a:endParaRPr lang="zh-CN" altLang="en-US"/>
          </a:p>
        </p:txBody>
      </p:sp>
      <p:sp>
        <p:nvSpPr>
          <p:cNvPr id="1049290" name="图片占位符 2"/>
          <p:cNvSpPr>
            <a:spLocks noGrp="1"/>
          </p:cNvSpPr>
          <p:nvPr>
            <p:ph type="pic" idx="1"/>
          </p:nvPr>
        </p:nvSpPr>
        <p:spPr>
          <a:xfrm>
            <a:off x="2011363" y="676275"/>
            <a:ext cx="6156325" cy="4535488"/>
          </a:xfrm>
        </p:spPr>
        <p:txBody>
          <a:bodyPr vert="horz" wrap="square" lIns="101804" tIns="50902" rIns="101804" bIns="50902"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1049291" name="文本占位符 3"/>
          <p:cNvSpPr>
            <a:spLocks noGrp="1"/>
          </p:cNvSpPr>
          <p:nvPr>
            <p:ph type="body" sz="half" idx="2"/>
          </p:nvPr>
        </p:nvSpPr>
        <p:spPr>
          <a:xfrm>
            <a:off x="2011363" y="5918200"/>
            <a:ext cx="6156325" cy="8874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272" name="标题 1"/>
          <p:cNvSpPr>
            <a:spLocks noGrp="1"/>
          </p:cNvSpPr>
          <p:nvPr>
            <p:ph type="title"/>
          </p:nvPr>
        </p:nvSpPr>
        <p:spPr/>
        <p:txBody>
          <a:bodyPr/>
          <a:lstStyle/>
          <a:p>
            <a:r>
              <a:rPr lang="zh-CN" altLang="en-US" smtClean="0"/>
              <a:t>单击此处编辑母版标题样式</a:t>
            </a:r>
            <a:endParaRPr lang="zh-CN" altLang="en-US"/>
          </a:p>
        </p:txBody>
      </p:sp>
      <p:sp>
        <p:nvSpPr>
          <p:cNvPr id="104927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270" name="竖排标题 1"/>
          <p:cNvSpPr>
            <a:spLocks noGrp="1"/>
          </p:cNvSpPr>
          <p:nvPr>
            <p:ph type="title" orient="vert"/>
          </p:nvPr>
        </p:nvSpPr>
        <p:spPr>
          <a:xfrm>
            <a:off x="7440613" y="303213"/>
            <a:ext cx="2308225" cy="5973762"/>
          </a:xfrm>
        </p:spPr>
        <p:txBody>
          <a:bodyPr vert="eaVert"/>
          <a:lstStyle/>
          <a:p>
            <a:r>
              <a:rPr lang="zh-CN" altLang="en-US" smtClean="0"/>
              <a:t>单击此处编辑母版标题样式</a:t>
            </a:r>
            <a:endParaRPr lang="zh-CN" altLang="en-US"/>
          </a:p>
        </p:txBody>
      </p:sp>
      <p:sp>
        <p:nvSpPr>
          <p:cNvPr id="1049271" name="竖排文字占位符 2"/>
          <p:cNvSpPr>
            <a:spLocks noGrp="1"/>
          </p:cNvSpPr>
          <p:nvPr>
            <p:ph type="body" orient="vert" idx="1"/>
          </p:nvPr>
        </p:nvSpPr>
        <p:spPr>
          <a:xfrm>
            <a:off x="512763" y="303213"/>
            <a:ext cx="6775450" cy="59737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1049274" name="内容占位符 1"/>
          <p:cNvSpPr>
            <a:spLocks noGrp="1"/>
          </p:cNvSpPr>
          <p:nvPr>
            <p:ph/>
          </p:nvPr>
        </p:nvSpPr>
        <p:spPr>
          <a:xfrm>
            <a:off x="512763" y="303213"/>
            <a:ext cx="9236075" cy="64516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1049285" name="标题 1"/>
          <p:cNvSpPr>
            <a:spLocks noGrp="1"/>
          </p:cNvSpPr>
          <p:nvPr>
            <p:ph type="title"/>
          </p:nvPr>
        </p:nvSpPr>
        <p:spPr>
          <a:xfrm>
            <a:off x="512763" y="303213"/>
            <a:ext cx="9236075" cy="1260475"/>
          </a:xfrm>
          <a:prstGeom prst="rect">
            <a:avLst/>
          </a:prstGeom>
        </p:spPr>
        <p:txBody>
          <a:bodyPr/>
          <a:lstStyle/>
          <a:p>
            <a:r>
              <a:rPr lang="zh-CN" altLang="en-US" smtClean="0"/>
              <a:t>单击此处编辑母版标题样式</a:t>
            </a:r>
            <a:endParaRPr lang="zh-CN" altLang="en-US"/>
          </a:p>
        </p:txBody>
      </p:sp>
      <p:sp>
        <p:nvSpPr>
          <p:cNvPr id="1049286" name="内容占位符 2"/>
          <p:cNvSpPr>
            <a:spLocks noGrp="1"/>
          </p:cNvSpPr>
          <p:nvPr>
            <p:ph sz="half" idx="1"/>
          </p:nvPr>
        </p:nvSpPr>
        <p:spPr>
          <a:xfrm>
            <a:off x="512763" y="1763713"/>
            <a:ext cx="4541837" cy="49911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287" name="内容占位符 3"/>
          <p:cNvSpPr>
            <a:spLocks noGrp="1"/>
          </p:cNvSpPr>
          <p:nvPr>
            <p:ph sz="quarter" idx="2"/>
          </p:nvPr>
        </p:nvSpPr>
        <p:spPr>
          <a:xfrm>
            <a:off x="5207000" y="1763713"/>
            <a:ext cx="4541838" cy="24193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288" name="内容占位符 4"/>
          <p:cNvSpPr>
            <a:spLocks noGrp="1"/>
          </p:cNvSpPr>
          <p:nvPr>
            <p:ph sz="quarter" idx="3"/>
          </p:nvPr>
        </p:nvSpPr>
        <p:spPr>
          <a:xfrm>
            <a:off x="5207000" y="4335463"/>
            <a:ext cx="4541838" cy="24193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1048688" name="标题 1"/>
          <p:cNvSpPr>
            <a:spLocks noGrp="1"/>
          </p:cNvSpPr>
          <p:nvPr>
            <p:ph type="title"/>
          </p:nvPr>
        </p:nvSpPr>
        <p:spPr>
          <a:xfrm>
            <a:off x="644913" y="336057"/>
            <a:ext cx="8978900" cy="1340724"/>
          </a:xfrm>
          <a:prstGeom prst="rect">
            <a:avLst/>
          </a:prstGeom>
        </p:spPr>
        <p:txBody>
          <a:bodyPr lIns="101837" tIns="50918" rIns="101837" bIns="50918"/>
          <a:lstStyle/>
          <a:p>
            <a:r>
              <a:rPr lang="zh-CN" altLang="en-US" smtClean="0"/>
              <a:t>单击此处编辑母版标题样式</a:t>
            </a:r>
            <a:endParaRPr lang="zh-CN" altLang="en-US"/>
          </a:p>
        </p:txBody>
      </p:sp>
      <p:sp>
        <p:nvSpPr>
          <p:cNvPr id="1048689" name="文本占位符 2"/>
          <p:cNvSpPr>
            <a:spLocks noGrp="1"/>
          </p:cNvSpPr>
          <p:nvPr>
            <p:ph type="body" sz="half" idx="1"/>
          </p:nvPr>
        </p:nvSpPr>
        <p:spPr>
          <a:xfrm>
            <a:off x="636006" y="1932323"/>
            <a:ext cx="4403937" cy="4704786"/>
          </a:xfrm>
          <a:prstGeom prst="rect">
            <a:avLst/>
          </a:prstGeom>
        </p:spPr>
        <p:txBody>
          <a:bodyPr lIns="101837" tIns="50918" rIns="101837" bIns="509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690" name="内容占位符 3"/>
          <p:cNvSpPr>
            <a:spLocks noGrp="1"/>
          </p:cNvSpPr>
          <p:nvPr>
            <p:ph sz="half" idx="2"/>
          </p:nvPr>
        </p:nvSpPr>
        <p:spPr>
          <a:xfrm>
            <a:off x="5210969" y="1932323"/>
            <a:ext cx="4403937" cy="4704786"/>
          </a:xfrm>
          <a:prstGeom prst="rect">
            <a:avLst/>
          </a:prstGeom>
        </p:spPr>
        <p:txBody>
          <a:bodyPr lIns="101837" tIns="50918" rIns="101837" bIns="509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691" name="Rectangle 6"/>
          <p:cNvSpPr>
            <a:spLocks noGrp="1" noChangeArrowheads="1"/>
          </p:cNvSpPr>
          <p:nvPr>
            <p:ph type="dt" sz="half" idx="10"/>
          </p:nvPr>
        </p:nvSpPr>
        <p:spPr>
          <a:xfrm>
            <a:off x="684107" y="6885650"/>
            <a:ext cx="2223347" cy="525088"/>
          </a:xfrm>
          <a:prstGeom prst="rect">
            <a:avLst/>
          </a:prstGeom>
        </p:spPr>
        <p:txBody>
          <a:bodyPr lIns="101837" tIns="50918" rIns="101837" bIns="50918"/>
          <a:lstStyle/>
          <a:p>
            <a:endParaRPr lang="en-US"/>
          </a:p>
        </p:txBody>
      </p:sp>
      <p:sp>
        <p:nvSpPr>
          <p:cNvPr id="1048692" name="Rectangle 7"/>
          <p:cNvSpPr>
            <a:spLocks noGrp="1" noChangeArrowheads="1"/>
          </p:cNvSpPr>
          <p:nvPr>
            <p:ph type="ftr" sz="quarter" idx="11"/>
          </p:nvPr>
        </p:nvSpPr>
        <p:spPr>
          <a:xfrm>
            <a:off x="3506047" y="6885650"/>
            <a:ext cx="3249507" cy="525088"/>
          </a:xfrm>
          <a:prstGeom prst="rect">
            <a:avLst/>
          </a:prstGeom>
        </p:spPr>
        <p:txBody>
          <a:bodyPr lIns="101837" tIns="50918" rIns="101837" bIns="50918"/>
          <a:lstStyle/>
          <a:p>
            <a:endParaRPr lang="en-US"/>
          </a:p>
        </p:txBody>
      </p:sp>
      <p:sp>
        <p:nvSpPr>
          <p:cNvPr id="1048693" name="Rectangle 8"/>
          <p:cNvSpPr>
            <a:spLocks noGrp="1" noChangeArrowheads="1"/>
          </p:cNvSpPr>
          <p:nvPr>
            <p:ph type="sldNum" sz="quarter" idx="12"/>
          </p:nvPr>
        </p:nvSpPr>
        <p:spPr/>
        <p:txBody>
          <a:bodyPr/>
          <a:lstStyle/>
          <a:p>
            <a:fld id="{085BDD55-F667-4D68-A68C-DA0D224CCC3C}" type="slidenum">
              <a:rPr lang="en-US" altLang="zh-CN"/>
              <a:pPr/>
              <a:t>‹#›</a:t>
            </a:fld>
            <a:endParaRPr lang="en-US"/>
          </a:p>
        </p:txBody>
      </p:sp>
    </p:spTree>
  </p:cSld>
  <p:clrMapOvr>
    <a:masterClrMapping/>
  </p:clrMapOvr>
  <p:transition>
    <p:cover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06" name="标题 1"/>
          <p:cNvSpPr>
            <a:spLocks noGrp="1"/>
          </p:cNvSpPr>
          <p:nvPr>
            <p:ph type="ctrTitle"/>
          </p:nvPr>
        </p:nvSpPr>
        <p:spPr>
          <a:xfrm>
            <a:off x="769938" y="2349500"/>
            <a:ext cx="8721725" cy="1620838"/>
          </a:xfrm>
          <a:prstGeom prst="rect">
            <a:avLst/>
          </a:prstGeom>
        </p:spPr>
        <p:txBody>
          <a:bodyPr/>
          <a:lstStyle/>
          <a:p>
            <a:r>
              <a:rPr lang="zh-CN" altLang="en-US" smtClean="0"/>
              <a:t>单击此处编辑母版标题样式</a:t>
            </a:r>
            <a:endParaRPr lang="zh-CN" altLang="en-US"/>
          </a:p>
        </p:txBody>
      </p:sp>
      <p:sp>
        <p:nvSpPr>
          <p:cNvPr id="1048607" name="副标题 2"/>
          <p:cNvSpPr>
            <a:spLocks noGrp="1"/>
          </p:cNvSpPr>
          <p:nvPr>
            <p:ph type="subTitle" idx="1"/>
          </p:nvPr>
        </p:nvSpPr>
        <p:spPr>
          <a:xfrm>
            <a:off x="1539875" y="4284663"/>
            <a:ext cx="7181850" cy="1931987"/>
          </a:xfrm>
          <a:prstGeom prst="rect">
            <a:avLst/>
          </a:prstGeom>
        </p:spPr>
        <p:txBody>
          <a:bodyPr/>
          <a:lstStyle>
            <a:lvl1pPr marL="0" indent="0" algn="ctr">
              <a:buNone/>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zh-CN" altLang="en-US"/>
          </a:p>
        </p:txBody>
      </p:sp>
      <p:sp>
        <p:nvSpPr>
          <p:cNvPr id="1048608" name="Rectangle 4"/>
          <p:cNvSpPr>
            <a:spLocks noGrp="1" noChangeArrowheads="1"/>
          </p:cNvSpPr>
          <p:nvPr>
            <p:ph type="dt" sz="half" idx="10"/>
          </p:nvPr>
        </p:nvSpPr>
        <p:spPr/>
        <p:txBody>
          <a:bodyPr/>
          <a:lstStyle/>
          <a:p>
            <a:endParaRPr lang="en-US" altLang="zh-CN"/>
          </a:p>
        </p:txBody>
      </p:sp>
      <p:sp>
        <p:nvSpPr>
          <p:cNvPr id="1048609" name="Rectangle 5"/>
          <p:cNvSpPr>
            <a:spLocks noGrp="1" noChangeArrowheads="1"/>
          </p:cNvSpPr>
          <p:nvPr>
            <p:ph type="ftr" sz="quarter" idx="11"/>
          </p:nvPr>
        </p:nvSpPr>
        <p:spPr/>
        <p:txBody>
          <a:bodyPr/>
          <a:lstStyle/>
          <a:p>
            <a:endParaRPr lang="en-US" altLang="zh-CN"/>
          </a:p>
        </p:txBody>
      </p:sp>
      <p:sp>
        <p:nvSpPr>
          <p:cNvPr id="1048610" name="Rectangle 6"/>
          <p:cNvSpPr>
            <a:spLocks noGrp="1" noChangeArrowheads="1"/>
          </p:cNvSpPr>
          <p:nvPr>
            <p:ph type="sldNum" sz="quarter" idx="12"/>
          </p:nvPr>
        </p:nvSpPr>
        <p:spPr/>
        <p:txBody>
          <a:bodyPr/>
          <a:lstStyle/>
          <a:p>
            <a:fld id="{82A9A26D-709D-4A41-892C-F33EF9E5CDE3}" type="slidenum">
              <a:rPr lang="en-US" altLang="zh-CN"/>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304" name="标题 1"/>
          <p:cNvSpPr>
            <a:spLocks noGrp="1"/>
          </p:cNvSpPr>
          <p:nvPr>
            <p:ph type="title"/>
          </p:nvPr>
        </p:nvSpPr>
        <p:spPr>
          <a:xfrm>
            <a:off x="512763" y="303213"/>
            <a:ext cx="9236075" cy="1260475"/>
          </a:xfrm>
          <a:prstGeom prst="rect">
            <a:avLst/>
          </a:prstGeom>
        </p:spPr>
        <p:txBody>
          <a:bodyPr/>
          <a:lstStyle/>
          <a:p>
            <a:r>
              <a:rPr lang="zh-CN" altLang="en-US" smtClean="0"/>
              <a:t>单击此处编辑母版标题样式</a:t>
            </a:r>
            <a:endParaRPr lang="zh-CN" altLang="en-US"/>
          </a:p>
        </p:txBody>
      </p:sp>
      <p:sp>
        <p:nvSpPr>
          <p:cNvPr id="1049305" name="内容占位符 2"/>
          <p:cNvSpPr>
            <a:spLocks noGrp="1"/>
          </p:cNvSpPr>
          <p:nvPr>
            <p:ph idx="1"/>
          </p:nvPr>
        </p:nvSpPr>
        <p:spPr>
          <a:xfrm>
            <a:off x="512763" y="1763713"/>
            <a:ext cx="9236075" cy="49911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306" name="Rectangle 4"/>
          <p:cNvSpPr>
            <a:spLocks noGrp="1" noChangeArrowheads="1"/>
          </p:cNvSpPr>
          <p:nvPr>
            <p:ph type="dt" sz="half" idx="10"/>
          </p:nvPr>
        </p:nvSpPr>
        <p:spPr/>
        <p:txBody>
          <a:bodyPr/>
          <a:lstStyle/>
          <a:p>
            <a:endParaRPr lang="en-US" altLang="zh-CN"/>
          </a:p>
        </p:txBody>
      </p:sp>
      <p:sp>
        <p:nvSpPr>
          <p:cNvPr id="1049307" name="Rectangle 5"/>
          <p:cNvSpPr>
            <a:spLocks noGrp="1" noChangeArrowheads="1"/>
          </p:cNvSpPr>
          <p:nvPr>
            <p:ph type="ftr" sz="quarter" idx="11"/>
          </p:nvPr>
        </p:nvSpPr>
        <p:spPr/>
        <p:txBody>
          <a:bodyPr/>
          <a:lstStyle/>
          <a:p>
            <a:endParaRPr lang="en-US" altLang="zh-CN"/>
          </a:p>
        </p:txBody>
      </p:sp>
      <p:sp>
        <p:nvSpPr>
          <p:cNvPr id="1049308" name="Rectangle 6"/>
          <p:cNvSpPr>
            <a:spLocks noGrp="1" noChangeArrowheads="1"/>
          </p:cNvSpPr>
          <p:nvPr>
            <p:ph type="sldNum" sz="quarter" idx="12"/>
          </p:nvPr>
        </p:nvSpPr>
        <p:spPr/>
        <p:txBody>
          <a:bodyPr/>
          <a:lstStyle/>
          <a:p>
            <a:fld id="{D0D26862-AFE4-4453-BFA4-F72E1B338E17}" type="slidenum">
              <a:rPr lang="en-US" altLang="zh-CN"/>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331" name="标题 1"/>
          <p:cNvSpPr>
            <a:spLocks noGrp="1"/>
          </p:cNvSpPr>
          <p:nvPr>
            <p:ph type="title"/>
          </p:nvPr>
        </p:nvSpPr>
        <p:spPr>
          <a:xfrm>
            <a:off x="811213" y="4859338"/>
            <a:ext cx="8721725" cy="15017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1049332" name="文本占位符 2"/>
          <p:cNvSpPr>
            <a:spLocks noGrp="1"/>
          </p:cNvSpPr>
          <p:nvPr>
            <p:ph type="body" idx="1"/>
          </p:nvPr>
        </p:nvSpPr>
        <p:spPr>
          <a:xfrm>
            <a:off x="811213" y="3205163"/>
            <a:ext cx="8721725" cy="16541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1049333" name="Rectangle 4"/>
          <p:cNvSpPr>
            <a:spLocks noGrp="1" noChangeArrowheads="1"/>
          </p:cNvSpPr>
          <p:nvPr>
            <p:ph type="dt" sz="half" idx="10"/>
          </p:nvPr>
        </p:nvSpPr>
        <p:spPr/>
        <p:txBody>
          <a:bodyPr/>
          <a:lstStyle/>
          <a:p>
            <a:endParaRPr lang="en-US" altLang="zh-CN"/>
          </a:p>
        </p:txBody>
      </p:sp>
      <p:sp>
        <p:nvSpPr>
          <p:cNvPr id="1049334" name="Rectangle 5"/>
          <p:cNvSpPr>
            <a:spLocks noGrp="1" noChangeArrowheads="1"/>
          </p:cNvSpPr>
          <p:nvPr>
            <p:ph type="ftr" sz="quarter" idx="11"/>
          </p:nvPr>
        </p:nvSpPr>
        <p:spPr/>
        <p:txBody>
          <a:bodyPr/>
          <a:lstStyle/>
          <a:p>
            <a:endParaRPr lang="en-US" altLang="zh-CN"/>
          </a:p>
        </p:txBody>
      </p:sp>
      <p:sp>
        <p:nvSpPr>
          <p:cNvPr id="1049335" name="Rectangle 6"/>
          <p:cNvSpPr>
            <a:spLocks noGrp="1" noChangeArrowheads="1"/>
          </p:cNvSpPr>
          <p:nvPr>
            <p:ph type="sldNum" sz="quarter" idx="12"/>
          </p:nvPr>
        </p:nvSpPr>
        <p:spPr/>
        <p:txBody>
          <a:bodyPr/>
          <a:lstStyle/>
          <a:p>
            <a:fld id="{B1946182-C463-4CC7-8B35-844253C955AA}" type="slidenum">
              <a:rPr lang="en-US" altLang="zh-CN"/>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298" name="标题 1"/>
          <p:cNvSpPr>
            <a:spLocks noGrp="1"/>
          </p:cNvSpPr>
          <p:nvPr>
            <p:ph type="title"/>
          </p:nvPr>
        </p:nvSpPr>
        <p:spPr>
          <a:xfrm>
            <a:off x="512763" y="303213"/>
            <a:ext cx="9236075" cy="1260475"/>
          </a:xfrm>
          <a:prstGeom prst="rect">
            <a:avLst/>
          </a:prstGeom>
        </p:spPr>
        <p:txBody>
          <a:bodyPr/>
          <a:lstStyle/>
          <a:p>
            <a:r>
              <a:rPr lang="zh-CN" altLang="en-US" smtClean="0"/>
              <a:t>单击此处编辑母版标题样式</a:t>
            </a:r>
            <a:endParaRPr lang="zh-CN" altLang="en-US"/>
          </a:p>
        </p:txBody>
      </p:sp>
      <p:sp>
        <p:nvSpPr>
          <p:cNvPr id="1049299" name="内容占位符 2"/>
          <p:cNvSpPr>
            <a:spLocks noGrp="1"/>
          </p:cNvSpPr>
          <p:nvPr>
            <p:ph sz="half" idx="1"/>
          </p:nvPr>
        </p:nvSpPr>
        <p:spPr>
          <a:xfrm>
            <a:off x="512763" y="1763713"/>
            <a:ext cx="4541837" cy="49911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300" name="内容占位符 3"/>
          <p:cNvSpPr>
            <a:spLocks noGrp="1"/>
          </p:cNvSpPr>
          <p:nvPr>
            <p:ph sz="half" idx="2"/>
          </p:nvPr>
        </p:nvSpPr>
        <p:spPr>
          <a:xfrm>
            <a:off x="5207000" y="1763713"/>
            <a:ext cx="4541838" cy="49911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301" name="Rectangle 4"/>
          <p:cNvSpPr>
            <a:spLocks noGrp="1" noChangeArrowheads="1"/>
          </p:cNvSpPr>
          <p:nvPr>
            <p:ph type="dt" sz="half" idx="10"/>
          </p:nvPr>
        </p:nvSpPr>
        <p:spPr/>
        <p:txBody>
          <a:bodyPr/>
          <a:lstStyle/>
          <a:p>
            <a:endParaRPr lang="en-US" altLang="zh-CN"/>
          </a:p>
        </p:txBody>
      </p:sp>
      <p:sp>
        <p:nvSpPr>
          <p:cNvPr id="1049302" name="Rectangle 5"/>
          <p:cNvSpPr>
            <a:spLocks noGrp="1" noChangeArrowheads="1"/>
          </p:cNvSpPr>
          <p:nvPr>
            <p:ph type="ftr" sz="quarter" idx="11"/>
          </p:nvPr>
        </p:nvSpPr>
        <p:spPr/>
        <p:txBody>
          <a:bodyPr/>
          <a:lstStyle/>
          <a:p>
            <a:endParaRPr lang="en-US" altLang="zh-CN"/>
          </a:p>
        </p:txBody>
      </p:sp>
      <p:sp>
        <p:nvSpPr>
          <p:cNvPr id="1049303" name="Rectangle 6"/>
          <p:cNvSpPr>
            <a:spLocks noGrp="1" noChangeArrowheads="1"/>
          </p:cNvSpPr>
          <p:nvPr>
            <p:ph type="sldNum" sz="quarter" idx="12"/>
          </p:nvPr>
        </p:nvSpPr>
        <p:spPr/>
        <p:txBody>
          <a:bodyPr/>
          <a:lstStyle/>
          <a:p>
            <a:fld id="{88274B36-0B3E-42CC-B835-3DDD8D9B6D13}"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62" name="标题 1"/>
          <p:cNvSpPr>
            <a:spLocks noGrp="1"/>
          </p:cNvSpPr>
          <p:nvPr>
            <p:ph type="ctrTitle"/>
          </p:nvPr>
        </p:nvSpPr>
        <p:spPr>
          <a:xfrm>
            <a:off x="769938" y="2349500"/>
            <a:ext cx="8721725" cy="1620838"/>
          </a:xfrm>
        </p:spPr>
        <p:txBody>
          <a:bodyPr/>
          <a:lstStyle/>
          <a:p>
            <a:r>
              <a:rPr lang="zh-CN" altLang="en-US" smtClean="0"/>
              <a:t>单击此处编辑母版标题样式</a:t>
            </a:r>
            <a:endParaRPr lang="zh-CN" altLang="en-US"/>
          </a:p>
        </p:txBody>
      </p:sp>
      <p:sp>
        <p:nvSpPr>
          <p:cNvPr id="1048763" name="副标题 2"/>
          <p:cNvSpPr>
            <a:spLocks noGrp="1"/>
          </p:cNvSpPr>
          <p:nvPr>
            <p:ph type="subTitle" idx="1"/>
          </p:nvPr>
        </p:nvSpPr>
        <p:spPr>
          <a:xfrm>
            <a:off x="1539875" y="4284663"/>
            <a:ext cx="7181850" cy="1931987"/>
          </a:xfrm>
        </p:spPr>
        <p:txBody>
          <a:bodyPr/>
          <a:lstStyle>
            <a:lvl1pPr marL="0" indent="0" algn="ctr">
              <a:buNone/>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smtClean="0"/>
              <a:t>单击此处编辑母版副标题样式</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323" name="标题 1"/>
          <p:cNvSpPr>
            <a:spLocks noGrp="1"/>
          </p:cNvSpPr>
          <p:nvPr>
            <p:ph type="title"/>
          </p:nvPr>
        </p:nvSpPr>
        <p:spPr>
          <a:xfrm>
            <a:off x="512763" y="303213"/>
            <a:ext cx="9236075" cy="1260475"/>
          </a:xfrm>
          <a:prstGeom prst="rect">
            <a:avLst/>
          </a:prstGeom>
        </p:spPr>
        <p:txBody>
          <a:bodyPr/>
          <a:lstStyle/>
          <a:p>
            <a:r>
              <a:rPr lang="zh-CN" altLang="en-US" smtClean="0"/>
              <a:t>单击此处编辑母版标题样式</a:t>
            </a:r>
            <a:endParaRPr lang="zh-CN" altLang="en-US"/>
          </a:p>
        </p:txBody>
      </p:sp>
      <p:sp>
        <p:nvSpPr>
          <p:cNvPr id="1049324" name="文本占位符 2"/>
          <p:cNvSpPr>
            <a:spLocks noGrp="1"/>
          </p:cNvSpPr>
          <p:nvPr>
            <p:ph type="body" idx="1"/>
          </p:nvPr>
        </p:nvSpPr>
        <p:spPr>
          <a:xfrm>
            <a:off x="512763" y="1692275"/>
            <a:ext cx="4533900"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49325" name="内容占位符 3"/>
          <p:cNvSpPr>
            <a:spLocks noGrp="1"/>
          </p:cNvSpPr>
          <p:nvPr>
            <p:ph sz="half" idx="2"/>
          </p:nvPr>
        </p:nvSpPr>
        <p:spPr>
          <a:xfrm>
            <a:off x="512763" y="2397125"/>
            <a:ext cx="4533900" cy="43576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326" name="文本占位符 4"/>
          <p:cNvSpPr>
            <a:spLocks noGrp="1"/>
          </p:cNvSpPr>
          <p:nvPr>
            <p:ph type="body" sz="quarter" idx="3"/>
          </p:nvPr>
        </p:nvSpPr>
        <p:spPr>
          <a:xfrm>
            <a:off x="5213350" y="1692275"/>
            <a:ext cx="4535488"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49327" name="内容占位符 5"/>
          <p:cNvSpPr>
            <a:spLocks noGrp="1"/>
          </p:cNvSpPr>
          <p:nvPr>
            <p:ph sz="quarter" idx="4"/>
          </p:nvPr>
        </p:nvSpPr>
        <p:spPr>
          <a:xfrm>
            <a:off x="5213350" y="2397125"/>
            <a:ext cx="4535488" cy="43576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328" name="Rectangle 4"/>
          <p:cNvSpPr>
            <a:spLocks noGrp="1" noChangeArrowheads="1"/>
          </p:cNvSpPr>
          <p:nvPr>
            <p:ph type="dt" sz="half" idx="10"/>
          </p:nvPr>
        </p:nvSpPr>
        <p:spPr/>
        <p:txBody>
          <a:bodyPr/>
          <a:lstStyle/>
          <a:p>
            <a:endParaRPr lang="en-US" altLang="zh-CN"/>
          </a:p>
        </p:txBody>
      </p:sp>
      <p:sp>
        <p:nvSpPr>
          <p:cNvPr id="1049329" name="Rectangle 5"/>
          <p:cNvSpPr>
            <a:spLocks noGrp="1" noChangeArrowheads="1"/>
          </p:cNvSpPr>
          <p:nvPr>
            <p:ph type="ftr" sz="quarter" idx="11"/>
          </p:nvPr>
        </p:nvSpPr>
        <p:spPr/>
        <p:txBody>
          <a:bodyPr/>
          <a:lstStyle/>
          <a:p>
            <a:endParaRPr lang="en-US" altLang="zh-CN"/>
          </a:p>
        </p:txBody>
      </p:sp>
      <p:sp>
        <p:nvSpPr>
          <p:cNvPr id="1049330" name="Rectangle 6"/>
          <p:cNvSpPr>
            <a:spLocks noGrp="1" noChangeArrowheads="1"/>
          </p:cNvSpPr>
          <p:nvPr>
            <p:ph type="sldNum" sz="quarter" idx="12"/>
          </p:nvPr>
        </p:nvSpPr>
        <p:spPr/>
        <p:txBody>
          <a:bodyPr/>
          <a:lstStyle/>
          <a:p>
            <a:fld id="{3CA35268-3016-4697-9F69-E5F09EA6B578}" type="slidenum">
              <a:rPr lang="en-US" altLang="zh-CN"/>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309" name="标题 1"/>
          <p:cNvSpPr>
            <a:spLocks noGrp="1"/>
          </p:cNvSpPr>
          <p:nvPr>
            <p:ph type="title"/>
          </p:nvPr>
        </p:nvSpPr>
        <p:spPr>
          <a:xfrm>
            <a:off x="512763" y="303213"/>
            <a:ext cx="9236075" cy="1260475"/>
          </a:xfrm>
          <a:prstGeom prst="rect">
            <a:avLst/>
          </a:prstGeom>
        </p:spPr>
        <p:txBody>
          <a:bodyPr/>
          <a:lstStyle/>
          <a:p>
            <a:r>
              <a:rPr lang="zh-CN" altLang="en-US" smtClean="0"/>
              <a:t>单击此处编辑母版标题样式</a:t>
            </a:r>
            <a:endParaRPr lang="zh-CN" altLang="en-US"/>
          </a:p>
        </p:txBody>
      </p:sp>
      <p:sp>
        <p:nvSpPr>
          <p:cNvPr id="1049310" name="Rectangle 4"/>
          <p:cNvSpPr>
            <a:spLocks noGrp="1" noChangeArrowheads="1"/>
          </p:cNvSpPr>
          <p:nvPr>
            <p:ph type="dt" sz="half" idx="10"/>
          </p:nvPr>
        </p:nvSpPr>
        <p:spPr/>
        <p:txBody>
          <a:bodyPr/>
          <a:lstStyle/>
          <a:p>
            <a:endParaRPr lang="en-US" altLang="zh-CN"/>
          </a:p>
        </p:txBody>
      </p:sp>
      <p:sp>
        <p:nvSpPr>
          <p:cNvPr id="1049311" name="Rectangle 5"/>
          <p:cNvSpPr>
            <a:spLocks noGrp="1" noChangeArrowheads="1"/>
          </p:cNvSpPr>
          <p:nvPr>
            <p:ph type="ftr" sz="quarter" idx="11"/>
          </p:nvPr>
        </p:nvSpPr>
        <p:spPr/>
        <p:txBody>
          <a:bodyPr/>
          <a:lstStyle/>
          <a:p>
            <a:endParaRPr lang="en-US" altLang="zh-CN"/>
          </a:p>
        </p:txBody>
      </p:sp>
      <p:sp>
        <p:nvSpPr>
          <p:cNvPr id="1049312" name="Rectangle 6"/>
          <p:cNvSpPr>
            <a:spLocks noGrp="1" noChangeArrowheads="1"/>
          </p:cNvSpPr>
          <p:nvPr>
            <p:ph type="sldNum" sz="quarter" idx="12"/>
          </p:nvPr>
        </p:nvSpPr>
        <p:spPr/>
        <p:txBody>
          <a:bodyPr/>
          <a:lstStyle/>
          <a:p>
            <a:fld id="{DA06BA3E-F202-48AC-BBAB-341D5F8CB5D5}" type="slidenum">
              <a:rPr lang="en-US" altLang="zh-CN"/>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342" name="Rectangle 4"/>
          <p:cNvSpPr>
            <a:spLocks noGrp="1" noChangeArrowheads="1"/>
          </p:cNvSpPr>
          <p:nvPr>
            <p:ph type="dt" sz="half" idx="10"/>
          </p:nvPr>
        </p:nvSpPr>
        <p:spPr/>
        <p:txBody>
          <a:bodyPr/>
          <a:lstStyle/>
          <a:p>
            <a:endParaRPr lang="en-US" altLang="zh-CN"/>
          </a:p>
        </p:txBody>
      </p:sp>
      <p:sp>
        <p:nvSpPr>
          <p:cNvPr id="1049343" name="Rectangle 5"/>
          <p:cNvSpPr>
            <a:spLocks noGrp="1" noChangeArrowheads="1"/>
          </p:cNvSpPr>
          <p:nvPr>
            <p:ph type="ftr" sz="quarter" idx="11"/>
          </p:nvPr>
        </p:nvSpPr>
        <p:spPr/>
        <p:txBody>
          <a:bodyPr/>
          <a:lstStyle/>
          <a:p>
            <a:endParaRPr lang="en-US" altLang="zh-CN"/>
          </a:p>
        </p:txBody>
      </p:sp>
      <p:sp>
        <p:nvSpPr>
          <p:cNvPr id="1049344" name="Rectangle 6"/>
          <p:cNvSpPr>
            <a:spLocks noGrp="1" noChangeArrowheads="1"/>
          </p:cNvSpPr>
          <p:nvPr>
            <p:ph type="sldNum" sz="quarter" idx="12"/>
          </p:nvPr>
        </p:nvSpPr>
        <p:spPr/>
        <p:txBody>
          <a:bodyPr/>
          <a:lstStyle/>
          <a:p>
            <a:fld id="{4FF38E8A-EC37-4026-B167-C524E416D270}" type="slidenum">
              <a:rPr lang="en-US" altLang="zh-CN"/>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336" name="标题 1"/>
          <p:cNvSpPr>
            <a:spLocks noGrp="1"/>
          </p:cNvSpPr>
          <p:nvPr>
            <p:ph type="title"/>
          </p:nvPr>
        </p:nvSpPr>
        <p:spPr>
          <a:xfrm>
            <a:off x="512763" y="301625"/>
            <a:ext cx="3376612" cy="1281113"/>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1049337" name="内容占位符 2"/>
          <p:cNvSpPr>
            <a:spLocks noGrp="1"/>
          </p:cNvSpPr>
          <p:nvPr>
            <p:ph idx="1"/>
          </p:nvPr>
        </p:nvSpPr>
        <p:spPr>
          <a:xfrm>
            <a:off x="4011613" y="301625"/>
            <a:ext cx="5737225" cy="64531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338" name="文本占位符 3"/>
          <p:cNvSpPr>
            <a:spLocks noGrp="1"/>
          </p:cNvSpPr>
          <p:nvPr>
            <p:ph type="body" sz="half" idx="2"/>
          </p:nvPr>
        </p:nvSpPr>
        <p:spPr>
          <a:xfrm>
            <a:off x="512763" y="1582738"/>
            <a:ext cx="3376612" cy="5172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049339" name="Rectangle 4"/>
          <p:cNvSpPr>
            <a:spLocks noGrp="1" noChangeArrowheads="1"/>
          </p:cNvSpPr>
          <p:nvPr>
            <p:ph type="dt" sz="half" idx="10"/>
          </p:nvPr>
        </p:nvSpPr>
        <p:spPr/>
        <p:txBody>
          <a:bodyPr/>
          <a:lstStyle/>
          <a:p>
            <a:endParaRPr lang="en-US" altLang="zh-CN"/>
          </a:p>
        </p:txBody>
      </p:sp>
      <p:sp>
        <p:nvSpPr>
          <p:cNvPr id="1049340" name="Rectangle 5"/>
          <p:cNvSpPr>
            <a:spLocks noGrp="1" noChangeArrowheads="1"/>
          </p:cNvSpPr>
          <p:nvPr>
            <p:ph type="ftr" sz="quarter" idx="11"/>
          </p:nvPr>
        </p:nvSpPr>
        <p:spPr/>
        <p:txBody>
          <a:bodyPr/>
          <a:lstStyle/>
          <a:p>
            <a:endParaRPr lang="en-US" altLang="zh-CN"/>
          </a:p>
        </p:txBody>
      </p:sp>
      <p:sp>
        <p:nvSpPr>
          <p:cNvPr id="1049341" name="Rectangle 6"/>
          <p:cNvSpPr>
            <a:spLocks noGrp="1" noChangeArrowheads="1"/>
          </p:cNvSpPr>
          <p:nvPr>
            <p:ph type="sldNum" sz="quarter" idx="12"/>
          </p:nvPr>
        </p:nvSpPr>
        <p:spPr/>
        <p:txBody>
          <a:bodyPr/>
          <a:lstStyle/>
          <a:p>
            <a:fld id="{C7E8321D-FB75-4C17-9506-3955FB891F1B}" type="slidenum">
              <a:rPr lang="en-US" altLang="zh-CN"/>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292" name="标题 1"/>
          <p:cNvSpPr>
            <a:spLocks noGrp="1"/>
          </p:cNvSpPr>
          <p:nvPr>
            <p:ph type="title"/>
          </p:nvPr>
        </p:nvSpPr>
        <p:spPr>
          <a:xfrm>
            <a:off x="2011363" y="5292725"/>
            <a:ext cx="6156325" cy="6254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1049293" name="图片占位符 2"/>
          <p:cNvSpPr>
            <a:spLocks noGrp="1"/>
          </p:cNvSpPr>
          <p:nvPr>
            <p:ph type="pic" idx="1"/>
          </p:nvPr>
        </p:nvSpPr>
        <p:spPr>
          <a:xfrm>
            <a:off x="2011363" y="676275"/>
            <a:ext cx="6156325" cy="45354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1049294" name="文本占位符 3"/>
          <p:cNvSpPr>
            <a:spLocks noGrp="1"/>
          </p:cNvSpPr>
          <p:nvPr>
            <p:ph type="body" sz="half" idx="2"/>
          </p:nvPr>
        </p:nvSpPr>
        <p:spPr>
          <a:xfrm>
            <a:off x="2011363" y="5918200"/>
            <a:ext cx="6156325" cy="88741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049295" name="Rectangle 4"/>
          <p:cNvSpPr>
            <a:spLocks noGrp="1" noChangeArrowheads="1"/>
          </p:cNvSpPr>
          <p:nvPr>
            <p:ph type="dt" sz="half" idx="10"/>
          </p:nvPr>
        </p:nvSpPr>
        <p:spPr/>
        <p:txBody>
          <a:bodyPr/>
          <a:lstStyle/>
          <a:p>
            <a:endParaRPr lang="en-US" altLang="zh-CN"/>
          </a:p>
        </p:txBody>
      </p:sp>
      <p:sp>
        <p:nvSpPr>
          <p:cNvPr id="1049296" name="Rectangle 5"/>
          <p:cNvSpPr>
            <a:spLocks noGrp="1" noChangeArrowheads="1"/>
          </p:cNvSpPr>
          <p:nvPr>
            <p:ph type="ftr" sz="quarter" idx="11"/>
          </p:nvPr>
        </p:nvSpPr>
        <p:spPr/>
        <p:txBody>
          <a:bodyPr/>
          <a:lstStyle/>
          <a:p>
            <a:endParaRPr lang="en-US" altLang="zh-CN"/>
          </a:p>
        </p:txBody>
      </p:sp>
      <p:sp>
        <p:nvSpPr>
          <p:cNvPr id="1049297" name="Rectangle 6"/>
          <p:cNvSpPr>
            <a:spLocks noGrp="1" noChangeArrowheads="1"/>
          </p:cNvSpPr>
          <p:nvPr>
            <p:ph type="sldNum" sz="quarter" idx="12"/>
          </p:nvPr>
        </p:nvSpPr>
        <p:spPr/>
        <p:txBody>
          <a:bodyPr/>
          <a:lstStyle/>
          <a:p>
            <a:fld id="{15672BBB-0EB5-4D98-B8EE-059A2B2E5D74}" type="slidenum">
              <a:rPr lang="en-US" altLang="zh-CN"/>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318" name="标题 1"/>
          <p:cNvSpPr>
            <a:spLocks noGrp="1"/>
          </p:cNvSpPr>
          <p:nvPr>
            <p:ph type="title"/>
          </p:nvPr>
        </p:nvSpPr>
        <p:spPr>
          <a:xfrm>
            <a:off x="512763" y="303213"/>
            <a:ext cx="9236075" cy="1260475"/>
          </a:xfrm>
          <a:prstGeom prst="rect">
            <a:avLst/>
          </a:prstGeom>
        </p:spPr>
        <p:txBody>
          <a:bodyPr/>
          <a:lstStyle/>
          <a:p>
            <a:r>
              <a:rPr lang="zh-CN" altLang="en-US" smtClean="0"/>
              <a:t>单击此处编辑母版标题样式</a:t>
            </a:r>
            <a:endParaRPr lang="zh-CN" altLang="en-US"/>
          </a:p>
        </p:txBody>
      </p:sp>
      <p:sp>
        <p:nvSpPr>
          <p:cNvPr id="1049319" name="竖排文字占位符 2"/>
          <p:cNvSpPr>
            <a:spLocks noGrp="1"/>
          </p:cNvSpPr>
          <p:nvPr>
            <p:ph type="body" orient="vert" idx="1"/>
          </p:nvPr>
        </p:nvSpPr>
        <p:spPr>
          <a:xfrm>
            <a:off x="512763" y="1763713"/>
            <a:ext cx="9236075" cy="499110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320" name="Rectangle 4"/>
          <p:cNvSpPr>
            <a:spLocks noGrp="1" noChangeArrowheads="1"/>
          </p:cNvSpPr>
          <p:nvPr>
            <p:ph type="dt" sz="half" idx="10"/>
          </p:nvPr>
        </p:nvSpPr>
        <p:spPr/>
        <p:txBody>
          <a:bodyPr/>
          <a:lstStyle/>
          <a:p>
            <a:endParaRPr lang="en-US" altLang="zh-CN"/>
          </a:p>
        </p:txBody>
      </p:sp>
      <p:sp>
        <p:nvSpPr>
          <p:cNvPr id="1049321" name="Rectangle 5"/>
          <p:cNvSpPr>
            <a:spLocks noGrp="1" noChangeArrowheads="1"/>
          </p:cNvSpPr>
          <p:nvPr>
            <p:ph type="ftr" sz="quarter" idx="11"/>
          </p:nvPr>
        </p:nvSpPr>
        <p:spPr/>
        <p:txBody>
          <a:bodyPr/>
          <a:lstStyle/>
          <a:p>
            <a:endParaRPr lang="en-US" altLang="zh-CN"/>
          </a:p>
        </p:txBody>
      </p:sp>
      <p:sp>
        <p:nvSpPr>
          <p:cNvPr id="1049322" name="Rectangle 6"/>
          <p:cNvSpPr>
            <a:spLocks noGrp="1" noChangeArrowheads="1"/>
          </p:cNvSpPr>
          <p:nvPr>
            <p:ph type="sldNum" sz="quarter" idx="12"/>
          </p:nvPr>
        </p:nvSpPr>
        <p:spPr/>
        <p:txBody>
          <a:bodyPr/>
          <a:lstStyle/>
          <a:p>
            <a:fld id="{30C46BE9-BD4B-43A4-A752-6A2FA373D044}" type="slidenum">
              <a:rPr lang="en-US" altLang="zh-CN"/>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313" name="竖排标题 1"/>
          <p:cNvSpPr>
            <a:spLocks noGrp="1"/>
          </p:cNvSpPr>
          <p:nvPr>
            <p:ph type="title" orient="vert"/>
          </p:nvPr>
        </p:nvSpPr>
        <p:spPr>
          <a:xfrm>
            <a:off x="7440613" y="303213"/>
            <a:ext cx="2308225" cy="6451600"/>
          </a:xfrm>
          <a:prstGeom prst="rect">
            <a:avLst/>
          </a:prstGeom>
        </p:spPr>
        <p:txBody>
          <a:bodyPr vert="eaVert"/>
          <a:lstStyle/>
          <a:p>
            <a:r>
              <a:rPr lang="zh-CN" altLang="en-US" smtClean="0"/>
              <a:t>单击此处编辑母版标题样式</a:t>
            </a:r>
            <a:endParaRPr lang="zh-CN" altLang="en-US"/>
          </a:p>
        </p:txBody>
      </p:sp>
      <p:sp>
        <p:nvSpPr>
          <p:cNvPr id="1049314" name="竖排文字占位符 2"/>
          <p:cNvSpPr>
            <a:spLocks noGrp="1"/>
          </p:cNvSpPr>
          <p:nvPr>
            <p:ph type="body" orient="vert" idx="1"/>
          </p:nvPr>
        </p:nvSpPr>
        <p:spPr>
          <a:xfrm>
            <a:off x="512763" y="303213"/>
            <a:ext cx="6775450" cy="645160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315" name="Rectangle 4"/>
          <p:cNvSpPr>
            <a:spLocks noGrp="1" noChangeArrowheads="1"/>
          </p:cNvSpPr>
          <p:nvPr>
            <p:ph type="dt" sz="half" idx="10"/>
          </p:nvPr>
        </p:nvSpPr>
        <p:spPr/>
        <p:txBody>
          <a:bodyPr/>
          <a:lstStyle/>
          <a:p>
            <a:endParaRPr lang="en-US" altLang="zh-CN"/>
          </a:p>
        </p:txBody>
      </p:sp>
      <p:sp>
        <p:nvSpPr>
          <p:cNvPr id="1049316" name="Rectangle 5"/>
          <p:cNvSpPr>
            <a:spLocks noGrp="1" noChangeArrowheads="1"/>
          </p:cNvSpPr>
          <p:nvPr>
            <p:ph type="ftr" sz="quarter" idx="11"/>
          </p:nvPr>
        </p:nvSpPr>
        <p:spPr/>
        <p:txBody>
          <a:bodyPr/>
          <a:lstStyle/>
          <a:p>
            <a:endParaRPr lang="en-US" altLang="zh-CN"/>
          </a:p>
        </p:txBody>
      </p:sp>
      <p:sp>
        <p:nvSpPr>
          <p:cNvPr id="1049317" name="Rectangle 6"/>
          <p:cNvSpPr>
            <a:spLocks noGrp="1" noChangeArrowheads="1"/>
          </p:cNvSpPr>
          <p:nvPr>
            <p:ph type="sldNum" sz="quarter" idx="12"/>
          </p:nvPr>
        </p:nvSpPr>
        <p:spPr/>
        <p:txBody>
          <a:bodyPr/>
          <a:lstStyle/>
          <a:p>
            <a:fld id="{5ADC6330-587B-4BE4-A3F0-990EFD5BC0D4}"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78" name="标题 1"/>
          <p:cNvSpPr>
            <a:spLocks noGrp="1"/>
          </p:cNvSpPr>
          <p:nvPr>
            <p:ph type="title"/>
          </p:nvPr>
        </p:nvSpPr>
        <p:spPr/>
        <p:txBody>
          <a:bodyPr/>
          <a:lstStyle/>
          <a:p>
            <a:r>
              <a:rPr lang="zh-CN" altLang="en-US" smtClean="0"/>
              <a:t>单击此处编辑母版标题样式</a:t>
            </a:r>
            <a:endParaRPr lang="zh-CN" altLang="en-US"/>
          </a:p>
        </p:txBody>
      </p:sp>
      <p:sp>
        <p:nvSpPr>
          <p:cNvPr id="1048579"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275" name="标题 1"/>
          <p:cNvSpPr>
            <a:spLocks noGrp="1"/>
          </p:cNvSpPr>
          <p:nvPr>
            <p:ph type="title"/>
          </p:nvPr>
        </p:nvSpPr>
        <p:spPr>
          <a:xfrm>
            <a:off x="811213" y="4859338"/>
            <a:ext cx="8721725" cy="1501775"/>
          </a:xfrm>
        </p:spPr>
        <p:txBody>
          <a:bodyPr anchor="t"/>
          <a:lstStyle>
            <a:lvl1pPr algn="l">
              <a:defRPr sz="4000" b="1" cap="all"/>
            </a:lvl1pPr>
          </a:lstStyle>
          <a:p>
            <a:r>
              <a:rPr lang="zh-CN" altLang="en-US" smtClean="0"/>
              <a:t>单击此处编辑母版标题样式</a:t>
            </a:r>
            <a:endParaRPr lang="zh-CN" altLang="en-US"/>
          </a:p>
        </p:txBody>
      </p:sp>
      <p:sp>
        <p:nvSpPr>
          <p:cNvPr id="1049276" name="文本占位符 2"/>
          <p:cNvSpPr>
            <a:spLocks noGrp="1"/>
          </p:cNvSpPr>
          <p:nvPr>
            <p:ph type="body" idx="1"/>
          </p:nvPr>
        </p:nvSpPr>
        <p:spPr>
          <a:xfrm>
            <a:off x="811213" y="3205163"/>
            <a:ext cx="8721725"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267" name="标题 1"/>
          <p:cNvSpPr>
            <a:spLocks noGrp="1"/>
          </p:cNvSpPr>
          <p:nvPr>
            <p:ph type="title"/>
          </p:nvPr>
        </p:nvSpPr>
        <p:spPr/>
        <p:txBody>
          <a:bodyPr/>
          <a:lstStyle/>
          <a:p>
            <a:r>
              <a:rPr lang="zh-CN" altLang="en-US" smtClean="0"/>
              <a:t>单击此处编辑母版标题样式</a:t>
            </a:r>
            <a:endParaRPr lang="zh-CN" altLang="en-US"/>
          </a:p>
        </p:txBody>
      </p:sp>
      <p:sp>
        <p:nvSpPr>
          <p:cNvPr id="1049268" name="内容占位符 2"/>
          <p:cNvSpPr>
            <a:spLocks noGrp="1"/>
          </p:cNvSpPr>
          <p:nvPr>
            <p:ph sz="half" idx="1"/>
          </p:nvPr>
        </p:nvSpPr>
        <p:spPr>
          <a:xfrm>
            <a:off x="512763" y="1285875"/>
            <a:ext cx="4541837"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269" name="内容占位符 3"/>
          <p:cNvSpPr>
            <a:spLocks noGrp="1"/>
          </p:cNvSpPr>
          <p:nvPr>
            <p:ph sz="half" idx="2"/>
          </p:nvPr>
        </p:nvSpPr>
        <p:spPr>
          <a:xfrm>
            <a:off x="5207000" y="1285875"/>
            <a:ext cx="4541838"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77" name="标题 1"/>
          <p:cNvSpPr>
            <a:spLocks noGrp="1"/>
          </p:cNvSpPr>
          <p:nvPr>
            <p:ph type="title"/>
          </p:nvPr>
        </p:nvSpPr>
        <p:spPr>
          <a:xfrm>
            <a:off x="512763" y="303213"/>
            <a:ext cx="9236075" cy="1260475"/>
          </a:xfrm>
        </p:spPr>
        <p:txBody>
          <a:bodyPr/>
          <a:lstStyle/>
          <a:p>
            <a:r>
              <a:rPr lang="zh-CN" altLang="en-US" smtClean="0"/>
              <a:t>单击此处编辑母版标题样式</a:t>
            </a:r>
            <a:endParaRPr lang="zh-CN" altLang="en-US"/>
          </a:p>
        </p:txBody>
      </p:sp>
      <p:sp>
        <p:nvSpPr>
          <p:cNvPr id="1049278" name="文本占位符 2"/>
          <p:cNvSpPr>
            <a:spLocks noGrp="1"/>
          </p:cNvSpPr>
          <p:nvPr>
            <p:ph type="body" idx="1"/>
          </p:nvPr>
        </p:nvSpPr>
        <p:spPr>
          <a:xfrm>
            <a:off x="512763" y="1692275"/>
            <a:ext cx="4533900"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49279" name="内容占位符 3"/>
          <p:cNvSpPr>
            <a:spLocks noGrp="1"/>
          </p:cNvSpPr>
          <p:nvPr>
            <p:ph sz="half" idx="2"/>
          </p:nvPr>
        </p:nvSpPr>
        <p:spPr>
          <a:xfrm>
            <a:off x="512763" y="2397125"/>
            <a:ext cx="4533900"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280" name="文本占位符 4"/>
          <p:cNvSpPr>
            <a:spLocks noGrp="1"/>
          </p:cNvSpPr>
          <p:nvPr>
            <p:ph type="body" sz="quarter" idx="3"/>
          </p:nvPr>
        </p:nvSpPr>
        <p:spPr>
          <a:xfrm>
            <a:off x="5213350" y="1692275"/>
            <a:ext cx="453548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49281" name="内容占位符 5"/>
          <p:cNvSpPr>
            <a:spLocks noGrp="1"/>
          </p:cNvSpPr>
          <p:nvPr>
            <p:ph sz="quarter" idx="4"/>
          </p:nvPr>
        </p:nvSpPr>
        <p:spPr>
          <a:xfrm>
            <a:off x="5213350" y="2397125"/>
            <a:ext cx="4535488"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81"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282" name="标题 1"/>
          <p:cNvSpPr>
            <a:spLocks noGrp="1"/>
          </p:cNvSpPr>
          <p:nvPr>
            <p:ph type="title"/>
          </p:nvPr>
        </p:nvSpPr>
        <p:spPr>
          <a:xfrm>
            <a:off x="512763" y="301625"/>
            <a:ext cx="3376612" cy="1281113"/>
          </a:xfrm>
        </p:spPr>
        <p:txBody>
          <a:bodyPr anchor="b"/>
          <a:lstStyle>
            <a:lvl1pPr algn="l">
              <a:defRPr sz="2000" b="1"/>
            </a:lvl1pPr>
          </a:lstStyle>
          <a:p>
            <a:r>
              <a:rPr lang="zh-CN" altLang="en-US" smtClean="0"/>
              <a:t>单击此处编辑母版标题样式</a:t>
            </a:r>
            <a:endParaRPr lang="zh-CN" altLang="en-US"/>
          </a:p>
        </p:txBody>
      </p:sp>
      <p:sp>
        <p:nvSpPr>
          <p:cNvPr id="1049283" name="内容占位符 2"/>
          <p:cNvSpPr>
            <a:spLocks noGrp="1"/>
          </p:cNvSpPr>
          <p:nvPr>
            <p:ph idx="1"/>
          </p:nvPr>
        </p:nvSpPr>
        <p:spPr>
          <a:xfrm>
            <a:off x="4011613" y="301625"/>
            <a:ext cx="5737225" cy="64531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9284" name="文本占位符 3"/>
          <p:cNvSpPr>
            <a:spLocks noGrp="1"/>
          </p:cNvSpPr>
          <p:nvPr>
            <p:ph type="body" sz="half" idx="2"/>
          </p:nvPr>
        </p:nvSpPr>
        <p:spPr>
          <a:xfrm>
            <a:off x="512763" y="1582738"/>
            <a:ext cx="3376612"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3.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2" name="Picture 3" descr="C:\Documents and Settings\shuze\桌面\2013 母版-.jpg"/>
          <p:cNvPicPr>
            <a:picLocks noChangeAspect="1" noChangeArrowheads="1"/>
          </p:cNvPicPr>
          <p:nvPr/>
        </p:nvPicPr>
        <p:blipFill>
          <a:blip r:embed="rId17" cstate="email"/>
          <a:srcRect/>
          <a:stretch>
            <a:fillRect/>
          </a:stretch>
        </p:blipFill>
        <p:spPr bwMode="auto">
          <a:xfrm>
            <a:off x="-4763" y="-4763"/>
            <a:ext cx="10271126" cy="7570788"/>
          </a:xfrm>
          <a:prstGeom prst="rect">
            <a:avLst/>
          </a:prstGeom>
          <a:noFill/>
          <a:ln w="9525">
            <a:noFill/>
            <a:miter lim="800000"/>
            <a:headEnd/>
            <a:tailEnd/>
          </a:ln>
        </p:spPr>
      </p:pic>
      <p:sp>
        <p:nvSpPr>
          <p:cNvPr id="1048576" name="灯片编号占位符 2"/>
          <p:cNvSpPr>
            <a:spLocks noGrp="1"/>
          </p:cNvSpPr>
          <p:nvPr>
            <p:ph type="sldNum" sz="quarter" idx="4"/>
          </p:nvPr>
        </p:nvSpPr>
        <p:spPr bwMode="auto">
          <a:xfrm>
            <a:off x="4148138" y="7008813"/>
            <a:ext cx="2392362" cy="401637"/>
          </a:xfrm>
          <a:prstGeom prst="rect">
            <a:avLst/>
          </a:prstGeom>
          <a:noFill/>
          <a:ln w="9525">
            <a:noFill/>
            <a:miter lim="800000"/>
            <a:headEnd/>
            <a:tailEnd/>
          </a:ln>
        </p:spPr>
        <p:txBody>
          <a:bodyPr vert="horz" wrap="square" lIns="91429" tIns="45714" rIns="91429" bIns="45714" numCol="1" anchor="ctr" anchorCtr="0" compatLnSpc="1">
            <a:prstTxWarp prst="textNoShape">
              <a:avLst/>
            </a:prstTxWarp>
          </a:bodyPr>
          <a:lstStyle>
            <a:lvl1pPr algn="ctr" eaLnBrk="0" hangingPunct="0">
              <a:defRPr sz="1200" b="0">
                <a:solidFill>
                  <a:schemeClr val="tx1"/>
                </a:solidFill>
                <a:latin typeface="Arial" charset="0"/>
              </a:defRPr>
            </a:lvl1pPr>
          </a:lstStyle>
          <a:p>
            <a:r>
              <a:rPr lang="zh-CN" altLang="en-US"/>
              <a:t>第</a:t>
            </a:r>
            <a:r>
              <a:rPr lang="en-US" altLang="zh-CN"/>
              <a:t>1</a:t>
            </a:r>
            <a:r>
              <a:rPr lang="zh-CN" altLang="en-US"/>
              <a:t>页</a:t>
            </a:r>
            <a:r>
              <a:rPr lang="en-US" altLang="zh-CN"/>
              <a:t>/</a:t>
            </a:r>
            <a:r>
              <a:rPr lang="zh-CN" altLang="en-US"/>
              <a:t>共</a:t>
            </a:r>
            <a:r>
              <a:rPr lang="en-US" altLang="zh-CN"/>
              <a:t>51</a:t>
            </a:r>
            <a:r>
              <a:rPr lang="zh-CN" altLang="en-US"/>
              <a:t>页</a:t>
            </a:r>
          </a:p>
        </p:txBody>
      </p:sp>
      <p:sp>
        <p:nvSpPr>
          <p:cNvPr id="1048577" name="TextBox 3"/>
          <p:cNvSpPr txBox="1"/>
          <p:nvPr/>
        </p:nvSpPr>
        <p:spPr>
          <a:xfrm>
            <a:off x="1348168" y="7151075"/>
            <a:ext cx="4450081" cy="332741"/>
          </a:xfrm>
          <a:prstGeom prst="rect">
            <a:avLst/>
          </a:prstGeom>
          <a:noFill/>
        </p:spPr>
        <p:txBody>
          <a:bodyPr wrap="none" rtlCol="0">
            <a:spAutoFit/>
          </a:bodyPr>
          <a:lstStyle/>
          <a:p>
            <a:r>
              <a:rPr lang="zh-CN" altLang="en-US" b="0" dirty="0" smtClean="0">
                <a:solidFill>
                  <a:srgbClr val="006699"/>
                </a:solidFill>
                <a:latin typeface="微软雅黑" pitchFamily="34" charset="-122"/>
                <a:ea typeface="微软雅黑" pitchFamily="34" charset="-122"/>
              </a:rPr>
              <a:t>安全是责任，自己用心，他人安心，家人放心。</a:t>
            </a:r>
            <a:endParaRPr lang="zh-CN" altLang="en-US" b="0" dirty="0">
              <a:solidFill>
                <a:srgbClr val="006699"/>
              </a:solidFill>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hf sldNum="0" hdr="0" dt="0"/>
  <p:txStyles>
    <p:titleStyle>
      <a:lvl1pPr algn="ctr" defTabSz="1016000" rtl="0" eaLnBrk="0" fontAlgn="base" hangingPunct="0">
        <a:spcBef>
          <a:spcPct val="0"/>
        </a:spcBef>
        <a:spcAft>
          <a:spcPct val="0"/>
        </a:spcAft>
        <a:defRPr sz="4500">
          <a:solidFill>
            <a:schemeClr val="tx2"/>
          </a:solidFill>
          <a:latin typeface="+mj-lt"/>
          <a:ea typeface="+mj-ea"/>
          <a:cs typeface="+mj-cs"/>
        </a:defRPr>
      </a:lvl1pPr>
      <a:lvl2pPr algn="ctr" defTabSz="1016000" rtl="0" eaLnBrk="0" fontAlgn="base" hangingPunct="0">
        <a:spcBef>
          <a:spcPct val="0"/>
        </a:spcBef>
        <a:spcAft>
          <a:spcPct val="0"/>
        </a:spcAft>
        <a:defRPr sz="4500">
          <a:solidFill>
            <a:schemeClr val="tx2"/>
          </a:solidFill>
          <a:latin typeface="Arial" charset="0"/>
          <a:ea typeface="宋体" charset="-122"/>
        </a:defRPr>
      </a:lvl2pPr>
      <a:lvl3pPr algn="ctr" defTabSz="1016000" rtl="0" eaLnBrk="0" fontAlgn="base" hangingPunct="0">
        <a:spcBef>
          <a:spcPct val="0"/>
        </a:spcBef>
        <a:spcAft>
          <a:spcPct val="0"/>
        </a:spcAft>
        <a:defRPr sz="4500">
          <a:solidFill>
            <a:schemeClr val="tx2"/>
          </a:solidFill>
          <a:latin typeface="Arial" charset="0"/>
          <a:ea typeface="宋体" charset="-122"/>
        </a:defRPr>
      </a:lvl3pPr>
      <a:lvl4pPr algn="ctr" defTabSz="1016000" rtl="0" eaLnBrk="0" fontAlgn="base" hangingPunct="0">
        <a:spcBef>
          <a:spcPct val="0"/>
        </a:spcBef>
        <a:spcAft>
          <a:spcPct val="0"/>
        </a:spcAft>
        <a:defRPr sz="4500">
          <a:solidFill>
            <a:schemeClr val="tx2"/>
          </a:solidFill>
          <a:latin typeface="Arial" charset="0"/>
          <a:ea typeface="宋体" charset="-122"/>
        </a:defRPr>
      </a:lvl4pPr>
      <a:lvl5pPr algn="ctr" defTabSz="1016000" rtl="0" eaLnBrk="0" fontAlgn="base" hangingPunct="0">
        <a:spcBef>
          <a:spcPct val="0"/>
        </a:spcBef>
        <a:spcAft>
          <a:spcPct val="0"/>
        </a:spcAft>
        <a:defRPr sz="4500">
          <a:solidFill>
            <a:schemeClr val="tx2"/>
          </a:solidFill>
          <a:latin typeface="Arial" charset="0"/>
          <a:ea typeface="宋体" charset="-122"/>
        </a:defRPr>
      </a:lvl5pPr>
      <a:lvl6pPr marL="457200" algn="ctr" defTabSz="1017588" rtl="0" fontAlgn="base">
        <a:spcBef>
          <a:spcPct val="0"/>
        </a:spcBef>
        <a:spcAft>
          <a:spcPct val="0"/>
        </a:spcAft>
        <a:defRPr>
          <a:solidFill>
            <a:schemeClr val="tx2"/>
          </a:solidFill>
          <a:latin typeface="Arial" charset="0"/>
          <a:ea typeface="宋体" charset="-122"/>
        </a:defRPr>
      </a:lvl6pPr>
      <a:lvl7pPr marL="914400" algn="ctr" defTabSz="1017588" rtl="0" fontAlgn="base">
        <a:spcBef>
          <a:spcPct val="0"/>
        </a:spcBef>
        <a:spcAft>
          <a:spcPct val="0"/>
        </a:spcAft>
        <a:defRPr>
          <a:solidFill>
            <a:schemeClr val="tx2"/>
          </a:solidFill>
          <a:latin typeface="Arial" charset="0"/>
          <a:ea typeface="宋体" charset="-122"/>
        </a:defRPr>
      </a:lvl7pPr>
      <a:lvl8pPr marL="1371600" algn="ctr" defTabSz="1017588" rtl="0" fontAlgn="base">
        <a:spcBef>
          <a:spcPct val="0"/>
        </a:spcBef>
        <a:spcAft>
          <a:spcPct val="0"/>
        </a:spcAft>
        <a:defRPr>
          <a:solidFill>
            <a:schemeClr val="tx2"/>
          </a:solidFill>
          <a:latin typeface="Arial" charset="0"/>
          <a:ea typeface="宋体" charset="-122"/>
        </a:defRPr>
      </a:lvl8pPr>
      <a:lvl9pPr marL="1828800" algn="ctr" defTabSz="1017588" rtl="0" fontAlgn="base">
        <a:spcBef>
          <a:spcPct val="0"/>
        </a:spcBef>
        <a:spcAft>
          <a:spcPct val="0"/>
        </a:spcAft>
        <a:defRPr>
          <a:solidFill>
            <a:schemeClr val="tx2"/>
          </a:solidFill>
          <a:latin typeface="Arial" charset="0"/>
          <a:ea typeface="宋体" charset="-122"/>
        </a:defRPr>
      </a:lvl9pPr>
    </p:titleStyle>
    <p:bodyStyle>
      <a:lvl1pPr marL="382588" indent="-382588"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7088" indent="-317500" algn="l" defTabSz="1016000" rtl="0" eaLnBrk="0" fontAlgn="base" hangingPunct="0">
        <a:spcBef>
          <a:spcPct val="20000"/>
        </a:spcBef>
        <a:spcAft>
          <a:spcPct val="0"/>
        </a:spcAft>
        <a:buChar char="–"/>
        <a:defRPr sz="3100">
          <a:solidFill>
            <a:schemeClr val="tx1"/>
          </a:solidFill>
          <a:latin typeface="+mn-lt"/>
          <a:ea typeface="+mn-ea"/>
        </a:defRPr>
      </a:lvl2pPr>
      <a:lvl3pPr marL="1273175" indent="-257175" algn="l" defTabSz="1016000" rtl="0" eaLnBrk="0" fontAlgn="base" hangingPunct="0">
        <a:spcBef>
          <a:spcPct val="20000"/>
        </a:spcBef>
        <a:spcAft>
          <a:spcPct val="0"/>
        </a:spcAft>
        <a:buChar char="•"/>
        <a:defRPr sz="2700">
          <a:solidFill>
            <a:schemeClr val="tx1"/>
          </a:solidFill>
          <a:latin typeface="+mn-lt"/>
          <a:ea typeface="+mn-ea"/>
        </a:defRPr>
      </a:lvl3pPr>
      <a:lvl4pPr marL="1782763" indent="-255588" algn="l" defTabSz="1016000" rtl="0" eaLnBrk="0" fontAlgn="base" hangingPunct="0">
        <a:spcBef>
          <a:spcPct val="20000"/>
        </a:spcBef>
        <a:spcAft>
          <a:spcPct val="0"/>
        </a:spcAft>
        <a:buChar char="–"/>
        <a:defRPr sz="2200">
          <a:solidFill>
            <a:schemeClr val="tx1"/>
          </a:solidFill>
          <a:latin typeface="+mn-lt"/>
          <a:ea typeface="+mn-ea"/>
        </a:defRPr>
      </a:lvl4pPr>
      <a:lvl5pPr marL="2290763" indent="-254000" algn="l" defTabSz="1016000" rtl="0" eaLnBrk="0" fontAlgn="base" hangingPunct="0">
        <a:spcBef>
          <a:spcPct val="20000"/>
        </a:spcBef>
        <a:spcAft>
          <a:spcPct val="0"/>
        </a:spcAft>
        <a:buChar char="»"/>
        <a:defRPr sz="2200">
          <a:solidFill>
            <a:schemeClr val="tx1"/>
          </a:solidFill>
          <a:latin typeface="+mn-lt"/>
          <a:ea typeface="+mn-ea"/>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1048599" name="Rectangle 4"/>
          <p:cNvSpPr>
            <a:spLocks noGrp="1" noChangeArrowheads="1"/>
          </p:cNvSpPr>
          <p:nvPr>
            <p:ph type="dt" sz="half" idx="2"/>
          </p:nvPr>
        </p:nvSpPr>
        <p:spPr bwMode="auto">
          <a:xfrm>
            <a:off x="512763" y="6884988"/>
            <a:ext cx="2393950" cy="525462"/>
          </a:xfrm>
          <a:prstGeom prst="rect">
            <a:avLst/>
          </a:prstGeom>
          <a:noFill/>
          <a:ln w="9525">
            <a:noFill/>
            <a:miter lim="800000"/>
            <a:headEnd/>
            <a:tailEnd/>
          </a:ln>
          <a:effectLst/>
        </p:spPr>
        <p:txBody>
          <a:bodyPr vert="horz" wrap="square" lIns="101804" tIns="50902" rIns="101804" bIns="50902" numCol="1" anchor="t" anchorCtr="0" compatLnSpc="1">
            <a:prstTxWarp prst="textNoShape">
              <a:avLst/>
            </a:prstTxWarp>
          </a:bodyPr>
          <a:lstStyle>
            <a:lvl1pPr algn="ctr">
              <a:defRPr sz="1600">
                <a:latin typeface="Arial" charset="0"/>
                <a:ea typeface="宋体" charset="-122"/>
              </a:defRPr>
            </a:lvl1pPr>
          </a:lstStyle>
          <a:p>
            <a:endParaRPr lang="en-US" altLang="zh-CN"/>
          </a:p>
        </p:txBody>
      </p:sp>
      <p:sp>
        <p:nvSpPr>
          <p:cNvPr id="1048600" name="Rectangle 5"/>
          <p:cNvSpPr>
            <a:spLocks noGrp="1" noChangeArrowheads="1"/>
          </p:cNvSpPr>
          <p:nvPr>
            <p:ph type="ftr" sz="quarter" idx="3"/>
          </p:nvPr>
        </p:nvSpPr>
        <p:spPr bwMode="auto">
          <a:xfrm>
            <a:off x="3506788" y="6884988"/>
            <a:ext cx="3248025" cy="525462"/>
          </a:xfrm>
          <a:prstGeom prst="rect">
            <a:avLst/>
          </a:prstGeom>
          <a:noFill/>
          <a:ln w="9525">
            <a:noFill/>
            <a:miter lim="800000"/>
            <a:headEnd/>
            <a:tailEnd/>
          </a:ln>
          <a:effectLst/>
        </p:spPr>
        <p:txBody>
          <a:bodyPr vert="horz" wrap="square" lIns="101804" tIns="50902" rIns="101804" bIns="50902" numCol="1" anchor="t" anchorCtr="0" compatLnSpc="1">
            <a:prstTxWarp prst="textNoShape">
              <a:avLst/>
            </a:prstTxWarp>
          </a:bodyPr>
          <a:lstStyle>
            <a:lvl1pPr algn="ctr">
              <a:defRPr sz="1600">
                <a:latin typeface="Arial" charset="0"/>
                <a:ea typeface="宋体" charset="-122"/>
              </a:defRPr>
            </a:lvl1pPr>
          </a:lstStyle>
          <a:p>
            <a:endParaRPr lang="en-US" altLang="zh-CN"/>
          </a:p>
        </p:txBody>
      </p:sp>
      <p:sp>
        <p:nvSpPr>
          <p:cNvPr id="1048601" name="Rectangle 6"/>
          <p:cNvSpPr>
            <a:spLocks noGrp="1" noChangeArrowheads="1"/>
          </p:cNvSpPr>
          <p:nvPr>
            <p:ph type="sldNum" sz="quarter" idx="4"/>
          </p:nvPr>
        </p:nvSpPr>
        <p:spPr bwMode="auto">
          <a:xfrm>
            <a:off x="7354888" y="6884988"/>
            <a:ext cx="2393950" cy="525462"/>
          </a:xfrm>
          <a:prstGeom prst="rect">
            <a:avLst/>
          </a:prstGeom>
          <a:noFill/>
          <a:ln w="9525">
            <a:noFill/>
            <a:miter lim="800000"/>
            <a:headEnd/>
            <a:tailEnd/>
          </a:ln>
          <a:effectLst/>
        </p:spPr>
        <p:txBody>
          <a:bodyPr vert="horz" wrap="square" lIns="101804" tIns="50902" rIns="101804" bIns="50902" numCol="1" anchor="t" anchorCtr="0" compatLnSpc="1">
            <a:prstTxWarp prst="textNoShape">
              <a:avLst/>
            </a:prstTxWarp>
          </a:bodyPr>
          <a:lstStyle>
            <a:lvl1pPr algn="r">
              <a:defRPr sz="1600">
                <a:latin typeface="Arial" charset="0"/>
                <a:ea typeface="宋体" charset="-122"/>
              </a:defRPr>
            </a:lvl1pPr>
          </a:lstStyle>
          <a:p>
            <a:fld id="{5BD7ED87-AA4F-4741-A0A2-74205599E47D}" type="slidenum">
              <a:rPr lang="en-US" altLang="zh-CN"/>
              <a:pPr/>
              <a:t>‹#›</a:t>
            </a:fld>
            <a:endParaRPr lang="en-US" altLang="zh-CN"/>
          </a:p>
        </p:txBody>
      </p:sp>
      <p:sp>
        <p:nvSpPr>
          <p:cNvPr id="1048602" name="Text Box 5"/>
          <p:cNvSpPr txBox="1">
            <a:spLocks noChangeArrowheads="1"/>
          </p:cNvSpPr>
          <p:nvPr/>
        </p:nvSpPr>
        <p:spPr bwMode="auto">
          <a:xfrm>
            <a:off x="635000" y="276225"/>
            <a:ext cx="6683375" cy="396875"/>
          </a:xfrm>
          <a:prstGeom prst="rect">
            <a:avLst/>
          </a:prstGeom>
          <a:noFill/>
          <a:ln>
            <a:noFill/>
          </a:ln>
        </p:spPr>
        <p:txBody>
          <a:bodyPr>
            <a:spAutoFit/>
          </a:bodyPr>
          <a:lstStyle>
            <a:lvl1pPr defTabSz="1017588" eaLnBrk="0" hangingPunct="0">
              <a:defRPr sz="2000">
                <a:solidFill>
                  <a:schemeClr val="tx1"/>
                </a:solidFill>
                <a:latin typeface="Arial" charset="0"/>
                <a:ea typeface="宋体" charset="-122"/>
              </a:defRPr>
            </a:lvl1pPr>
            <a:lvl2pPr marL="742950" indent="-285750" defTabSz="1017588" eaLnBrk="0" hangingPunct="0">
              <a:defRPr sz="2000">
                <a:solidFill>
                  <a:schemeClr val="tx1"/>
                </a:solidFill>
                <a:latin typeface="Arial" charset="0"/>
                <a:ea typeface="宋体" charset="-122"/>
              </a:defRPr>
            </a:lvl2pPr>
            <a:lvl3pPr marL="1143000" indent="-228600" defTabSz="1017588" eaLnBrk="0" hangingPunct="0">
              <a:defRPr sz="2000">
                <a:solidFill>
                  <a:schemeClr val="tx1"/>
                </a:solidFill>
                <a:latin typeface="Arial" charset="0"/>
                <a:ea typeface="宋体" charset="-122"/>
              </a:defRPr>
            </a:lvl3pPr>
            <a:lvl4pPr marL="1600200" indent="-228600" defTabSz="1017588" eaLnBrk="0" hangingPunct="0">
              <a:defRPr sz="2000">
                <a:solidFill>
                  <a:schemeClr val="tx1"/>
                </a:solidFill>
                <a:latin typeface="Arial" charset="0"/>
                <a:ea typeface="宋体" charset="-122"/>
              </a:defRPr>
            </a:lvl4pPr>
            <a:lvl5pPr marL="2057400" indent="-228600" defTabSz="1017588" eaLnBrk="0" hangingPunct="0">
              <a:defRPr sz="2000">
                <a:solidFill>
                  <a:schemeClr val="tx1"/>
                </a:solidFill>
                <a:latin typeface="Arial" charset="0"/>
                <a:ea typeface="宋体" charset="-122"/>
              </a:defRPr>
            </a:lvl5pPr>
            <a:lvl6pPr marL="2514600" indent="-228600" defTabSz="1017588" eaLnBrk="0" fontAlgn="base" hangingPunct="0">
              <a:spcBef>
                <a:spcPct val="0"/>
              </a:spcBef>
              <a:spcAft>
                <a:spcPct val="0"/>
              </a:spcAft>
              <a:defRPr sz="2000">
                <a:solidFill>
                  <a:schemeClr val="tx1"/>
                </a:solidFill>
                <a:latin typeface="Arial" charset="0"/>
                <a:ea typeface="宋体" charset="-122"/>
              </a:defRPr>
            </a:lvl6pPr>
            <a:lvl7pPr marL="2971800" indent="-228600" defTabSz="1017588" eaLnBrk="0" fontAlgn="base" hangingPunct="0">
              <a:spcBef>
                <a:spcPct val="0"/>
              </a:spcBef>
              <a:spcAft>
                <a:spcPct val="0"/>
              </a:spcAft>
              <a:defRPr sz="2000">
                <a:solidFill>
                  <a:schemeClr val="tx1"/>
                </a:solidFill>
                <a:latin typeface="Arial" charset="0"/>
                <a:ea typeface="宋体" charset="-122"/>
              </a:defRPr>
            </a:lvl7pPr>
            <a:lvl8pPr marL="3429000" indent="-228600" defTabSz="1017588" eaLnBrk="0" fontAlgn="base" hangingPunct="0">
              <a:spcBef>
                <a:spcPct val="0"/>
              </a:spcBef>
              <a:spcAft>
                <a:spcPct val="0"/>
              </a:spcAft>
              <a:defRPr sz="2000">
                <a:solidFill>
                  <a:schemeClr val="tx1"/>
                </a:solidFill>
                <a:latin typeface="Arial" charset="0"/>
                <a:ea typeface="宋体" charset="-122"/>
              </a:defRPr>
            </a:lvl8pPr>
            <a:lvl9pPr marL="3886200" indent="-228600" defTabSz="1017588" eaLnBrk="0" fontAlgn="base" hangingPunct="0">
              <a:spcBef>
                <a:spcPct val="0"/>
              </a:spcBef>
              <a:spcAft>
                <a:spcPct val="0"/>
              </a:spcAft>
              <a:defRPr sz="2000">
                <a:solidFill>
                  <a:schemeClr val="tx1"/>
                </a:solidFill>
                <a:latin typeface="Arial" charset="0"/>
                <a:ea typeface="宋体" charset="-122"/>
              </a:defRPr>
            </a:lvl9pPr>
          </a:lstStyle>
          <a:p>
            <a:pPr algn="ctr" eaLnBrk="1" hangingPunct="1">
              <a:spcBef>
                <a:spcPct val="50000"/>
              </a:spcBef>
            </a:pPr>
            <a:endParaRPr lang="zh-CN" altLang="en-US" smtClean="0"/>
          </a:p>
        </p:txBody>
      </p:sp>
      <p:sp>
        <p:nvSpPr>
          <p:cNvPr id="1048603" name="Text Box 6"/>
          <p:cNvSpPr txBox="1">
            <a:spLocks noChangeArrowheads="1"/>
          </p:cNvSpPr>
          <p:nvPr/>
        </p:nvSpPr>
        <p:spPr bwMode="auto">
          <a:xfrm>
            <a:off x="558800" y="1266825"/>
            <a:ext cx="9144000" cy="396875"/>
          </a:xfrm>
          <a:prstGeom prst="rect">
            <a:avLst/>
          </a:prstGeom>
          <a:noFill/>
          <a:ln>
            <a:noFill/>
          </a:ln>
        </p:spPr>
        <p:txBody>
          <a:bodyPr>
            <a:spAutoFit/>
          </a:bodyPr>
          <a:lstStyle>
            <a:lvl1pPr defTabSz="1017588" eaLnBrk="0" hangingPunct="0">
              <a:defRPr sz="2000">
                <a:solidFill>
                  <a:schemeClr val="tx1"/>
                </a:solidFill>
                <a:latin typeface="Arial" charset="0"/>
                <a:ea typeface="宋体" charset="-122"/>
              </a:defRPr>
            </a:lvl1pPr>
            <a:lvl2pPr marL="742950" indent="-285750" defTabSz="1017588" eaLnBrk="0" hangingPunct="0">
              <a:defRPr sz="2000">
                <a:solidFill>
                  <a:schemeClr val="tx1"/>
                </a:solidFill>
                <a:latin typeface="Arial" charset="0"/>
                <a:ea typeface="宋体" charset="-122"/>
              </a:defRPr>
            </a:lvl2pPr>
            <a:lvl3pPr marL="1143000" indent="-228600" defTabSz="1017588" eaLnBrk="0" hangingPunct="0">
              <a:defRPr sz="2000">
                <a:solidFill>
                  <a:schemeClr val="tx1"/>
                </a:solidFill>
                <a:latin typeface="Arial" charset="0"/>
                <a:ea typeface="宋体" charset="-122"/>
              </a:defRPr>
            </a:lvl3pPr>
            <a:lvl4pPr marL="1600200" indent="-228600" defTabSz="1017588" eaLnBrk="0" hangingPunct="0">
              <a:defRPr sz="2000">
                <a:solidFill>
                  <a:schemeClr val="tx1"/>
                </a:solidFill>
                <a:latin typeface="Arial" charset="0"/>
                <a:ea typeface="宋体" charset="-122"/>
              </a:defRPr>
            </a:lvl4pPr>
            <a:lvl5pPr marL="2057400" indent="-228600" defTabSz="1017588" eaLnBrk="0" hangingPunct="0">
              <a:defRPr sz="2000">
                <a:solidFill>
                  <a:schemeClr val="tx1"/>
                </a:solidFill>
                <a:latin typeface="Arial" charset="0"/>
                <a:ea typeface="宋体" charset="-122"/>
              </a:defRPr>
            </a:lvl5pPr>
            <a:lvl6pPr marL="2514600" indent="-228600" defTabSz="1017588" eaLnBrk="0" fontAlgn="base" hangingPunct="0">
              <a:spcBef>
                <a:spcPct val="0"/>
              </a:spcBef>
              <a:spcAft>
                <a:spcPct val="0"/>
              </a:spcAft>
              <a:defRPr sz="2000">
                <a:solidFill>
                  <a:schemeClr val="tx1"/>
                </a:solidFill>
                <a:latin typeface="Arial" charset="0"/>
                <a:ea typeface="宋体" charset="-122"/>
              </a:defRPr>
            </a:lvl6pPr>
            <a:lvl7pPr marL="2971800" indent="-228600" defTabSz="1017588" eaLnBrk="0" fontAlgn="base" hangingPunct="0">
              <a:spcBef>
                <a:spcPct val="0"/>
              </a:spcBef>
              <a:spcAft>
                <a:spcPct val="0"/>
              </a:spcAft>
              <a:defRPr sz="2000">
                <a:solidFill>
                  <a:schemeClr val="tx1"/>
                </a:solidFill>
                <a:latin typeface="Arial" charset="0"/>
                <a:ea typeface="宋体" charset="-122"/>
              </a:defRPr>
            </a:lvl7pPr>
            <a:lvl8pPr marL="3429000" indent="-228600" defTabSz="1017588" eaLnBrk="0" fontAlgn="base" hangingPunct="0">
              <a:spcBef>
                <a:spcPct val="0"/>
              </a:spcBef>
              <a:spcAft>
                <a:spcPct val="0"/>
              </a:spcAft>
              <a:defRPr sz="2000">
                <a:solidFill>
                  <a:schemeClr val="tx1"/>
                </a:solidFill>
                <a:latin typeface="Arial" charset="0"/>
                <a:ea typeface="宋体" charset="-122"/>
              </a:defRPr>
            </a:lvl8pPr>
            <a:lvl9pPr marL="3886200" indent="-228600" defTabSz="1017588" eaLnBrk="0" fontAlgn="base" hangingPunct="0">
              <a:spcBef>
                <a:spcPct val="0"/>
              </a:spcBef>
              <a:spcAft>
                <a:spcPct val="0"/>
              </a:spcAft>
              <a:defRPr sz="2000">
                <a:solidFill>
                  <a:schemeClr val="tx1"/>
                </a:solidFill>
                <a:latin typeface="Arial" charset="0"/>
                <a:ea typeface="宋体" charset="-122"/>
              </a:defRPr>
            </a:lvl9pPr>
          </a:lstStyle>
          <a:p>
            <a:pPr algn="ctr" eaLnBrk="1" hangingPunct="1">
              <a:spcBef>
                <a:spcPct val="50000"/>
              </a:spcBef>
            </a:pPr>
            <a:endParaRPr lang="zh-CN" altLang="en-US" smtClean="0"/>
          </a:p>
        </p:txBody>
      </p:sp>
      <p:sp>
        <p:nvSpPr>
          <p:cNvPr id="1048604" name="Rectangle 7"/>
          <p:cNvSpPr>
            <a:spLocks noGrp="1" noChangeArrowheads="1"/>
          </p:cNvSpPr>
          <p:nvPr>
            <p:ph type="body" idx="1"/>
          </p:nvPr>
        </p:nvSpPr>
        <p:spPr bwMode="auto">
          <a:xfrm>
            <a:off x="558800" y="1190625"/>
            <a:ext cx="8915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zh-CN" altLang="en-US" smtClean="0"/>
          </a:p>
        </p:txBody>
      </p:sp>
      <p:sp>
        <p:nvSpPr>
          <p:cNvPr id="1048605" name="Rectangle 8"/>
          <p:cNvSpPr>
            <a:spLocks noGrp="1" noChangeArrowheads="1"/>
          </p:cNvSpPr>
          <p:nvPr>
            <p:ph type="title"/>
          </p:nvPr>
        </p:nvSpPr>
        <p:spPr bwMode="auto">
          <a:xfrm>
            <a:off x="558800" y="200025"/>
            <a:ext cx="65532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1017588" rtl="0" eaLnBrk="0" fontAlgn="base" hangingPunct="0">
        <a:spcBef>
          <a:spcPct val="0"/>
        </a:spcBef>
        <a:spcAft>
          <a:spcPct val="0"/>
        </a:spcAft>
        <a:defRPr sz="4400">
          <a:solidFill>
            <a:schemeClr val="tx2"/>
          </a:solidFill>
          <a:latin typeface="+mj-lt"/>
          <a:ea typeface="宋体" charset="-122"/>
          <a:cs typeface="+mj-cs"/>
        </a:defRPr>
      </a:lvl1pPr>
      <a:lvl2pPr algn="ctr" defTabSz="1017588" rtl="0" eaLnBrk="0" fontAlgn="base" hangingPunct="0">
        <a:spcBef>
          <a:spcPct val="0"/>
        </a:spcBef>
        <a:spcAft>
          <a:spcPct val="0"/>
        </a:spcAft>
        <a:defRPr sz="4400">
          <a:solidFill>
            <a:schemeClr val="tx2"/>
          </a:solidFill>
          <a:latin typeface="Arial" charset="0"/>
          <a:ea typeface="宋体" charset="-122"/>
        </a:defRPr>
      </a:lvl2pPr>
      <a:lvl3pPr algn="ctr" defTabSz="1017588" rtl="0" eaLnBrk="0" fontAlgn="base" hangingPunct="0">
        <a:spcBef>
          <a:spcPct val="0"/>
        </a:spcBef>
        <a:spcAft>
          <a:spcPct val="0"/>
        </a:spcAft>
        <a:defRPr sz="4400">
          <a:solidFill>
            <a:schemeClr val="tx2"/>
          </a:solidFill>
          <a:latin typeface="Arial" charset="0"/>
          <a:ea typeface="宋体" charset="-122"/>
        </a:defRPr>
      </a:lvl3pPr>
      <a:lvl4pPr algn="ctr" defTabSz="1017588" rtl="0" eaLnBrk="0" fontAlgn="base" hangingPunct="0">
        <a:spcBef>
          <a:spcPct val="0"/>
        </a:spcBef>
        <a:spcAft>
          <a:spcPct val="0"/>
        </a:spcAft>
        <a:defRPr sz="4400">
          <a:solidFill>
            <a:schemeClr val="tx2"/>
          </a:solidFill>
          <a:latin typeface="Arial" charset="0"/>
          <a:ea typeface="宋体" charset="-122"/>
        </a:defRPr>
      </a:lvl4pPr>
      <a:lvl5pPr algn="ctr" defTabSz="1017588" rtl="0" eaLnBrk="0" fontAlgn="base" hangingPunct="0">
        <a:spcBef>
          <a:spcPct val="0"/>
        </a:spcBef>
        <a:spcAft>
          <a:spcPct val="0"/>
        </a:spcAft>
        <a:defRPr sz="4400">
          <a:solidFill>
            <a:schemeClr val="tx2"/>
          </a:solidFill>
          <a:latin typeface="Arial" charset="0"/>
          <a:ea typeface="宋体" charset="-122"/>
        </a:defRPr>
      </a:lvl5pPr>
      <a:lvl6pPr marL="457200" algn="ctr" defTabSz="1017588" rtl="0" fontAlgn="base">
        <a:spcBef>
          <a:spcPct val="0"/>
        </a:spcBef>
        <a:spcAft>
          <a:spcPct val="0"/>
        </a:spcAft>
        <a:defRPr sz="4900">
          <a:solidFill>
            <a:schemeClr val="tx2"/>
          </a:solidFill>
          <a:latin typeface="Arial" charset="0"/>
          <a:ea typeface="SimSun" pitchFamily="2" charset="-122"/>
        </a:defRPr>
      </a:lvl6pPr>
      <a:lvl7pPr marL="914400" algn="ctr" defTabSz="1017588" rtl="0" fontAlgn="base">
        <a:spcBef>
          <a:spcPct val="0"/>
        </a:spcBef>
        <a:spcAft>
          <a:spcPct val="0"/>
        </a:spcAft>
        <a:defRPr sz="4900">
          <a:solidFill>
            <a:schemeClr val="tx2"/>
          </a:solidFill>
          <a:latin typeface="Arial" charset="0"/>
          <a:ea typeface="SimSun" pitchFamily="2" charset="-122"/>
        </a:defRPr>
      </a:lvl7pPr>
      <a:lvl8pPr marL="1371600" algn="ctr" defTabSz="1017588" rtl="0" fontAlgn="base">
        <a:spcBef>
          <a:spcPct val="0"/>
        </a:spcBef>
        <a:spcAft>
          <a:spcPct val="0"/>
        </a:spcAft>
        <a:defRPr sz="4900">
          <a:solidFill>
            <a:schemeClr val="tx2"/>
          </a:solidFill>
          <a:latin typeface="Arial" charset="0"/>
          <a:ea typeface="SimSun" pitchFamily="2" charset="-122"/>
        </a:defRPr>
      </a:lvl8pPr>
      <a:lvl9pPr marL="1828800" algn="ctr" defTabSz="1017588" rtl="0" fontAlgn="base">
        <a:spcBef>
          <a:spcPct val="0"/>
        </a:spcBef>
        <a:spcAft>
          <a:spcPct val="0"/>
        </a:spcAft>
        <a:defRPr sz="4900">
          <a:solidFill>
            <a:schemeClr val="tx2"/>
          </a:solidFill>
          <a:latin typeface="Arial" charset="0"/>
          <a:ea typeface="SimSun" pitchFamily="2" charset="-122"/>
        </a:defRPr>
      </a:lvl9pPr>
    </p:titleStyle>
    <p:bodyStyle>
      <a:lvl1pPr marL="382588" indent="-382588" algn="l" defTabSz="1017588" rtl="0" eaLnBrk="0" fontAlgn="base" hangingPunct="0">
        <a:spcBef>
          <a:spcPct val="20000"/>
        </a:spcBef>
        <a:spcAft>
          <a:spcPct val="0"/>
        </a:spcAft>
        <a:buChar char="•"/>
        <a:defRPr sz="3200">
          <a:solidFill>
            <a:schemeClr val="tx1"/>
          </a:solidFill>
          <a:latin typeface="+mn-lt"/>
          <a:ea typeface="宋体" charset="-122"/>
          <a:cs typeface="+mn-cs"/>
        </a:defRPr>
      </a:lvl1pPr>
      <a:lvl2pPr marL="827088" indent="-317500" algn="l" defTabSz="1017588" rtl="0" eaLnBrk="0" fontAlgn="base" hangingPunct="0">
        <a:spcBef>
          <a:spcPct val="20000"/>
        </a:spcBef>
        <a:spcAft>
          <a:spcPct val="0"/>
        </a:spcAft>
        <a:buChar char="–"/>
        <a:defRPr sz="3100">
          <a:solidFill>
            <a:schemeClr val="tx1"/>
          </a:solidFill>
          <a:latin typeface="+mn-lt"/>
          <a:ea typeface="宋体" charset="-122"/>
        </a:defRPr>
      </a:lvl2pPr>
      <a:lvl3pPr marL="1273175" indent="-255588" algn="l" defTabSz="1017588" rtl="0" eaLnBrk="0" fontAlgn="base" hangingPunct="0">
        <a:spcBef>
          <a:spcPct val="20000"/>
        </a:spcBef>
        <a:spcAft>
          <a:spcPct val="0"/>
        </a:spcAft>
        <a:buChar char="•"/>
        <a:defRPr sz="2700">
          <a:solidFill>
            <a:schemeClr val="tx1"/>
          </a:solidFill>
          <a:latin typeface="+mn-lt"/>
          <a:ea typeface="宋体" charset="-122"/>
        </a:defRPr>
      </a:lvl3pPr>
      <a:lvl4pPr marL="1782763" indent="-255588" algn="l" defTabSz="1017588" rtl="0" eaLnBrk="0" fontAlgn="base" hangingPunct="0">
        <a:spcBef>
          <a:spcPct val="20000"/>
        </a:spcBef>
        <a:spcAft>
          <a:spcPct val="0"/>
        </a:spcAft>
        <a:buChar char="–"/>
        <a:defRPr sz="2200">
          <a:solidFill>
            <a:schemeClr val="tx1"/>
          </a:solidFill>
          <a:latin typeface="+mn-lt"/>
          <a:ea typeface="宋体" charset="-122"/>
        </a:defRPr>
      </a:lvl4pPr>
      <a:lvl5pPr marL="2290763" indent="-254000" algn="l" defTabSz="1017588" rtl="0" eaLnBrk="0" fontAlgn="base" hangingPunct="0">
        <a:spcBef>
          <a:spcPct val="20000"/>
        </a:spcBef>
        <a:spcAft>
          <a:spcPct val="0"/>
        </a:spcAft>
        <a:buChar char="»"/>
        <a:defRPr sz="2200">
          <a:solidFill>
            <a:schemeClr val="tx1"/>
          </a:solidFill>
          <a:latin typeface="+mn-lt"/>
          <a:ea typeface="宋体" charset="-122"/>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wmf"/><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1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35270;&#39057;02&#65306;&#23433;&#20840;&#29983;&#20135;&#20171;&#32461;&#65288;&#31532;9&#39029;&#65289;.ifo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35270;&#39057;01&#65306;&#29983;&#27963;&#20013;&#30340;&#23433;&#20840;.f4v"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hyperlink" Target="&#35270;&#39057;05&#65306;&#31649;&#29702;&#20154;&#21592;&#23433;&#20840;&#36131;&#20219;&#65288;21&#39029;&#65289;.flv" TargetMode="Externa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35270;&#39057;08&#65306;&#28151;&#27788;&#24515;&#29702;&#35823;&#36393;&#26434;&#29289;&#22368;&#33853;&#65288;42&#39029;&#65289;.mp4"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35270;&#39057;09&#65306;&#20174;&#20247;&#24515;&#29702;--&#30005;&#21160;&#36710;&#8220;&#32452;&#22242;&#8221;&#38383;&#32418;&#28783;.flv" TargetMode="Externa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35270;&#39057;11&#65306;&#36894;&#33021;&#24515;&#29702;.ifox" TargetMode="Externa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hyperlink" Target="&#35270;&#39057;13&#65306;&#19981;&#36981;&#23432;&#23433;&#20840;&#35268;&#31243;&#65292;&#23548;&#33268;&#39640;&#22788;&#22368;&#33853;.ifox" TargetMode="Externa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65.jpeg"/><Relationship Id="rId4" Type="http://schemas.openxmlformats.org/officeDocument/2006/relationships/image" Target="../media/image64.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www.anquan.com.cn/biaoz/" TargetMode="External"/><Relationship Id="rId7" Type="http://schemas.openxmlformats.org/officeDocument/2006/relationships/hyperlink" Target="http://www.anquan001.com/anquanbiaozhi/xianfang-1.asp"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73.jpeg"/><Relationship Id="rId5" Type="http://schemas.openxmlformats.org/officeDocument/2006/relationships/hyperlink" Target="http://www.safe001.com/2003wen/guobiao/034.htm" TargetMode="External"/><Relationship Id="rId10" Type="http://schemas.openxmlformats.org/officeDocument/2006/relationships/image" Target="../media/image75.png"/><Relationship Id="rId4" Type="http://schemas.openxmlformats.org/officeDocument/2006/relationships/image" Target="../media/image72.jpeg"/><Relationship Id="rId9" Type="http://schemas.openxmlformats.org/officeDocument/2006/relationships/hyperlink" Target="http://www.anquan001.com/anquanbiaozhi/8.asp"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79.jpeg"/><Relationship Id="rId5" Type="http://schemas.openxmlformats.org/officeDocument/2006/relationships/image" Target="../media/image78.png"/><Relationship Id="rId10" Type="http://schemas.openxmlformats.org/officeDocument/2006/relationships/image" Target="../media/image83.jpeg"/><Relationship Id="rId4" Type="http://schemas.openxmlformats.org/officeDocument/2006/relationships/image" Target="../media/image77.png"/><Relationship Id="rId9" Type="http://schemas.openxmlformats.org/officeDocument/2006/relationships/image" Target="../media/image82.jpeg"/></Relationships>
</file>

<file path=ppt/slides/_rels/slide72.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image" Target="../media/image90.jpeg"/><Relationship Id="rId1" Type="http://schemas.openxmlformats.org/officeDocument/2006/relationships/slideLayout" Target="../slideLayouts/slideLayout8.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35270;&#39057;02&#65306;&#23433;&#20840;&#29983;&#20135;&#20171;&#32461;&#65288;&#31532;9&#39029;&#65289;.ifox"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19.jpeg"/></Relationships>
</file>

<file path=ppt/slides/_rels/slide9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8.xml"/><Relationship Id="rId4" Type="http://schemas.openxmlformats.org/officeDocument/2006/relationships/image" Target="../media/image123.jpeg"/></Relationships>
</file>

<file path=ppt/slides/_rels/slide9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8.xml"/><Relationship Id="rId5" Type="http://schemas.openxmlformats.org/officeDocument/2006/relationships/image" Target="../media/image127.jpeg"/><Relationship Id="rId4" Type="http://schemas.openxmlformats.org/officeDocument/2006/relationships/image" Target="../media/image126.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8.xml"/><Relationship Id="rId4" Type="http://schemas.openxmlformats.org/officeDocument/2006/relationships/image" Target="../media/image130.jpeg"/></Relationships>
</file>

<file path=ppt/slides/_rels/slide98.xml.rels><?xml version="1.0" encoding="UTF-8" standalone="yes"?>
<Relationships xmlns="http://schemas.openxmlformats.org/package/2006/relationships"><Relationship Id="rId8" Type="http://schemas.openxmlformats.org/officeDocument/2006/relationships/image" Target="../media/image137.jpeg"/><Relationship Id="rId3" Type="http://schemas.openxmlformats.org/officeDocument/2006/relationships/image" Target="../media/image132.jpeg"/><Relationship Id="rId7" Type="http://schemas.openxmlformats.org/officeDocument/2006/relationships/image" Target="../media/image136.jpeg"/><Relationship Id="rId2" Type="http://schemas.openxmlformats.org/officeDocument/2006/relationships/image" Target="../media/image131.jpeg"/><Relationship Id="rId1" Type="http://schemas.openxmlformats.org/officeDocument/2006/relationships/slideLayout" Target="../slideLayouts/slideLayout3.xml"/><Relationship Id="rId6" Type="http://schemas.openxmlformats.org/officeDocument/2006/relationships/image" Target="../media/image135.jpeg"/><Relationship Id="rId5" Type="http://schemas.openxmlformats.org/officeDocument/2006/relationships/image" Target="../media/image134.jpeg"/><Relationship Id="rId10" Type="http://schemas.openxmlformats.org/officeDocument/2006/relationships/image" Target="../media/image139.jpeg"/><Relationship Id="rId4" Type="http://schemas.openxmlformats.org/officeDocument/2006/relationships/image" Target="../media/image133.jpeg"/><Relationship Id="rId9" Type="http://schemas.openxmlformats.org/officeDocument/2006/relationships/image" Target="../media/image138.jpeg"/></Relationships>
</file>

<file path=ppt/slides/_rels/slide9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3.xml"/><Relationship Id="rId4" Type="http://schemas.openxmlformats.org/officeDocument/2006/relationships/image" Target="../media/image14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email"/>
          <a:srcRect/>
          <a:stretch>
            <a:fillRect r="-4204"/>
          </a:stretch>
        </a:blipFill>
        <a:effectLst/>
      </p:bgPr>
    </p:bg>
    <p:spTree>
      <p:nvGrpSpPr>
        <p:cNvPr id="1" name=""/>
        <p:cNvGrpSpPr/>
        <p:nvPr/>
      </p:nvGrpSpPr>
      <p:grpSpPr>
        <a:xfrm>
          <a:off x="0" y="0"/>
          <a:ext cx="0" cy="0"/>
          <a:chOff x="0" y="0"/>
          <a:chExt cx="0" cy="0"/>
        </a:xfrm>
      </p:grpSpPr>
      <p:sp>
        <p:nvSpPr>
          <p:cNvPr id="1048611" name="Rectangle 2"/>
          <p:cNvSpPr>
            <a:spLocks noGrp="1" noChangeArrowheads="1"/>
          </p:cNvSpPr>
          <p:nvPr>
            <p:ph type="ctrTitle"/>
          </p:nvPr>
        </p:nvSpPr>
        <p:spPr bwMode="auto">
          <a:xfrm>
            <a:off x="862013" y="3703638"/>
            <a:ext cx="8537575" cy="622300"/>
          </a:xfrm>
          <a:noFill/>
          <a:ln>
            <a:miter lim="800000"/>
            <a:headEnd/>
            <a:tailEnd/>
          </a:ln>
        </p:spPr>
        <p:txBody>
          <a:bodyPr vert="horz" wrap="square" lIns="91440" tIns="45720" rIns="91440" bIns="45720" numCol="1" anchor="ctr" anchorCtr="0" compatLnSpc="1">
            <a:prstTxWarp prst="textNoShape">
              <a:avLst/>
            </a:prstTxWarp>
          </a:bodyPr>
          <a:lstStyle/>
          <a:p>
            <a:r>
              <a:rPr lang="zh-CN" altLang="en-US" sz="4800" b="1" kern="1200" dirty="0" smtClean="0">
                <a:solidFill>
                  <a:schemeClr val="tx1"/>
                </a:solidFill>
                <a:latin typeface="黑体" pitchFamily="2" charset="-122"/>
                <a:ea typeface="黑体" pitchFamily="2" charset="-122"/>
                <a:cs typeface="方正大黑简体"/>
              </a:rPr>
              <a:t>新员工公司级安全培训</a:t>
            </a:r>
          </a:p>
        </p:txBody>
      </p:sp>
      <p:graphicFrame>
        <p:nvGraphicFramePr>
          <p:cNvPr id="4194304" name="Group 30"/>
          <p:cNvGraphicFramePr>
            <a:graphicFrameLocks noGrp="1"/>
          </p:cNvGraphicFramePr>
          <p:nvPr/>
        </p:nvGraphicFramePr>
        <p:xfrm>
          <a:off x="2082800" y="5456238"/>
          <a:ext cx="6096000" cy="1341208"/>
        </p:xfrm>
        <a:graphic>
          <a:graphicData uri="http://schemas.openxmlformats.org/drawingml/2006/table">
            <a:tbl>
              <a:tblPr/>
              <a:tblGrid>
                <a:gridCol w="1322388"/>
                <a:gridCol w="1673225"/>
                <a:gridCol w="1458912"/>
                <a:gridCol w="1641475"/>
              </a:tblGrid>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Arial" pitchFamily="34" charset="0"/>
                          <a:ea typeface="黑体" pitchFamily="2" charset="-122"/>
                        </a:rPr>
                        <a:t>信息分类</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培训教材</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smtClean="0">
                          <a:ln>
                            <a:noFill/>
                          </a:ln>
                          <a:solidFill>
                            <a:schemeClr val="tx1"/>
                          </a:solidFill>
                          <a:effectLst/>
                          <a:latin typeface="Arial" pitchFamily="34" charset="0"/>
                          <a:ea typeface="黑体" pitchFamily="2" charset="-122"/>
                        </a:rPr>
                        <a:t>涉密等级</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内部公开</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bg1"/>
                    </a:solidFill>
                  </a:tcPr>
                </a:tc>
              </a:tr>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Arial" pitchFamily="34" charset="0"/>
                          <a:ea typeface="黑体" pitchFamily="2" charset="-122"/>
                        </a:rPr>
                        <a:t>责任机构</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设备安全处</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Arial" pitchFamily="34" charset="0"/>
                          <a:ea typeface="黑体" pitchFamily="2" charset="-122"/>
                        </a:rPr>
                        <a:t>负  责  人</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李军华</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bg1"/>
                    </a:solidFill>
                  </a:tcPr>
                </a:tc>
              </a:tr>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Arial" pitchFamily="34" charset="0"/>
                          <a:ea typeface="黑体" pitchFamily="2" charset="-122"/>
                        </a:rPr>
                        <a:t>起草人</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孙国梁</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Arial" pitchFamily="34" charset="0"/>
                          <a:ea typeface="黑体" pitchFamily="2" charset="-122"/>
                        </a:rPr>
                        <a:t>创建时间</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1600" b="0" i="0" u="none" strike="noStrike" kern="1200" cap="none" normalizeH="0" baseline="0" dirty="0" smtClean="0">
                          <a:ln>
                            <a:noFill/>
                          </a:ln>
                          <a:solidFill>
                            <a:schemeClr val="tx1"/>
                          </a:solidFill>
                          <a:effectLst/>
                          <a:latin typeface="Arial" pitchFamily="34" charset="0"/>
                          <a:ea typeface="黑体" pitchFamily="2" charset="-122"/>
                          <a:cs typeface="+mn-cs"/>
                        </a:rPr>
                        <a:t>2017</a:t>
                      </a: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年</a:t>
                      </a:r>
                      <a:r>
                        <a:rPr kumimoji="0" lang="en-US" altLang="zh-CN" sz="1600" b="0" i="0" u="none" strike="noStrike" kern="1200" cap="none" normalizeH="0" baseline="0" dirty="0" smtClean="0">
                          <a:ln>
                            <a:noFill/>
                          </a:ln>
                          <a:solidFill>
                            <a:schemeClr val="tx1"/>
                          </a:solidFill>
                          <a:effectLst/>
                          <a:latin typeface="Arial" pitchFamily="34" charset="0"/>
                          <a:ea typeface="黑体" pitchFamily="2" charset="-122"/>
                          <a:cs typeface="+mn-cs"/>
                        </a:rPr>
                        <a:t>7</a:t>
                      </a: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月</a:t>
                      </a:r>
                      <a:r>
                        <a:rPr kumimoji="0" lang="en-US" altLang="zh-CN" sz="1600" b="0" i="0" u="none" strike="noStrike" kern="1200" cap="none" normalizeH="0" baseline="0" dirty="0" smtClean="0">
                          <a:ln>
                            <a:noFill/>
                          </a:ln>
                          <a:solidFill>
                            <a:schemeClr val="tx1"/>
                          </a:solidFill>
                          <a:effectLst/>
                          <a:latin typeface="Arial" pitchFamily="34" charset="0"/>
                          <a:ea typeface="黑体" pitchFamily="2" charset="-122"/>
                          <a:cs typeface="+mn-cs"/>
                        </a:rPr>
                        <a:t>15</a:t>
                      </a: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日</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bg1"/>
                    </a:solidFill>
                  </a:tcPr>
                </a:tc>
              </a:tr>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Arial" pitchFamily="34" charset="0"/>
                          <a:ea typeface="黑体" pitchFamily="2" charset="-122"/>
                        </a:rPr>
                        <a:t>授权范围</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宇通客车</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Arial" pitchFamily="34" charset="0"/>
                          <a:ea typeface="黑体" pitchFamily="2" charset="-122"/>
                        </a:rPr>
                        <a:t>涉密截止时间</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1600" b="0" i="0" u="none" strike="noStrike" kern="1200" cap="none" normalizeH="0" baseline="0" dirty="0" smtClean="0">
                          <a:ln>
                            <a:noFill/>
                          </a:ln>
                          <a:solidFill>
                            <a:schemeClr val="tx1"/>
                          </a:solidFill>
                          <a:effectLst/>
                          <a:latin typeface="Arial" pitchFamily="34" charset="0"/>
                          <a:ea typeface="黑体" pitchFamily="2" charset="-122"/>
                          <a:cs typeface="+mn-cs"/>
                        </a:rPr>
                        <a:t>2018</a:t>
                      </a: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年</a:t>
                      </a:r>
                      <a:r>
                        <a:rPr kumimoji="0" lang="en-US" altLang="zh-CN" sz="1600" b="0" i="0" u="none" strike="noStrike" kern="1200" cap="none" normalizeH="0" baseline="0" dirty="0" smtClean="0">
                          <a:ln>
                            <a:noFill/>
                          </a:ln>
                          <a:solidFill>
                            <a:schemeClr val="tx1"/>
                          </a:solidFill>
                          <a:effectLst/>
                          <a:latin typeface="Arial" pitchFamily="34" charset="0"/>
                          <a:ea typeface="黑体" pitchFamily="2" charset="-122"/>
                          <a:cs typeface="+mn-cs"/>
                        </a:rPr>
                        <a:t>7</a:t>
                      </a: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月</a:t>
                      </a:r>
                      <a:r>
                        <a:rPr kumimoji="0" lang="en-US" altLang="zh-CN" sz="1600" b="0" i="0" u="none" strike="noStrike" kern="1200" cap="none" normalizeH="0" baseline="0" dirty="0" smtClean="0">
                          <a:ln>
                            <a:noFill/>
                          </a:ln>
                          <a:solidFill>
                            <a:schemeClr val="tx1"/>
                          </a:solidFill>
                          <a:effectLst/>
                          <a:latin typeface="Arial" pitchFamily="34" charset="0"/>
                          <a:ea typeface="黑体" pitchFamily="2" charset="-122"/>
                          <a:cs typeface="+mn-cs"/>
                        </a:rPr>
                        <a:t>14</a:t>
                      </a:r>
                      <a:r>
                        <a:rPr kumimoji="0" lang="zh-CN" altLang="en-US" sz="1600" b="0" i="0" u="none" strike="noStrike" kern="1200" cap="none" normalizeH="0" baseline="0" dirty="0" smtClean="0">
                          <a:ln>
                            <a:noFill/>
                          </a:ln>
                          <a:solidFill>
                            <a:schemeClr val="tx1"/>
                          </a:solidFill>
                          <a:effectLst/>
                          <a:latin typeface="Arial" pitchFamily="34" charset="0"/>
                          <a:ea typeface="黑体" pitchFamily="2" charset="-122"/>
                          <a:cs typeface="+mn-cs"/>
                        </a:rPr>
                        <a:t>日</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14" descr="侧窗玻璃安装"/>
          <p:cNvPicPr>
            <a:picLocks noChangeArrowheads="1"/>
          </p:cNvPicPr>
          <p:nvPr/>
        </p:nvPicPr>
        <p:blipFill>
          <a:blip r:embed="rId3" cstate="print"/>
          <a:srcRect/>
          <a:stretch>
            <a:fillRect/>
          </a:stretch>
        </p:blipFill>
        <p:spPr bwMode="auto">
          <a:xfrm>
            <a:off x="3755994" y="3771899"/>
            <a:ext cx="2700000" cy="2052000"/>
          </a:xfrm>
          <a:prstGeom prst="rect">
            <a:avLst/>
          </a:prstGeom>
          <a:noFill/>
          <a:ln w="9525">
            <a:noFill/>
            <a:miter lim="800000"/>
            <a:headEnd/>
            <a:tailEnd/>
          </a:ln>
        </p:spPr>
      </p:pic>
      <p:sp>
        <p:nvSpPr>
          <p:cNvPr id="8" name="Text Box 5"/>
          <p:cNvSpPr txBox="1">
            <a:spLocks noChangeArrowheads="1"/>
          </p:cNvSpPr>
          <p:nvPr/>
        </p:nvSpPr>
        <p:spPr bwMode="auto">
          <a:xfrm>
            <a:off x="528679" y="6521142"/>
            <a:ext cx="9085221" cy="570221"/>
          </a:xfrm>
          <a:prstGeom prst="rect">
            <a:avLst/>
          </a:prstGeom>
          <a:noFill/>
          <a:ln w="9525">
            <a:noFill/>
            <a:miter lim="800000"/>
            <a:headEnd/>
            <a:tailEnd/>
          </a:ln>
        </p:spPr>
        <p:txBody>
          <a:bodyPr wrap="square" lIns="182211" tIns="0" rIns="0" bIns="0">
            <a:spAutoFit/>
          </a:bodyPr>
          <a:lstStyle/>
          <a:p>
            <a:pPr algn="ctr">
              <a:lnSpc>
                <a:spcPct val="150000"/>
              </a:lnSpc>
            </a:pPr>
            <a:r>
              <a:rPr lang="zh-CN" altLang="en-US" sz="2800" dirty="0" smtClean="0">
                <a:solidFill>
                  <a:srgbClr val="006699"/>
                </a:solidFill>
                <a:latin typeface="微软雅黑" pitchFamily="34" charset="-122"/>
              </a:rPr>
              <a:t>客车生产系统</a:t>
            </a:r>
            <a:endParaRPr lang="zh-CN" altLang="en-US" sz="2800" dirty="0">
              <a:solidFill>
                <a:srgbClr val="006699"/>
              </a:solidFill>
              <a:latin typeface="微软雅黑" pitchFamily="34" charset="-122"/>
            </a:endParaRPr>
          </a:p>
        </p:txBody>
      </p:sp>
      <p:pic>
        <p:nvPicPr>
          <p:cNvPr id="1026" name="Picture 2" descr="D:\Users\sungla\Desktop\RTX截图未命名.png"/>
          <p:cNvPicPr>
            <a:picLocks noChangeArrowheads="1"/>
          </p:cNvPicPr>
          <p:nvPr/>
        </p:nvPicPr>
        <p:blipFill>
          <a:blip r:embed="rId4" cstate="print"/>
          <a:srcRect/>
          <a:stretch>
            <a:fillRect/>
          </a:stretch>
        </p:blipFill>
        <p:spPr bwMode="auto">
          <a:xfrm>
            <a:off x="698500" y="1041625"/>
            <a:ext cx="2700000" cy="2052000"/>
          </a:xfrm>
          <a:prstGeom prst="rect">
            <a:avLst/>
          </a:prstGeom>
          <a:noFill/>
        </p:spPr>
      </p:pic>
      <p:pic>
        <p:nvPicPr>
          <p:cNvPr id="1028" name="Picture 4" descr="D:\Users\sungla\Desktop\参赛\6、面漆修补.JPG"/>
          <p:cNvPicPr>
            <a:picLocks noChangeArrowheads="1"/>
          </p:cNvPicPr>
          <p:nvPr/>
        </p:nvPicPr>
        <p:blipFill>
          <a:blip r:embed="rId5" cstate="print"/>
          <a:srcRect/>
          <a:stretch>
            <a:fillRect/>
          </a:stretch>
        </p:blipFill>
        <p:spPr bwMode="auto">
          <a:xfrm>
            <a:off x="711207" y="3778250"/>
            <a:ext cx="2700000" cy="2052000"/>
          </a:xfrm>
          <a:prstGeom prst="rect">
            <a:avLst/>
          </a:prstGeom>
          <a:noFill/>
        </p:spPr>
      </p:pic>
      <p:pic>
        <p:nvPicPr>
          <p:cNvPr id="1029" name="Picture 5"/>
          <p:cNvPicPr>
            <a:picLocks noChangeArrowheads="1"/>
          </p:cNvPicPr>
          <p:nvPr/>
        </p:nvPicPr>
        <p:blipFill>
          <a:blip r:embed="rId6" cstate="print"/>
          <a:srcRect/>
          <a:stretch>
            <a:fillRect/>
          </a:stretch>
        </p:blipFill>
        <p:spPr bwMode="auto">
          <a:xfrm>
            <a:off x="6827838" y="1041399"/>
            <a:ext cx="2700000" cy="2052000"/>
          </a:xfrm>
          <a:prstGeom prst="rect">
            <a:avLst/>
          </a:prstGeom>
          <a:noFill/>
          <a:ln w="9525">
            <a:noFill/>
            <a:miter lim="800000"/>
            <a:headEnd/>
            <a:tailEnd/>
          </a:ln>
          <a:effectLst/>
        </p:spPr>
      </p:pic>
      <p:sp>
        <p:nvSpPr>
          <p:cNvPr id="11" name="Rectangle 67"/>
          <p:cNvSpPr/>
          <p:nvPr/>
        </p:nvSpPr>
        <p:spPr>
          <a:xfrm>
            <a:off x="711200" y="3102754"/>
            <a:ext cx="26670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Arial" panose="020B0604020202020204" pitchFamily="34" charset="0"/>
              </a:rPr>
              <a:t>危险源：起重伤害、走线过程挤压伤害</a:t>
            </a:r>
            <a:endParaRPr kumimoji="0" lang="en-GB" b="0"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endParaRPr>
          </a:p>
        </p:txBody>
      </p:sp>
      <p:sp>
        <p:nvSpPr>
          <p:cNvPr id="12" name="矩形 11"/>
          <p:cNvSpPr/>
          <p:nvPr/>
        </p:nvSpPr>
        <p:spPr>
          <a:xfrm>
            <a:off x="691099" y="1032460"/>
            <a:ext cx="375702" cy="1077218"/>
          </a:xfrm>
          <a:prstGeom prst="rect">
            <a:avLst/>
          </a:prstGeom>
          <a:solidFill>
            <a:srgbClr val="FFFF00"/>
          </a:solidFill>
        </p:spPr>
        <p:txBody>
          <a:bodyPr wrap="square">
            <a:spAutoFit/>
          </a:bodyPr>
          <a:lstStyle/>
          <a:p>
            <a:r>
              <a:rPr lang="zh-CN" altLang="en-US" dirty="0" smtClean="0">
                <a:solidFill>
                  <a:srgbClr val="FF0000"/>
                </a:solidFill>
                <a:latin typeface="微软雅黑" pitchFamily="34" charset="-122"/>
                <a:cs typeface="Arial" panose="020B0604020202020204" pitchFamily="34" charset="0"/>
              </a:rPr>
              <a:t>底盘装配</a:t>
            </a:r>
            <a:endParaRPr lang="zh-CN" altLang="en-US" dirty="0">
              <a:solidFill>
                <a:srgbClr val="FF0000"/>
              </a:solidFill>
            </a:endParaRPr>
          </a:p>
        </p:txBody>
      </p:sp>
      <p:sp>
        <p:nvSpPr>
          <p:cNvPr id="13" name="Rectangle 67"/>
          <p:cNvSpPr/>
          <p:nvPr/>
        </p:nvSpPr>
        <p:spPr>
          <a:xfrm>
            <a:off x="3683000" y="3128154"/>
            <a:ext cx="29718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Arial" panose="020B0604020202020204" pitchFamily="34" charset="0"/>
              </a:rPr>
              <a:t>危险源：起重伤害、机械伤害、物体打击、车辆伤害</a:t>
            </a:r>
            <a:endParaRPr kumimoji="0" lang="en-GB" b="0"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endParaRPr>
          </a:p>
        </p:txBody>
      </p:sp>
      <p:sp>
        <p:nvSpPr>
          <p:cNvPr id="14" name="Rectangle 67"/>
          <p:cNvSpPr/>
          <p:nvPr/>
        </p:nvSpPr>
        <p:spPr>
          <a:xfrm>
            <a:off x="6807200" y="3204354"/>
            <a:ext cx="28194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Arial" panose="020B0604020202020204" pitchFamily="34" charset="0"/>
              </a:rPr>
              <a:t>危险源：起重伤害、物体打击</a:t>
            </a:r>
            <a:endParaRPr kumimoji="0" lang="en-GB" b="0"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endParaRPr>
          </a:p>
        </p:txBody>
      </p:sp>
      <p:sp>
        <p:nvSpPr>
          <p:cNvPr id="15" name="Rectangle 67"/>
          <p:cNvSpPr/>
          <p:nvPr/>
        </p:nvSpPr>
        <p:spPr>
          <a:xfrm>
            <a:off x="685800" y="5871354"/>
            <a:ext cx="28448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Arial" panose="020B0604020202020204" pitchFamily="34" charset="0"/>
              </a:rPr>
              <a:t>危险源：高处坠落、机械伤害、粉尘、有机气体</a:t>
            </a:r>
            <a:endParaRPr kumimoji="0" lang="en-GB" b="0"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endParaRPr>
          </a:p>
        </p:txBody>
      </p:sp>
      <p:sp>
        <p:nvSpPr>
          <p:cNvPr id="16" name="Rectangle 67"/>
          <p:cNvSpPr/>
          <p:nvPr/>
        </p:nvSpPr>
        <p:spPr>
          <a:xfrm>
            <a:off x="3759200" y="5884054"/>
            <a:ext cx="28448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Arial" panose="020B0604020202020204" pitchFamily="34" charset="0"/>
              </a:rPr>
              <a:t>危险源：高处坠落、起重伤害、车辆伤害</a:t>
            </a:r>
            <a:endParaRPr kumimoji="0" lang="en-GB" b="0"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endParaRPr>
          </a:p>
        </p:txBody>
      </p:sp>
      <p:sp>
        <p:nvSpPr>
          <p:cNvPr id="17" name="Rectangle 67"/>
          <p:cNvSpPr/>
          <p:nvPr/>
        </p:nvSpPr>
        <p:spPr>
          <a:xfrm>
            <a:off x="6756400" y="5960254"/>
            <a:ext cx="28448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Arial" panose="020B0604020202020204" pitchFamily="34" charset="0"/>
              </a:rPr>
              <a:t>危险源：车辆伤害、机械伤害</a:t>
            </a:r>
            <a:endParaRPr kumimoji="0" lang="en-GB" b="0"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endParaRPr>
          </a:p>
        </p:txBody>
      </p:sp>
      <p:sp>
        <p:nvSpPr>
          <p:cNvPr id="18" name="矩形 17"/>
          <p:cNvSpPr/>
          <p:nvPr/>
        </p:nvSpPr>
        <p:spPr>
          <a:xfrm>
            <a:off x="6825199" y="1026110"/>
            <a:ext cx="375702" cy="1077218"/>
          </a:xfrm>
          <a:prstGeom prst="rect">
            <a:avLst/>
          </a:prstGeom>
          <a:solidFill>
            <a:srgbClr val="FFFF00"/>
          </a:solidFill>
        </p:spPr>
        <p:txBody>
          <a:bodyPr wrap="square">
            <a:spAutoFit/>
          </a:bodyPr>
          <a:lstStyle/>
          <a:p>
            <a:r>
              <a:rPr lang="zh-CN" altLang="en-US" dirty="0" smtClean="0">
                <a:solidFill>
                  <a:srgbClr val="FF0000"/>
                </a:solidFill>
              </a:rPr>
              <a:t>车体组焊</a:t>
            </a:r>
            <a:endParaRPr lang="zh-CN" altLang="en-US" dirty="0">
              <a:solidFill>
                <a:srgbClr val="FF0000"/>
              </a:solidFill>
            </a:endParaRPr>
          </a:p>
        </p:txBody>
      </p:sp>
      <p:sp>
        <p:nvSpPr>
          <p:cNvPr id="19" name="矩形 18"/>
          <p:cNvSpPr/>
          <p:nvPr/>
        </p:nvSpPr>
        <p:spPr>
          <a:xfrm>
            <a:off x="716499" y="3762960"/>
            <a:ext cx="375702" cy="1077218"/>
          </a:xfrm>
          <a:prstGeom prst="rect">
            <a:avLst/>
          </a:prstGeom>
          <a:solidFill>
            <a:srgbClr val="FFFF00"/>
          </a:solidFill>
        </p:spPr>
        <p:txBody>
          <a:bodyPr wrap="square">
            <a:spAutoFit/>
          </a:bodyPr>
          <a:lstStyle/>
          <a:p>
            <a:r>
              <a:rPr lang="zh-CN" altLang="en-US" dirty="0" smtClean="0">
                <a:solidFill>
                  <a:srgbClr val="FF0000"/>
                </a:solidFill>
              </a:rPr>
              <a:t>车辆涂装</a:t>
            </a:r>
            <a:endParaRPr lang="zh-CN" altLang="en-US" dirty="0">
              <a:solidFill>
                <a:srgbClr val="FF0000"/>
              </a:solidFill>
            </a:endParaRPr>
          </a:p>
        </p:txBody>
      </p:sp>
      <p:sp>
        <p:nvSpPr>
          <p:cNvPr id="20" name="矩形 19"/>
          <p:cNvSpPr/>
          <p:nvPr/>
        </p:nvSpPr>
        <p:spPr>
          <a:xfrm>
            <a:off x="3754975" y="3770898"/>
            <a:ext cx="375702" cy="1077218"/>
          </a:xfrm>
          <a:prstGeom prst="rect">
            <a:avLst/>
          </a:prstGeom>
          <a:solidFill>
            <a:srgbClr val="FFFF00"/>
          </a:solidFill>
        </p:spPr>
        <p:txBody>
          <a:bodyPr wrap="square">
            <a:spAutoFit/>
          </a:bodyPr>
          <a:lstStyle/>
          <a:p>
            <a:r>
              <a:rPr lang="zh-CN" altLang="en-US" dirty="0" smtClean="0">
                <a:solidFill>
                  <a:srgbClr val="FF0000"/>
                </a:solidFill>
              </a:rPr>
              <a:t>整车组装</a:t>
            </a:r>
            <a:endParaRPr lang="zh-CN" altLang="en-US" dirty="0">
              <a:solidFill>
                <a:srgbClr val="FF0000"/>
              </a:solidFill>
            </a:endParaRPr>
          </a:p>
        </p:txBody>
      </p:sp>
      <p:pic>
        <p:nvPicPr>
          <p:cNvPr id="2" name="Picture 2"/>
          <p:cNvPicPr>
            <a:picLocks noChangeArrowheads="1"/>
          </p:cNvPicPr>
          <p:nvPr/>
        </p:nvPicPr>
        <p:blipFill>
          <a:blip r:embed="rId7" cstate="print"/>
          <a:srcRect/>
          <a:stretch>
            <a:fillRect/>
          </a:stretch>
        </p:blipFill>
        <p:spPr bwMode="auto">
          <a:xfrm>
            <a:off x="6807201" y="3784600"/>
            <a:ext cx="2700000" cy="2052000"/>
          </a:xfrm>
          <a:prstGeom prst="rect">
            <a:avLst/>
          </a:prstGeom>
          <a:noFill/>
          <a:ln w="9525">
            <a:noFill/>
            <a:miter lim="800000"/>
            <a:headEnd/>
            <a:tailEnd/>
          </a:ln>
          <a:effectLst/>
        </p:spPr>
      </p:pic>
      <p:sp>
        <p:nvSpPr>
          <p:cNvPr id="21" name="矩形 20"/>
          <p:cNvSpPr/>
          <p:nvPr/>
        </p:nvSpPr>
        <p:spPr>
          <a:xfrm>
            <a:off x="6807736" y="3780423"/>
            <a:ext cx="375702" cy="1077218"/>
          </a:xfrm>
          <a:prstGeom prst="rect">
            <a:avLst/>
          </a:prstGeom>
          <a:solidFill>
            <a:srgbClr val="FFFF00"/>
          </a:solidFill>
        </p:spPr>
        <p:txBody>
          <a:bodyPr wrap="square">
            <a:spAutoFit/>
          </a:bodyPr>
          <a:lstStyle/>
          <a:p>
            <a:r>
              <a:rPr lang="zh-CN" altLang="en-US" dirty="0" smtClean="0">
                <a:solidFill>
                  <a:srgbClr val="FF0000"/>
                </a:solidFill>
              </a:rPr>
              <a:t>路试交车</a:t>
            </a:r>
            <a:endParaRPr lang="zh-CN" altLang="en-US" dirty="0">
              <a:solidFill>
                <a:srgbClr val="FF0000"/>
              </a:solidFill>
            </a:endParaRPr>
          </a:p>
        </p:txBody>
      </p:sp>
      <p:pic>
        <p:nvPicPr>
          <p:cNvPr id="3" name="Picture 3"/>
          <p:cNvPicPr>
            <a:picLocks noChangeArrowheads="1"/>
          </p:cNvPicPr>
          <p:nvPr/>
        </p:nvPicPr>
        <p:blipFill>
          <a:blip r:embed="rId8" cstate="print"/>
          <a:srcRect/>
          <a:stretch>
            <a:fillRect/>
          </a:stretch>
        </p:blipFill>
        <p:spPr bwMode="auto">
          <a:xfrm>
            <a:off x="3756025" y="1036638"/>
            <a:ext cx="2700000" cy="2052000"/>
          </a:xfrm>
          <a:prstGeom prst="rect">
            <a:avLst/>
          </a:prstGeom>
          <a:noFill/>
          <a:ln w="9525">
            <a:noFill/>
            <a:miter lim="800000"/>
            <a:headEnd/>
            <a:tailEnd/>
          </a:ln>
          <a:effectLst/>
        </p:spPr>
      </p:pic>
      <p:sp>
        <p:nvSpPr>
          <p:cNvPr id="22" name="矩形 21"/>
          <p:cNvSpPr/>
          <p:nvPr/>
        </p:nvSpPr>
        <p:spPr>
          <a:xfrm>
            <a:off x="3753387" y="1032460"/>
            <a:ext cx="375702" cy="1323439"/>
          </a:xfrm>
          <a:prstGeom prst="rect">
            <a:avLst/>
          </a:prstGeom>
          <a:solidFill>
            <a:srgbClr val="FFFF00"/>
          </a:solidFill>
        </p:spPr>
        <p:txBody>
          <a:bodyPr wrap="square">
            <a:spAutoFit/>
          </a:bodyPr>
          <a:lstStyle/>
          <a:p>
            <a:r>
              <a:rPr lang="zh-CN" altLang="en-US" dirty="0" smtClean="0">
                <a:solidFill>
                  <a:srgbClr val="FF0000"/>
                </a:solidFill>
              </a:rPr>
              <a:t>半成品制作</a:t>
            </a:r>
            <a:endParaRPr lang="zh-CN" altLang="en-US" dirty="0">
              <a:solidFill>
                <a:srgbClr val="FF0000"/>
              </a:solidFill>
            </a:endParaRPr>
          </a:p>
        </p:txBody>
      </p:sp>
      <p:sp>
        <p:nvSpPr>
          <p:cNvPr id="23"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第一部分  安全生产简介</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33" name="Rectangle 3"/>
          <p:cNvSpPr>
            <a:spLocks noGrp="1" noChangeArrowheads="1"/>
          </p:cNvSpPr>
          <p:nvPr>
            <p:ph type="body" idx="4294967295"/>
          </p:nvPr>
        </p:nvSpPr>
        <p:spPr>
          <a:xfrm>
            <a:off x="395288" y="1155573"/>
            <a:ext cx="9471025" cy="571500"/>
          </a:xfrm>
          <a:prstGeom prst="rect">
            <a:avLst/>
          </a:prstGeom>
        </p:spPr>
        <p:txBody>
          <a:bodyPr lIns="97210" tIns="48605" rIns="97210" bIns="48605"/>
          <a:lstStyle/>
          <a:p>
            <a:pPr marL="728663" indent="-728663" algn="ctr">
              <a:lnSpc>
                <a:spcPct val="93000"/>
              </a:lnSpc>
              <a:spcBef>
                <a:spcPct val="0"/>
              </a:spcBef>
              <a:buFontTx/>
              <a:buNone/>
            </a:pPr>
            <a:r>
              <a:rPr lang="zh-CN" altLang="en-US" sz="2800" b="1" kern="1200" dirty="0" smtClean="0">
                <a:solidFill>
                  <a:srgbClr val="006699"/>
                </a:solidFill>
                <a:latin typeface="Arial" pitchFamily="34" charset="0"/>
                <a:ea typeface="微软雅黑" pitchFamily="34" charset="-122"/>
              </a:rPr>
              <a:t>厂区内机动车驾驶安全要求</a:t>
            </a:r>
          </a:p>
          <a:p>
            <a:pPr marL="405041" indent="-405041"/>
            <a:endParaRPr lang="zh-CN" altLang="en-US" dirty="0" smtClean="0"/>
          </a:p>
        </p:txBody>
      </p:sp>
      <p:sp>
        <p:nvSpPr>
          <p:cNvPr id="1049234" name="Rectangle 3"/>
          <p:cNvSpPr txBox="1">
            <a:spLocks noChangeArrowheads="1"/>
          </p:cNvSpPr>
          <p:nvPr/>
        </p:nvSpPr>
        <p:spPr bwMode="auto">
          <a:xfrm>
            <a:off x="696913" y="1860614"/>
            <a:ext cx="8999537" cy="772858"/>
          </a:xfrm>
          <a:prstGeom prst="rect">
            <a:avLst/>
          </a:prstGeom>
          <a:noFill/>
          <a:ln w="9525">
            <a:noFill/>
            <a:miter lim="800000"/>
            <a:headEnd/>
            <a:tailEnd/>
          </a:ln>
        </p:spPr>
        <p:txBody>
          <a:bodyPr lIns="101789" tIns="50894" rIns="101789" bIns="50894"/>
          <a:lstStyle/>
          <a:p>
            <a:pPr marL="405041" indent="-405041" defTabSz="1015978" eaLnBrk="0" hangingPunct="0">
              <a:spcBef>
                <a:spcPct val="20000"/>
              </a:spcBef>
            </a:pPr>
            <a:r>
              <a:rPr lang="en-US" altLang="zh-CN" sz="2100" b="1" kern="0" dirty="0">
                <a:solidFill>
                  <a:srgbClr val="006699"/>
                </a:solidFill>
                <a:latin typeface="+mn-lt"/>
              </a:rPr>
              <a:t>1</a:t>
            </a:r>
            <a:r>
              <a:rPr lang="zh-CN" altLang="en-US" sz="2100" b="1" kern="0" dirty="0">
                <a:solidFill>
                  <a:srgbClr val="006699"/>
                </a:solidFill>
                <a:latin typeface="+mn-lt"/>
              </a:rPr>
              <a:t>、驾驶员持证上岗、随身携带内部</a:t>
            </a:r>
            <a:r>
              <a:rPr lang="zh-CN" altLang="en-US" sz="2100" b="1" kern="0" dirty="0" smtClean="0">
                <a:solidFill>
                  <a:srgbClr val="006699"/>
                </a:solidFill>
                <a:latin typeface="+mn-lt"/>
              </a:rPr>
              <a:t>驾驶证</a:t>
            </a:r>
            <a:r>
              <a:rPr lang="zh-CN" altLang="en-US" sz="2100" kern="0" dirty="0" smtClean="0">
                <a:solidFill>
                  <a:srgbClr val="006699"/>
                </a:solidFill>
              </a:rPr>
              <a:t>，禁止在厂区学开车，禁止将车辆交给未聘任人员，离开车辆必须上锁</a:t>
            </a:r>
            <a:r>
              <a:rPr lang="zh-CN" altLang="en-US" sz="2100" b="1" kern="0" dirty="0" smtClean="0">
                <a:solidFill>
                  <a:srgbClr val="006699"/>
                </a:solidFill>
                <a:latin typeface="+mn-lt"/>
              </a:rPr>
              <a:t>。</a:t>
            </a:r>
            <a:endParaRPr lang="en-US" altLang="zh-CN" sz="2100" b="1" kern="0" dirty="0" smtClean="0">
              <a:solidFill>
                <a:srgbClr val="006699"/>
              </a:solidFill>
              <a:latin typeface="+mn-lt"/>
            </a:endParaRPr>
          </a:p>
          <a:p>
            <a:pPr marL="405041" indent="-405041" defTabSz="1015978" eaLnBrk="0" hangingPunct="0">
              <a:lnSpc>
                <a:spcPct val="150000"/>
              </a:lnSpc>
              <a:spcBef>
                <a:spcPct val="20000"/>
              </a:spcBef>
            </a:pPr>
            <a:r>
              <a:rPr lang="en-US" altLang="zh-CN" sz="2100" kern="0" dirty="0" smtClean="0">
                <a:solidFill>
                  <a:srgbClr val="006699"/>
                </a:solidFill>
              </a:rPr>
              <a:t>2</a:t>
            </a:r>
            <a:r>
              <a:rPr lang="zh-CN" altLang="en-US" sz="2100" kern="0" dirty="0" smtClean="0">
                <a:solidFill>
                  <a:srgbClr val="006699"/>
                </a:solidFill>
              </a:rPr>
              <a:t>、限速行驶，</a:t>
            </a:r>
            <a:r>
              <a:rPr lang="zh-CN" altLang="zh-CN" sz="2100" kern="0" dirty="0" smtClean="0">
                <a:solidFill>
                  <a:srgbClr val="006699"/>
                </a:solidFill>
              </a:rPr>
              <a:t>注意避让行人、非机动车。</a:t>
            </a:r>
            <a:endParaRPr lang="en-US" altLang="zh-CN" sz="2100" kern="0" dirty="0" smtClean="0">
              <a:solidFill>
                <a:srgbClr val="006699"/>
              </a:solidFill>
            </a:endParaRPr>
          </a:p>
          <a:p>
            <a:pPr indent="-405041" defTabSz="1015978" eaLnBrk="0" hangingPunct="0">
              <a:lnSpc>
                <a:spcPct val="150000"/>
              </a:lnSpc>
              <a:spcBef>
                <a:spcPct val="20000"/>
              </a:spcBef>
            </a:pPr>
            <a:r>
              <a:rPr lang="en-US" altLang="zh-CN" sz="2100" kern="0" dirty="0" smtClean="0">
                <a:solidFill>
                  <a:srgbClr val="006699"/>
                </a:solidFill>
              </a:rPr>
              <a:t>3</a:t>
            </a:r>
            <a:r>
              <a:rPr lang="zh-CN" altLang="en-US" sz="2100" kern="0" dirty="0" smtClean="0">
                <a:solidFill>
                  <a:srgbClr val="006699"/>
                </a:solidFill>
              </a:rPr>
              <a:t>、行车途中禁止出现抽烟、闲谈、打手机、吃东西等妨碍安全行车行为。</a:t>
            </a:r>
            <a:endParaRPr lang="en-US" altLang="zh-CN" sz="2100" kern="0" dirty="0" smtClean="0">
              <a:solidFill>
                <a:srgbClr val="006699"/>
              </a:solidFill>
            </a:endParaRPr>
          </a:p>
          <a:p>
            <a:pPr indent="-405041" defTabSz="1015978" eaLnBrk="0" hangingPunct="0">
              <a:lnSpc>
                <a:spcPct val="150000"/>
              </a:lnSpc>
              <a:spcBef>
                <a:spcPct val="20000"/>
              </a:spcBef>
            </a:pPr>
            <a:r>
              <a:rPr lang="en-US" altLang="zh-CN" sz="2100" kern="0" dirty="0" smtClean="0">
                <a:solidFill>
                  <a:srgbClr val="006699"/>
                </a:solidFill>
              </a:rPr>
              <a:t>4</a:t>
            </a:r>
            <a:r>
              <a:rPr lang="zh-CN" altLang="en-US" sz="2100" kern="0" dirty="0" smtClean="0">
                <a:solidFill>
                  <a:srgbClr val="006699"/>
                </a:solidFill>
              </a:rPr>
              <a:t>、</a:t>
            </a:r>
            <a:r>
              <a:rPr lang="zh-CN" altLang="zh-CN" sz="2100" kern="0" dirty="0" smtClean="0">
                <a:solidFill>
                  <a:srgbClr val="006699"/>
                </a:solidFill>
              </a:rPr>
              <a:t>避免急</a:t>
            </a:r>
            <a:r>
              <a:rPr lang="zh-CN" altLang="en-US" sz="2100" kern="0" dirty="0" smtClean="0">
                <a:solidFill>
                  <a:srgbClr val="006699"/>
                </a:solidFill>
              </a:rPr>
              <a:t>转向、急</a:t>
            </a:r>
            <a:r>
              <a:rPr lang="zh-CN" altLang="zh-CN" sz="2100" kern="0" dirty="0" smtClean="0">
                <a:solidFill>
                  <a:srgbClr val="006699"/>
                </a:solidFill>
              </a:rPr>
              <a:t>踩刹车</a:t>
            </a:r>
            <a:r>
              <a:rPr lang="zh-CN" altLang="en-US" sz="2100" kern="0" dirty="0" smtClean="0">
                <a:solidFill>
                  <a:srgbClr val="006699"/>
                </a:solidFill>
              </a:rPr>
              <a:t>，按照交通信号和交通标志行驶。</a:t>
            </a:r>
            <a:r>
              <a:rPr lang="zh-CN" altLang="zh-CN" sz="2100" kern="0" dirty="0" smtClean="0">
                <a:solidFill>
                  <a:srgbClr val="006699"/>
                </a:solidFill>
              </a:rPr>
              <a:t>正确使用车辆灯光行驶</a:t>
            </a:r>
            <a:r>
              <a:rPr lang="zh-CN" altLang="en-US" sz="2100" kern="0" dirty="0" smtClean="0">
                <a:solidFill>
                  <a:srgbClr val="006699"/>
                </a:solidFill>
              </a:rPr>
              <a:t>（转弯打转向、路口鸣笛慢行等）。</a:t>
            </a:r>
            <a:endParaRPr lang="en-US" altLang="zh-CN" sz="2100" kern="0" dirty="0" smtClean="0">
              <a:solidFill>
                <a:srgbClr val="006699"/>
              </a:solidFill>
            </a:endParaRPr>
          </a:p>
          <a:p>
            <a:pPr indent="-405041" defTabSz="1015978" eaLnBrk="0" hangingPunct="0">
              <a:lnSpc>
                <a:spcPct val="150000"/>
              </a:lnSpc>
              <a:spcBef>
                <a:spcPct val="20000"/>
              </a:spcBef>
            </a:pPr>
            <a:r>
              <a:rPr lang="en-US" altLang="zh-CN" sz="2100" kern="0" dirty="0" smtClean="0">
                <a:solidFill>
                  <a:srgbClr val="006699"/>
                </a:solidFill>
              </a:rPr>
              <a:t>5</a:t>
            </a:r>
            <a:r>
              <a:rPr lang="zh-CN" altLang="en-US" sz="2100" kern="0" dirty="0" smtClean="0">
                <a:solidFill>
                  <a:srgbClr val="006699"/>
                </a:solidFill>
              </a:rPr>
              <a:t>、禁止出现</a:t>
            </a:r>
            <a:r>
              <a:rPr lang="zh-CN" altLang="zh-CN" sz="2100" kern="0" dirty="0" smtClean="0">
                <a:solidFill>
                  <a:srgbClr val="006699"/>
                </a:solidFill>
              </a:rPr>
              <a:t>不按规定路线行驶</a:t>
            </a:r>
            <a:r>
              <a:rPr lang="zh-CN" altLang="en-US" sz="2100" kern="0" dirty="0" smtClean="0">
                <a:solidFill>
                  <a:srgbClr val="006699"/>
                </a:solidFill>
              </a:rPr>
              <a:t>的行为</a:t>
            </a:r>
            <a:r>
              <a:rPr lang="zh-CN" altLang="zh-CN" sz="2100" kern="0" dirty="0" smtClean="0">
                <a:solidFill>
                  <a:srgbClr val="006699"/>
                </a:solidFill>
              </a:rPr>
              <a:t>。如：逆行、跨越单双黄实线、白实线、违规抢道、占道、挤道。</a:t>
            </a:r>
            <a:endParaRPr lang="en-US" altLang="zh-CN" sz="2100" kern="0" dirty="0" smtClean="0">
              <a:solidFill>
                <a:srgbClr val="006699"/>
              </a:solidFill>
            </a:endParaRPr>
          </a:p>
        </p:txBody>
      </p:sp>
      <p:sp>
        <p:nvSpPr>
          <p:cNvPr id="5"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
        <p:nvSpPr>
          <p:cNvPr id="6" name="Rectangle 2"/>
          <p:cNvSpPr>
            <a:spLocks noChangeArrowheads="1"/>
          </p:cNvSpPr>
          <p:nvPr/>
        </p:nvSpPr>
        <p:spPr bwMode="auto">
          <a:xfrm>
            <a:off x="315913" y="1209675"/>
            <a:ext cx="9652000" cy="400751"/>
          </a:xfrm>
          <a:prstGeom prst="rect">
            <a:avLst/>
          </a:prstGeom>
          <a:noFill/>
          <a:ln w="9525">
            <a:noFill/>
            <a:miter lim="800000"/>
            <a:headEnd/>
            <a:tailEnd/>
          </a:ln>
        </p:spPr>
        <p:txBody>
          <a:bodyPr lIns="0" tIns="0" rIns="0" bIns="0">
            <a:spAutoFit/>
          </a:bodyPr>
          <a:lstStyle/>
          <a:p>
            <a:pPr algn="ctr">
              <a:lnSpc>
                <a:spcPct val="93000"/>
              </a:lnSpc>
            </a:pPr>
            <a:r>
              <a:rPr lang="en-US" altLang="zh-CN" sz="2800" dirty="0" smtClean="0">
                <a:solidFill>
                  <a:srgbClr val="006699"/>
                </a:solidFill>
              </a:rPr>
              <a:t>2.10    </a:t>
            </a:r>
            <a:r>
              <a:rPr lang="zh-CN" altLang="zh-CN" sz="2800" dirty="0" smtClean="0">
                <a:solidFill>
                  <a:srgbClr val="006699"/>
                </a:solidFill>
              </a:rPr>
              <a:t>生产安全隐患红线和底线</a:t>
            </a:r>
            <a:endParaRPr lang="zh-CN" altLang="en-US" sz="2800" dirty="0">
              <a:solidFill>
                <a:srgbClr val="006699"/>
              </a:solidFill>
            </a:endParaRPr>
          </a:p>
        </p:txBody>
      </p:sp>
      <p:graphicFrame>
        <p:nvGraphicFramePr>
          <p:cNvPr id="7" name="表格 6"/>
          <p:cNvGraphicFramePr>
            <a:graphicFrameLocks noGrp="1"/>
          </p:cNvGraphicFramePr>
          <p:nvPr/>
        </p:nvGraphicFramePr>
        <p:xfrm>
          <a:off x="787402" y="1716176"/>
          <a:ext cx="8762998" cy="5102352"/>
        </p:xfrm>
        <a:graphic>
          <a:graphicData uri="http://schemas.openxmlformats.org/drawingml/2006/table">
            <a:tbl>
              <a:tblPr/>
              <a:tblGrid>
                <a:gridCol w="584198"/>
                <a:gridCol w="673100"/>
                <a:gridCol w="7505700"/>
              </a:tblGrid>
              <a:tr h="192237">
                <a:tc>
                  <a:txBody>
                    <a:bodyPr/>
                    <a:lstStyle/>
                    <a:p>
                      <a:pPr algn="ctr">
                        <a:spcAft>
                          <a:spcPts val="0"/>
                        </a:spcAft>
                      </a:pPr>
                      <a:r>
                        <a:rPr lang="zh-CN" sz="1800" b="1" kern="0" dirty="0">
                          <a:solidFill>
                            <a:srgbClr val="006699"/>
                          </a:solidFill>
                          <a:latin typeface="Times New Roman"/>
                          <a:ea typeface="宋体"/>
                          <a:cs typeface="宋体"/>
                        </a:rPr>
                        <a:t>违规性质</a:t>
                      </a:r>
                      <a:endParaRPr lang="zh-CN" sz="1800" kern="100" dirty="0">
                        <a:solidFill>
                          <a:srgbClr val="006699"/>
                        </a:solidFill>
                        <a:latin typeface="Times New Roman"/>
                        <a:ea typeface="宋体"/>
                        <a:cs typeface="Times New Roman"/>
                      </a:endParaRP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0">
                          <a:solidFill>
                            <a:srgbClr val="006699"/>
                          </a:solidFill>
                          <a:latin typeface="Times New Roman"/>
                          <a:ea typeface="宋体"/>
                          <a:cs typeface="宋体"/>
                        </a:rPr>
                        <a:t>违规级别</a:t>
                      </a:r>
                      <a:endParaRPr lang="zh-CN" sz="1800" kern="100">
                        <a:solidFill>
                          <a:srgbClr val="006699"/>
                        </a:solidFill>
                        <a:latin typeface="Times New Roman"/>
                        <a:ea typeface="宋体"/>
                        <a:cs typeface="Times New Roman"/>
                      </a:endParaRP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0">
                          <a:solidFill>
                            <a:srgbClr val="006699"/>
                          </a:solidFill>
                          <a:latin typeface="Times New Roman"/>
                          <a:ea typeface="宋体"/>
                          <a:cs typeface="宋体"/>
                        </a:rPr>
                        <a:t>违规行为</a:t>
                      </a:r>
                      <a:endParaRPr lang="zh-CN" sz="1800" kern="100">
                        <a:solidFill>
                          <a:srgbClr val="006699"/>
                        </a:solidFill>
                        <a:latin typeface="Times New Roman"/>
                        <a:ea typeface="宋体"/>
                        <a:cs typeface="Times New Roman"/>
                      </a:endParaRP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6834">
                <a:tc>
                  <a:txBody>
                    <a:bodyPr/>
                    <a:lstStyle/>
                    <a:p>
                      <a:pPr algn="ctr">
                        <a:spcAft>
                          <a:spcPts val="0"/>
                        </a:spcAft>
                      </a:pPr>
                      <a:r>
                        <a:rPr lang="zh-CN" sz="1800" kern="100" dirty="0">
                          <a:solidFill>
                            <a:srgbClr val="006699"/>
                          </a:solidFill>
                          <a:latin typeface="Times New Roman"/>
                          <a:ea typeface="宋体"/>
                          <a:cs typeface="Times New Roman"/>
                        </a:rPr>
                        <a:t>安全红线</a:t>
                      </a: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solidFill>
                            <a:srgbClr val="006699"/>
                          </a:solidFill>
                          <a:latin typeface="Times New Roman"/>
                          <a:ea typeface="宋体"/>
                          <a:cs typeface="Times New Roman"/>
                        </a:rPr>
                        <a:t>较大违规</a:t>
                      </a: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kern="100" dirty="0">
                          <a:solidFill>
                            <a:srgbClr val="006699"/>
                          </a:solidFill>
                          <a:latin typeface="宋体"/>
                          <a:ea typeface="宋体"/>
                          <a:cs typeface="Times New Roman"/>
                        </a:rPr>
                        <a:t>1</a:t>
                      </a:r>
                      <a:r>
                        <a:rPr lang="zh-CN" sz="1800" kern="100" dirty="0">
                          <a:solidFill>
                            <a:srgbClr val="006699"/>
                          </a:solidFill>
                          <a:latin typeface="Times New Roman"/>
                          <a:ea typeface="宋体"/>
                          <a:cs typeface="Times New Roman"/>
                        </a:rPr>
                        <a:t>、工作时间饮酒或在饮酒后进入生产场所。</a:t>
                      </a:r>
                    </a:p>
                    <a:p>
                      <a:pPr algn="just">
                        <a:lnSpc>
                          <a:spcPct val="115000"/>
                        </a:lnSpc>
                        <a:spcAft>
                          <a:spcPts val="0"/>
                        </a:spcAft>
                      </a:pPr>
                      <a:r>
                        <a:rPr lang="en-US" sz="1800" kern="100" dirty="0">
                          <a:solidFill>
                            <a:srgbClr val="006699"/>
                          </a:solidFill>
                          <a:latin typeface="宋体"/>
                          <a:ea typeface="宋体"/>
                          <a:cs typeface="Times New Roman"/>
                        </a:rPr>
                        <a:t>2</a:t>
                      </a:r>
                      <a:r>
                        <a:rPr lang="zh-CN" sz="1800" kern="100" dirty="0">
                          <a:solidFill>
                            <a:srgbClr val="006699"/>
                          </a:solidFill>
                          <a:latin typeface="Times New Roman"/>
                          <a:ea typeface="宋体"/>
                          <a:cs typeface="Times New Roman"/>
                        </a:rPr>
                        <a:t>、设备维修、保养作业时，未断电、挂牌或监护。</a:t>
                      </a:r>
                    </a:p>
                    <a:p>
                      <a:pPr marL="89535" algn="just">
                        <a:spcAft>
                          <a:spcPts val="0"/>
                        </a:spcAft>
                      </a:pPr>
                      <a:r>
                        <a:rPr lang="zh-CN" sz="1800" kern="100" dirty="0">
                          <a:solidFill>
                            <a:srgbClr val="006699"/>
                          </a:solidFill>
                          <a:latin typeface="Times New Roman"/>
                          <a:ea typeface="楷体"/>
                          <a:cs typeface="Times New Roman"/>
                        </a:rPr>
                        <a:t>【解读】</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①对于可断电设备，维修、保养作业时必须断电、挂牌或监护。</a:t>
                      </a:r>
                      <a:r>
                        <a:rPr lang="en-US" sz="1800" kern="100" dirty="0">
                          <a:solidFill>
                            <a:srgbClr val="006699"/>
                          </a:solidFill>
                          <a:latin typeface="Times New Roman"/>
                          <a:ea typeface="楷体"/>
                          <a:cs typeface="Times New Roman"/>
                        </a:rPr>
                        <a:t> </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②对于不可断电设备，维修、保养作业时必须挂牌、监护。</a:t>
                      </a:r>
                      <a:endParaRPr lang="zh-CN" sz="1800" kern="100" dirty="0">
                        <a:solidFill>
                          <a:srgbClr val="006699"/>
                        </a:solidFill>
                        <a:latin typeface="Times New Roman"/>
                        <a:ea typeface="宋体"/>
                        <a:cs typeface="Times New Roman"/>
                      </a:endParaRPr>
                    </a:p>
                    <a:p>
                      <a:pPr algn="just">
                        <a:lnSpc>
                          <a:spcPct val="115000"/>
                        </a:lnSpc>
                        <a:spcAft>
                          <a:spcPts val="0"/>
                        </a:spcAft>
                      </a:pPr>
                      <a:r>
                        <a:rPr lang="en-US" sz="1800" kern="100" dirty="0">
                          <a:solidFill>
                            <a:srgbClr val="006699"/>
                          </a:solidFill>
                          <a:latin typeface="宋体"/>
                          <a:ea typeface="宋体"/>
                          <a:cs typeface="Times New Roman"/>
                        </a:rPr>
                        <a:t>3</a:t>
                      </a:r>
                      <a:r>
                        <a:rPr lang="zh-CN" sz="1800" kern="100" dirty="0">
                          <a:solidFill>
                            <a:srgbClr val="006699"/>
                          </a:solidFill>
                          <a:latin typeface="Times New Roman"/>
                          <a:ea typeface="宋体"/>
                          <a:cs typeface="Times New Roman"/>
                        </a:rPr>
                        <a:t>、设备运行或待机时，人员身体进入设备危险区进行擦拭、调整、测量等作业。</a:t>
                      </a:r>
                    </a:p>
                    <a:p>
                      <a:pPr marL="89535" algn="just">
                        <a:spcAft>
                          <a:spcPts val="0"/>
                        </a:spcAft>
                      </a:pPr>
                      <a:r>
                        <a:rPr lang="zh-CN" sz="1800" kern="100" dirty="0">
                          <a:solidFill>
                            <a:srgbClr val="006699"/>
                          </a:solidFill>
                          <a:latin typeface="Times New Roman"/>
                          <a:ea typeface="楷体"/>
                          <a:cs typeface="Times New Roman"/>
                        </a:rPr>
                        <a:t>【解读】</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①对于可断电设备，擦拭、调整、测量等作业前，必须按下设备急停按钮并断电。</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②对于不可断电设备，擦拭、调整、测量等作业前，必须按下急停按钮。</a:t>
                      </a:r>
                      <a:endParaRPr lang="zh-CN" sz="1800" kern="100" dirty="0">
                        <a:solidFill>
                          <a:srgbClr val="006699"/>
                        </a:solidFill>
                        <a:latin typeface="Times New Roman"/>
                        <a:ea typeface="宋体"/>
                        <a:cs typeface="Times New Roman"/>
                      </a:endParaRPr>
                    </a:p>
                    <a:p>
                      <a:pPr algn="just">
                        <a:spcAft>
                          <a:spcPts val="0"/>
                        </a:spcAft>
                      </a:pPr>
                      <a:r>
                        <a:rPr lang="en-US" sz="1800" kern="100" dirty="0">
                          <a:solidFill>
                            <a:srgbClr val="006699"/>
                          </a:solidFill>
                          <a:latin typeface="宋体"/>
                          <a:ea typeface="宋体"/>
                          <a:cs typeface="Times New Roman"/>
                        </a:rPr>
                        <a:t>4</a:t>
                      </a:r>
                      <a:r>
                        <a:rPr lang="zh-CN" sz="1800" kern="100" dirty="0">
                          <a:solidFill>
                            <a:srgbClr val="006699"/>
                          </a:solidFill>
                          <a:latin typeface="Times New Roman"/>
                          <a:ea typeface="宋体"/>
                          <a:cs typeface="Times New Roman"/>
                        </a:rPr>
                        <a:t>、高处作业（落差</a:t>
                      </a:r>
                      <a:r>
                        <a:rPr lang="en-US" sz="1800" kern="100" dirty="0">
                          <a:solidFill>
                            <a:srgbClr val="006699"/>
                          </a:solidFill>
                          <a:latin typeface="Times New Roman"/>
                          <a:ea typeface="宋体"/>
                          <a:cs typeface="Times New Roman"/>
                        </a:rPr>
                        <a:t>2</a:t>
                      </a:r>
                      <a:r>
                        <a:rPr lang="zh-CN" sz="1800" kern="100" dirty="0">
                          <a:solidFill>
                            <a:srgbClr val="006699"/>
                          </a:solidFill>
                          <a:latin typeface="Times New Roman"/>
                          <a:ea typeface="宋体"/>
                          <a:cs typeface="Times New Roman"/>
                        </a:rPr>
                        <a:t>米以上）未规范佩戴安全带。</a:t>
                      </a:r>
                    </a:p>
                    <a:p>
                      <a:pPr marL="89535" algn="just">
                        <a:spcAft>
                          <a:spcPts val="0"/>
                        </a:spcAft>
                      </a:pPr>
                      <a:r>
                        <a:rPr lang="zh-CN" sz="1800" kern="100" dirty="0">
                          <a:solidFill>
                            <a:srgbClr val="006699"/>
                          </a:solidFill>
                          <a:latin typeface="Times New Roman"/>
                          <a:ea typeface="楷体"/>
                          <a:cs typeface="Times New Roman"/>
                        </a:rPr>
                        <a:t>【解读】</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①高空作业时，作业区周边有可靠防护措施时，可不佩戴安全带。</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②佩戴安全带应按照“高挂低用”原则，使用符合要求的安全带悬挂在牢固位置</a:t>
                      </a:r>
                      <a:r>
                        <a:rPr lang="zh-CN" sz="1800" kern="100" dirty="0" smtClean="0">
                          <a:solidFill>
                            <a:srgbClr val="006699"/>
                          </a:solidFill>
                          <a:latin typeface="Times New Roman"/>
                          <a:ea typeface="楷体"/>
                          <a:cs typeface="Times New Roman"/>
                        </a:rPr>
                        <a:t>。</a:t>
                      </a:r>
                      <a:endParaRPr lang="zh-CN" sz="1800" kern="100" dirty="0">
                        <a:solidFill>
                          <a:srgbClr val="006699"/>
                        </a:solidFill>
                        <a:latin typeface="Times New Roman"/>
                        <a:ea typeface="宋体"/>
                        <a:cs typeface="Times New Roman"/>
                      </a:endParaRP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
        <p:nvSpPr>
          <p:cNvPr id="6" name="Rectangle 2"/>
          <p:cNvSpPr>
            <a:spLocks noChangeArrowheads="1"/>
          </p:cNvSpPr>
          <p:nvPr/>
        </p:nvSpPr>
        <p:spPr bwMode="auto">
          <a:xfrm>
            <a:off x="315913" y="1209675"/>
            <a:ext cx="9652000" cy="400751"/>
          </a:xfrm>
          <a:prstGeom prst="rect">
            <a:avLst/>
          </a:prstGeom>
          <a:noFill/>
          <a:ln w="9525">
            <a:noFill/>
            <a:miter lim="800000"/>
            <a:headEnd/>
            <a:tailEnd/>
          </a:ln>
        </p:spPr>
        <p:txBody>
          <a:bodyPr lIns="0" tIns="0" rIns="0" bIns="0">
            <a:spAutoFit/>
          </a:bodyPr>
          <a:lstStyle/>
          <a:p>
            <a:pPr algn="ctr">
              <a:lnSpc>
                <a:spcPct val="93000"/>
              </a:lnSpc>
            </a:pPr>
            <a:r>
              <a:rPr lang="en-US" altLang="zh-CN" sz="2800" dirty="0" smtClean="0">
                <a:solidFill>
                  <a:srgbClr val="006699"/>
                </a:solidFill>
              </a:rPr>
              <a:t>2.10    </a:t>
            </a:r>
            <a:r>
              <a:rPr lang="zh-CN" altLang="zh-CN" sz="2800" dirty="0" smtClean="0">
                <a:solidFill>
                  <a:srgbClr val="006699"/>
                </a:solidFill>
              </a:rPr>
              <a:t>生产安全隐患红线和底线</a:t>
            </a:r>
            <a:endParaRPr lang="zh-CN" altLang="en-US" sz="2800" dirty="0">
              <a:solidFill>
                <a:srgbClr val="006699"/>
              </a:solidFill>
            </a:endParaRPr>
          </a:p>
        </p:txBody>
      </p:sp>
      <p:graphicFrame>
        <p:nvGraphicFramePr>
          <p:cNvPr id="7" name="表格 6"/>
          <p:cNvGraphicFramePr>
            <a:graphicFrameLocks noGrp="1"/>
          </p:cNvGraphicFramePr>
          <p:nvPr/>
        </p:nvGraphicFramePr>
        <p:xfrm>
          <a:off x="787402" y="1716176"/>
          <a:ext cx="8762998" cy="5102352"/>
        </p:xfrm>
        <a:graphic>
          <a:graphicData uri="http://schemas.openxmlformats.org/drawingml/2006/table">
            <a:tbl>
              <a:tblPr/>
              <a:tblGrid>
                <a:gridCol w="584198"/>
                <a:gridCol w="673100"/>
                <a:gridCol w="7505700"/>
              </a:tblGrid>
              <a:tr h="192237">
                <a:tc>
                  <a:txBody>
                    <a:bodyPr/>
                    <a:lstStyle/>
                    <a:p>
                      <a:pPr algn="ctr">
                        <a:spcAft>
                          <a:spcPts val="0"/>
                        </a:spcAft>
                      </a:pPr>
                      <a:r>
                        <a:rPr lang="zh-CN" sz="1800" b="1" kern="0" dirty="0">
                          <a:solidFill>
                            <a:srgbClr val="006699"/>
                          </a:solidFill>
                          <a:latin typeface="Times New Roman"/>
                          <a:ea typeface="宋体"/>
                          <a:cs typeface="宋体"/>
                        </a:rPr>
                        <a:t>违规性质</a:t>
                      </a:r>
                      <a:endParaRPr lang="zh-CN" sz="1800" kern="100" dirty="0">
                        <a:solidFill>
                          <a:srgbClr val="006699"/>
                        </a:solidFill>
                        <a:latin typeface="Times New Roman"/>
                        <a:ea typeface="宋体"/>
                        <a:cs typeface="Times New Roman"/>
                      </a:endParaRP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0">
                          <a:solidFill>
                            <a:srgbClr val="006699"/>
                          </a:solidFill>
                          <a:latin typeface="Times New Roman"/>
                          <a:ea typeface="宋体"/>
                          <a:cs typeface="宋体"/>
                        </a:rPr>
                        <a:t>违规级别</a:t>
                      </a:r>
                      <a:endParaRPr lang="zh-CN" sz="1800" kern="100">
                        <a:solidFill>
                          <a:srgbClr val="006699"/>
                        </a:solidFill>
                        <a:latin typeface="Times New Roman"/>
                        <a:ea typeface="宋体"/>
                        <a:cs typeface="Times New Roman"/>
                      </a:endParaRP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0">
                          <a:solidFill>
                            <a:srgbClr val="006699"/>
                          </a:solidFill>
                          <a:latin typeface="Times New Roman"/>
                          <a:ea typeface="宋体"/>
                          <a:cs typeface="宋体"/>
                        </a:rPr>
                        <a:t>违规行为</a:t>
                      </a:r>
                      <a:endParaRPr lang="zh-CN" sz="1800" kern="100">
                        <a:solidFill>
                          <a:srgbClr val="006699"/>
                        </a:solidFill>
                        <a:latin typeface="Times New Roman"/>
                        <a:ea typeface="宋体"/>
                        <a:cs typeface="Times New Roman"/>
                      </a:endParaRP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6834">
                <a:tc>
                  <a:txBody>
                    <a:bodyPr/>
                    <a:lstStyle/>
                    <a:p>
                      <a:pPr algn="ctr">
                        <a:spcAft>
                          <a:spcPts val="0"/>
                        </a:spcAft>
                      </a:pPr>
                      <a:r>
                        <a:rPr lang="zh-CN" sz="1800" kern="100" dirty="0">
                          <a:solidFill>
                            <a:srgbClr val="006699"/>
                          </a:solidFill>
                          <a:latin typeface="Times New Roman"/>
                          <a:ea typeface="宋体"/>
                          <a:cs typeface="Times New Roman"/>
                        </a:rPr>
                        <a:t>安全红线</a:t>
                      </a: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solidFill>
                            <a:srgbClr val="006699"/>
                          </a:solidFill>
                          <a:latin typeface="Times New Roman"/>
                          <a:ea typeface="宋体"/>
                          <a:cs typeface="Times New Roman"/>
                        </a:rPr>
                        <a:t>较大违规</a:t>
                      </a: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kern="100" dirty="0" smtClean="0">
                          <a:solidFill>
                            <a:srgbClr val="006699"/>
                          </a:solidFill>
                          <a:latin typeface="宋体"/>
                          <a:ea typeface="宋体"/>
                          <a:cs typeface="Times New Roman"/>
                        </a:rPr>
                        <a:t>5</a:t>
                      </a:r>
                      <a:r>
                        <a:rPr lang="zh-CN" sz="1800" kern="100" dirty="0">
                          <a:solidFill>
                            <a:srgbClr val="006699"/>
                          </a:solidFill>
                          <a:latin typeface="Times New Roman"/>
                          <a:ea typeface="宋体"/>
                          <a:cs typeface="Times New Roman"/>
                        </a:rPr>
                        <a:t>、滚床、滑撬运行时跟车作业。</a:t>
                      </a:r>
                    </a:p>
                    <a:p>
                      <a:pPr marL="89535" algn="just">
                        <a:spcAft>
                          <a:spcPts val="0"/>
                        </a:spcAft>
                      </a:pPr>
                      <a:r>
                        <a:rPr lang="zh-CN" sz="1800" kern="100" dirty="0">
                          <a:solidFill>
                            <a:srgbClr val="006699"/>
                          </a:solidFill>
                          <a:latin typeface="Times New Roman"/>
                          <a:ea typeface="楷体"/>
                          <a:cs typeface="Times New Roman"/>
                        </a:rPr>
                        <a:t>【解读】 “跟车作业”指滑撬运行时：</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①在滑撬周边停留或随滑撬运动，且与滑撬或其</a:t>
                      </a:r>
                      <a:r>
                        <a:rPr lang="zh-CN" sz="1800" kern="100" dirty="0" smtClean="0">
                          <a:solidFill>
                            <a:srgbClr val="006699"/>
                          </a:solidFill>
                          <a:latin typeface="Times New Roman"/>
                          <a:ea typeface="楷体"/>
                          <a:cs typeface="Times New Roman"/>
                        </a:rPr>
                        <a:t>上工艺车直接接触。</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②在滑撬上方的工艺车内部停留，未及时下车的行为。</a:t>
                      </a:r>
                      <a:endParaRPr lang="zh-CN" sz="1800" kern="100" dirty="0">
                        <a:solidFill>
                          <a:srgbClr val="006699"/>
                        </a:solidFill>
                        <a:latin typeface="Times New Roman"/>
                        <a:ea typeface="宋体"/>
                        <a:cs typeface="Times New Roman"/>
                      </a:endParaRPr>
                    </a:p>
                    <a:p>
                      <a:pPr algn="just">
                        <a:lnSpc>
                          <a:spcPct val="115000"/>
                        </a:lnSpc>
                        <a:spcAft>
                          <a:spcPts val="0"/>
                        </a:spcAft>
                      </a:pPr>
                      <a:r>
                        <a:rPr lang="en-US" sz="1800" kern="100" dirty="0">
                          <a:solidFill>
                            <a:srgbClr val="006699"/>
                          </a:solidFill>
                          <a:latin typeface="宋体"/>
                          <a:ea typeface="宋体"/>
                          <a:cs typeface="Times New Roman"/>
                        </a:rPr>
                        <a:t>6</a:t>
                      </a:r>
                      <a:r>
                        <a:rPr lang="zh-CN" sz="1800" kern="100" dirty="0">
                          <a:solidFill>
                            <a:srgbClr val="006699"/>
                          </a:solidFill>
                          <a:latin typeface="Times New Roman"/>
                          <a:ea typeface="宋体"/>
                          <a:cs typeface="Times New Roman"/>
                        </a:rPr>
                        <a:t>、承、焊装板链走线时跟车作业。</a:t>
                      </a:r>
                    </a:p>
                    <a:p>
                      <a:pPr marL="89535" algn="just">
                        <a:spcAft>
                          <a:spcPts val="0"/>
                        </a:spcAft>
                      </a:pPr>
                      <a:r>
                        <a:rPr lang="zh-CN" sz="1800" kern="100" dirty="0">
                          <a:solidFill>
                            <a:srgbClr val="006699"/>
                          </a:solidFill>
                          <a:latin typeface="Times New Roman"/>
                          <a:ea typeface="楷体"/>
                          <a:cs typeface="Times New Roman"/>
                        </a:rPr>
                        <a:t>【解读】 “跟车作业”指板链走线时</a:t>
                      </a:r>
                      <a:r>
                        <a:rPr lang="zh-CN" sz="1800" kern="100" dirty="0" smtClean="0">
                          <a:solidFill>
                            <a:srgbClr val="006699"/>
                          </a:solidFill>
                          <a:latin typeface="Times New Roman"/>
                          <a:ea typeface="楷体"/>
                          <a:cs typeface="Times New Roman"/>
                        </a:rPr>
                        <a:t>（“连续走线”模式生产线</a:t>
                      </a:r>
                      <a:r>
                        <a:rPr lang="zh-CN" sz="1800" kern="100" dirty="0">
                          <a:solidFill>
                            <a:srgbClr val="006699"/>
                          </a:solidFill>
                          <a:latin typeface="Times New Roman"/>
                          <a:ea typeface="楷体"/>
                          <a:cs typeface="Times New Roman"/>
                        </a:rPr>
                        <a:t>除外）：</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①在工艺车周边停留或随板链运动，且与工艺车有直接接触的行为（公司明确允许的行为除外）。</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②在工艺车</a:t>
                      </a:r>
                      <a:r>
                        <a:rPr lang="zh-CN" sz="1800" kern="100" dirty="0" smtClean="0">
                          <a:solidFill>
                            <a:srgbClr val="006699"/>
                          </a:solidFill>
                          <a:latin typeface="Times New Roman"/>
                          <a:ea typeface="楷体"/>
                          <a:cs typeface="Times New Roman"/>
                        </a:rPr>
                        <a:t>内停留</a:t>
                      </a:r>
                      <a:r>
                        <a:rPr lang="zh-CN" sz="1800" kern="100" dirty="0">
                          <a:solidFill>
                            <a:srgbClr val="006699"/>
                          </a:solidFill>
                          <a:latin typeface="Times New Roman"/>
                          <a:ea typeface="楷体"/>
                          <a:cs typeface="Times New Roman"/>
                        </a:rPr>
                        <a:t>，板链运行时未下车，运行</a:t>
                      </a:r>
                      <a:r>
                        <a:rPr lang="zh-CN" sz="1800" kern="100" dirty="0" smtClean="0">
                          <a:solidFill>
                            <a:srgbClr val="006699"/>
                          </a:solidFill>
                          <a:latin typeface="Times New Roman"/>
                          <a:ea typeface="楷体"/>
                          <a:cs typeface="Times New Roman"/>
                        </a:rPr>
                        <a:t>后匆忙</a:t>
                      </a:r>
                      <a:r>
                        <a:rPr lang="zh-CN" sz="1800" kern="100" dirty="0">
                          <a:solidFill>
                            <a:srgbClr val="006699"/>
                          </a:solidFill>
                          <a:latin typeface="Times New Roman"/>
                          <a:ea typeface="楷体"/>
                          <a:cs typeface="Times New Roman"/>
                        </a:rPr>
                        <a:t>下车或未</a:t>
                      </a:r>
                      <a:r>
                        <a:rPr lang="zh-CN" sz="1800" kern="100" dirty="0" smtClean="0">
                          <a:solidFill>
                            <a:srgbClr val="006699"/>
                          </a:solidFill>
                          <a:latin typeface="Times New Roman"/>
                          <a:ea typeface="楷体"/>
                          <a:cs typeface="Times New Roman"/>
                        </a:rPr>
                        <a:t>下车行为</a:t>
                      </a:r>
                      <a:r>
                        <a:rPr lang="zh-CN" sz="1800" kern="100" dirty="0">
                          <a:solidFill>
                            <a:srgbClr val="006699"/>
                          </a:solidFill>
                          <a:latin typeface="Times New Roman"/>
                          <a:ea typeface="楷体"/>
                          <a:cs typeface="Times New Roman"/>
                        </a:rPr>
                        <a:t>。</a:t>
                      </a:r>
                      <a:endParaRPr lang="zh-CN" sz="1800" kern="100" dirty="0">
                        <a:solidFill>
                          <a:srgbClr val="006699"/>
                        </a:solidFill>
                        <a:latin typeface="Times New Roman"/>
                        <a:ea typeface="宋体"/>
                        <a:cs typeface="Times New Roman"/>
                      </a:endParaRPr>
                    </a:p>
                    <a:p>
                      <a:pPr algn="just">
                        <a:lnSpc>
                          <a:spcPct val="115000"/>
                        </a:lnSpc>
                        <a:spcAft>
                          <a:spcPts val="0"/>
                        </a:spcAft>
                      </a:pPr>
                      <a:r>
                        <a:rPr lang="en-US" sz="1800" kern="100" dirty="0">
                          <a:solidFill>
                            <a:srgbClr val="006699"/>
                          </a:solidFill>
                          <a:latin typeface="宋体"/>
                          <a:ea typeface="宋体"/>
                          <a:cs typeface="Times New Roman"/>
                        </a:rPr>
                        <a:t>7</a:t>
                      </a:r>
                      <a:r>
                        <a:rPr lang="zh-CN" sz="1800" kern="100" dirty="0">
                          <a:solidFill>
                            <a:srgbClr val="006699"/>
                          </a:solidFill>
                          <a:latin typeface="Times New Roman"/>
                          <a:ea typeface="宋体"/>
                          <a:cs typeface="Times New Roman"/>
                        </a:rPr>
                        <a:t>、承、焊装板链走线期间急停按钮无人看守。</a:t>
                      </a:r>
                    </a:p>
                    <a:p>
                      <a:pPr marL="89535" algn="just">
                        <a:spcAft>
                          <a:spcPts val="0"/>
                        </a:spcAft>
                      </a:pPr>
                      <a:r>
                        <a:rPr lang="zh-CN" sz="1800" kern="100" dirty="0">
                          <a:solidFill>
                            <a:srgbClr val="006699"/>
                          </a:solidFill>
                          <a:latin typeface="Times New Roman"/>
                          <a:ea typeface="楷体"/>
                          <a:cs typeface="Times New Roman"/>
                        </a:rPr>
                        <a:t>【解读】</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①“无人看守”指板链走线时</a:t>
                      </a:r>
                      <a:r>
                        <a:rPr lang="zh-CN" sz="1800" kern="100" dirty="0" smtClean="0">
                          <a:solidFill>
                            <a:srgbClr val="006699"/>
                          </a:solidFill>
                          <a:latin typeface="Times New Roman"/>
                          <a:ea typeface="楷体"/>
                          <a:cs typeface="Times New Roman"/>
                        </a:rPr>
                        <a:t>（“连续走线”</a:t>
                      </a:r>
                      <a:r>
                        <a:rPr lang="zh-CN" sz="1800" kern="100" dirty="0">
                          <a:solidFill>
                            <a:srgbClr val="006699"/>
                          </a:solidFill>
                          <a:latin typeface="Times New Roman"/>
                          <a:ea typeface="楷体"/>
                          <a:cs typeface="Times New Roman"/>
                        </a:rPr>
                        <a:t>模式的生产线除外），看守人不在急停按钮旁指定位置（区域）看守急停按钮。</a:t>
                      </a:r>
                      <a:endParaRPr lang="zh-CN" sz="1800" kern="100" dirty="0">
                        <a:solidFill>
                          <a:srgbClr val="006699"/>
                        </a:solidFill>
                        <a:latin typeface="Times New Roman"/>
                        <a:ea typeface="宋体"/>
                        <a:cs typeface="Times New Roman"/>
                      </a:endParaRPr>
                    </a:p>
                    <a:p>
                      <a:pPr marL="89535" algn="just">
                        <a:spcAft>
                          <a:spcPts val="0"/>
                        </a:spcAft>
                      </a:pPr>
                      <a:r>
                        <a:rPr lang="zh-CN" sz="1800" kern="100" dirty="0">
                          <a:solidFill>
                            <a:srgbClr val="006699"/>
                          </a:solidFill>
                          <a:latin typeface="Times New Roman"/>
                          <a:ea typeface="楷体"/>
                          <a:cs typeface="Times New Roman"/>
                        </a:rPr>
                        <a:t>②走线期间看守</a:t>
                      </a:r>
                      <a:r>
                        <a:rPr lang="zh-CN" sz="1800" kern="100" dirty="0" smtClean="0">
                          <a:solidFill>
                            <a:srgbClr val="006699"/>
                          </a:solidFill>
                          <a:latin typeface="Times New Roman"/>
                          <a:ea typeface="楷体"/>
                          <a:cs typeface="Times New Roman"/>
                        </a:rPr>
                        <a:t>人</a:t>
                      </a:r>
                      <a:r>
                        <a:rPr lang="zh-CN" altLang="en-US" sz="1800" kern="100" dirty="0" smtClean="0">
                          <a:solidFill>
                            <a:srgbClr val="006699"/>
                          </a:solidFill>
                          <a:latin typeface="Times New Roman"/>
                          <a:ea typeface="楷体"/>
                          <a:cs typeface="Times New Roman"/>
                        </a:rPr>
                        <a:t>发现</a:t>
                      </a:r>
                      <a:r>
                        <a:rPr lang="zh-CN" sz="1800" kern="100" dirty="0" smtClean="0">
                          <a:solidFill>
                            <a:srgbClr val="006699"/>
                          </a:solidFill>
                          <a:latin typeface="Times New Roman"/>
                          <a:ea typeface="楷体"/>
                          <a:cs typeface="Times New Roman"/>
                        </a:rPr>
                        <a:t>走</a:t>
                      </a:r>
                      <a:r>
                        <a:rPr lang="zh-CN" sz="1800" kern="100" dirty="0">
                          <a:solidFill>
                            <a:srgbClr val="006699"/>
                          </a:solidFill>
                          <a:latin typeface="Times New Roman"/>
                          <a:ea typeface="楷体"/>
                          <a:cs typeface="Times New Roman"/>
                        </a:rPr>
                        <a:t>线异常，需按下急停按钮后方能离开，检查时看守人能够及时出现，视为已看守。</a:t>
                      </a:r>
                      <a:endParaRPr lang="zh-CN" sz="1800" kern="100" dirty="0">
                        <a:solidFill>
                          <a:srgbClr val="006699"/>
                        </a:solidFill>
                        <a:latin typeface="Times New Roman"/>
                        <a:ea typeface="宋体"/>
                        <a:cs typeface="Times New Roman"/>
                      </a:endParaRPr>
                    </a:p>
                    <a:p>
                      <a:pPr algn="just">
                        <a:lnSpc>
                          <a:spcPct val="115000"/>
                        </a:lnSpc>
                        <a:spcAft>
                          <a:spcPts val="0"/>
                        </a:spcAft>
                      </a:pPr>
                      <a:r>
                        <a:rPr lang="en-US" sz="1800" kern="100" dirty="0">
                          <a:solidFill>
                            <a:srgbClr val="006699"/>
                          </a:solidFill>
                          <a:latin typeface="宋体"/>
                          <a:ea typeface="宋体"/>
                          <a:cs typeface="Times New Roman"/>
                        </a:rPr>
                        <a:t>8</a:t>
                      </a:r>
                      <a:r>
                        <a:rPr lang="zh-CN" sz="1800" kern="100" dirty="0">
                          <a:solidFill>
                            <a:srgbClr val="006699"/>
                          </a:solidFill>
                          <a:latin typeface="Times New Roman"/>
                          <a:ea typeface="宋体"/>
                          <a:cs typeface="Times New Roman"/>
                        </a:rPr>
                        <a:t>、侧围大片在立式悬挂存放时或者转运过程中未有效进行捆绑固定。</a:t>
                      </a: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
        <p:nvSpPr>
          <p:cNvPr id="6" name="Rectangle 2"/>
          <p:cNvSpPr>
            <a:spLocks noChangeArrowheads="1"/>
          </p:cNvSpPr>
          <p:nvPr/>
        </p:nvSpPr>
        <p:spPr bwMode="auto">
          <a:xfrm>
            <a:off x="315913" y="1209675"/>
            <a:ext cx="9652000" cy="400751"/>
          </a:xfrm>
          <a:prstGeom prst="rect">
            <a:avLst/>
          </a:prstGeom>
          <a:noFill/>
          <a:ln w="9525">
            <a:noFill/>
            <a:miter lim="800000"/>
            <a:headEnd/>
            <a:tailEnd/>
          </a:ln>
        </p:spPr>
        <p:txBody>
          <a:bodyPr lIns="0" tIns="0" rIns="0" bIns="0">
            <a:spAutoFit/>
          </a:bodyPr>
          <a:lstStyle/>
          <a:p>
            <a:pPr algn="ctr">
              <a:lnSpc>
                <a:spcPct val="93000"/>
              </a:lnSpc>
            </a:pPr>
            <a:r>
              <a:rPr lang="en-US" altLang="zh-CN" sz="2800" dirty="0" smtClean="0">
                <a:solidFill>
                  <a:srgbClr val="006699"/>
                </a:solidFill>
              </a:rPr>
              <a:t>2.10    </a:t>
            </a:r>
            <a:r>
              <a:rPr lang="zh-CN" altLang="zh-CN" sz="2800" dirty="0" smtClean="0">
                <a:solidFill>
                  <a:srgbClr val="006699"/>
                </a:solidFill>
              </a:rPr>
              <a:t>生产安全隐患红线和底线</a:t>
            </a:r>
            <a:endParaRPr lang="zh-CN" altLang="en-US" sz="2800" dirty="0">
              <a:solidFill>
                <a:srgbClr val="006699"/>
              </a:solidFill>
            </a:endParaRPr>
          </a:p>
        </p:txBody>
      </p:sp>
      <p:graphicFrame>
        <p:nvGraphicFramePr>
          <p:cNvPr id="7" name="表格 6"/>
          <p:cNvGraphicFramePr>
            <a:graphicFrameLocks noGrp="1"/>
          </p:cNvGraphicFramePr>
          <p:nvPr/>
        </p:nvGraphicFramePr>
        <p:xfrm>
          <a:off x="787402" y="1716176"/>
          <a:ext cx="8762998" cy="2756916"/>
        </p:xfrm>
        <a:graphic>
          <a:graphicData uri="http://schemas.openxmlformats.org/drawingml/2006/table">
            <a:tbl>
              <a:tblPr/>
              <a:tblGrid>
                <a:gridCol w="584198"/>
                <a:gridCol w="673100"/>
                <a:gridCol w="7505700"/>
              </a:tblGrid>
              <a:tr h="192237">
                <a:tc>
                  <a:txBody>
                    <a:bodyPr/>
                    <a:lstStyle/>
                    <a:p>
                      <a:pPr algn="ctr">
                        <a:spcAft>
                          <a:spcPts val="0"/>
                        </a:spcAft>
                      </a:pPr>
                      <a:r>
                        <a:rPr lang="zh-CN" sz="1800" b="1" kern="0" dirty="0">
                          <a:solidFill>
                            <a:srgbClr val="006699"/>
                          </a:solidFill>
                          <a:latin typeface="Times New Roman"/>
                          <a:ea typeface="宋体"/>
                          <a:cs typeface="宋体"/>
                        </a:rPr>
                        <a:t>违规性质</a:t>
                      </a:r>
                      <a:endParaRPr lang="zh-CN" sz="1800" kern="100" dirty="0">
                        <a:solidFill>
                          <a:srgbClr val="006699"/>
                        </a:solidFill>
                        <a:latin typeface="Times New Roman"/>
                        <a:ea typeface="宋体"/>
                        <a:cs typeface="Times New Roman"/>
                      </a:endParaRP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0">
                          <a:solidFill>
                            <a:srgbClr val="006699"/>
                          </a:solidFill>
                          <a:latin typeface="Times New Roman"/>
                          <a:ea typeface="宋体"/>
                          <a:cs typeface="宋体"/>
                        </a:rPr>
                        <a:t>违规级别</a:t>
                      </a:r>
                      <a:endParaRPr lang="zh-CN" sz="1800" kern="100">
                        <a:solidFill>
                          <a:srgbClr val="006699"/>
                        </a:solidFill>
                        <a:latin typeface="Times New Roman"/>
                        <a:ea typeface="宋体"/>
                        <a:cs typeface="Times New Roman"/>
                      </a:endParaRP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0">
                          <a:solidFill>
                            <a:srgbClr val="006699"/>
                          </a:solidFill>
                          <a:latin typeface="Times New Roman"/>
                          <a:ea typeface="宋体"/>
                          <a:cs typeface="宋体"/>
                        </a:rPr>
                        <a:t>违规行为</a:t>
                      </a:r>
                      <a:endParaRPr lang="zh-CN" sz="1800" kern="100">
                        <a:solidFill>
                          <a:srgbClr val="006699"/>
                        </a:solidFill>
                        <a:latin typeface="Times New Roman"/>
                        <a:ea typeface="宋体"/>
                        <a:cs typeface="Times New Roman"/>
                      </a:endParaRP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1640">
                <a:tc>
                  <a:txBody>
                    <a:bodyPr/>
                    <a:lstStyle/>
                    <a:p>
                      <a:pPr algn="ctr">
                        <a:spcAft>
                          <a:spcPts val="0"/>
                        </a:spcAft>
                      </a:pPr>
                      <a:r>
                        <a:rPr lang="zh-CN" sz="1800" kern="100" dirty="0">
                          <a:solidFill>
                            <a:srgbClr val="006699"/>
                          </a:solidFill>
                          <a:latin typeface="Times New Roman"/>
                          <a:ea typeface="宋体"/>
                          <a:cs typeface="Times New Roman"/>
                        </a:rPr>
                        <a:t>安全底线</a:t>
                      </a: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solidFill>
                            <a:srgbClr val="006699"/>
                          </a:solidFill>
                          <a:latin typeface="Times New Roman"/>
                          <a:ea typeface="宋体"/>
                          <a:cs typeface="Times New Roman"/>
                        </a:rPr>
                        <a:t>重大违规</a:t>
                      </a: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800" kern="0" dirty="0">
                          <a:solidFill>
                            <a:srgbClr val="006699"/>
                          </a:solidFill>
                          <a:latin typeface="宋体"/>
                          <a:ea typeface="宋体"/>
                          <a:cs typeface="宋体"/>
                        </a:rPr>
                        <a:t>1</a:t>
                      </a:r>
                      <a:r>
                        <a:rPr lang="zh-CN" sz="1800" kern="0" dirty="0">
                          <a:solidFill>
                            <a:srgbClr val="006699"/>
                          </a:solidFill>
                          <a:latin typeface="Times New Roman"/>
                          <a:ea typeface="宋体"/>
                          <a:cs typeface="宋体"/>
                        </a:rPr>
                        <a:t>、无证操作行车或进行电工、压力容器作业。</a:t>
                      </a:r>
                      <a:endParaRPr lang="zh-CN" sz="1800" kern="100" dirty="0">
                        <a:solidFill>
                          <a:srgbClr val="006699"/>
                        </a:solidFill>
                        <a:latin typeface="Times New Roman"/>
                        <a:ea typeface="宋体"/>
                        <a:cs typeface="Times New Roman"/>
                      </a:endParaRPr>
                    </a:p>
                    <a:p>
                      <a:pPr algn="just">
                        <a:lnSpc>
                          <a:spcPct val="115000"/>
                        </a:lnSpc>
                        <a:spcAft>
                          <a:spcPts val="0"/>
                        </a:spcAft>
                      </a:pPr>
                      <a:r>
                        <a:rPr lang="en-US" sz="1800" kern="0" dirty="0">
                          <a:solidFill>
                            <a:srgbClr val="006699"/>
                          </a:solidFill>
                          <a:latin typeface="宋体"/>
                          <a:ea typeface="宋体"/>
                          <a:cs typeface="宋体"/>
                        </a:rPr>
                        <a:t>2</a:t>
                      </a:r>
                      <a:r>
                        <a:rPr lang="zh-CN" sz="1800" kern="0" dirty="0">
                          <a:solidFill>
                            <a:srgbClr val="006699"/>
                          </a:solidFill>
                          <a:latin typeface="Times New Roman"/>
                          <a:ea typeface="宋体"/>
                          <a:cs typeface="宋体"/>
                        </a:rPr>
                        <a:t>、未采取有效的安全防护措施时，管理人员指挥员工或默许员工冒险作业。</a:t>
                      </a:r>
                      <a:endParaRPr lang="zh-CN" sz="1800" kern="100" dirty="0">
                        <a:solidFill>
                          <a:srgbClr val="006699"/>
                        </a:solidFill>
                        <a:latin typeface="Times New Roman"/>
                        <a:ea typeface="宋体"/>
                        <a:cs typeface="Times New Roman"/>
                      </a:endParaRPr>
                    </a:p>
                    <a:p>
                      <a:pPr algn="just">
                        <a:lnSpc>
                          <a:spcPct val="115000"/>
                        </a:lnSpc>
                        <a:spcAft>
                          <a:spcPts val="0"/>
                        </a:spcAft>
                      </a:pPr>
                      <a:r>
                        <a:rPr lang="en-US" sz="1800" kern="0" dirty="0">
                          <a:solidFill>
                            <a:srgbClr val="006699"/>
                          </a:solidFill>
                          <a:latin typeface="宋体"/>
                          <a:ea typeface="宋体"/>
                          <a:cs typeface="宋体"/>
                        </a:rPr>
                        <a:t>3</a:t>
                      </a:r>
                      <a:r>
                        <a:rPr lang="zh-CN" sz="1800" kern="0" dirty="0">
                          <a:solidFill>
                            <a:srgbClr val="006699"/>
                          </a:solidFill>
                          <a:latin typeface="Times New Roman"/>
                          <a:ea typeface="宋体"/>
                          <a:cs typeface="宋体"/>
                        </a:rPr>
                        <a:t>、压力机、折弯机等应使用光电保护器的，私自调整、屏蔽、拆除、停用。</a:t>
                      </a:r>
                      <a:endParaRPr lang="zh-CN" sz="1800" kern="100" dirty="0">
                        <a:solidFill>
                          <a:srgbClr val="006699"/>
                        </a:solidFill>
                        <a:latin typeface="Times New Roman"/>
                        <a:ea typeface="宋体"/>
                        <a:cs typeface="Times New Roman"/>
                      </a:endParaRPr>
                    </a:p>
                    <a:p>
                      <a:pPr algn="just">
                        <a:lnSpc>
                          <a:spcPct val="115000"/>
                        </a:lnSpc>
                        <a:spcAft>
                          <a:spcPts val="0"/>
                        </a:spcAft>
                      </a:pPr>
                      <a:r>
                        <a:rPr lang="en-US" sz="1800" kern="0" dirty="0">
                          <a:solidFill>
                            <a:srgbClr val="006699"/>
                          </a:solidFill>
                          <a:latin typeface="宋体"/>
                          <a:ea typeface="宋体"/>
                          <a:cs typeface="宋体"/>
                        </a:rPr>
                        <a:t>4</a:t>
                      </a:r>
                      <a:r>
                        <a:rPr lang="zh-CN" sz="1800" kern="0" dirty="0">
                          <a:solidFill>
                            <a:srgbClr val="006699"/>
                          </a:solidFill>
                          <a:latin typeface="Times New Roman"/>
                          <a:ea typeface="宋体"/>
                          <a:cs typeface="宋体"/>
                        </a:rPr>
                        <a:t>、滚床周边及上方有员工作业时，按下滚床释放（确认）按钮。</a:t>
                      </a:r>
                      <a:endParaRPr lang="zh-CN" sz="1800" kern="100" dirty="0">
                        <a:solidFill>
                          <a:srgbClr val="006699"/>
                        </a:solidFill>
                        <a:latin typeface="Times New Roman"/>
                        <a:ea typeface="宋体"/>
                        <a:cs typeface="Times New Roman"/>
                      </a:endParaRPr>
                    </a:p>
                    <a:p>
                      <a:pPr algn="just">
                        <a:lnSpc>
                          <a:spcPct val="115000"/>
                        </a:lnSpc>
                        <a:spcAft>
                          <a:spcPts val="0"/>
                        </a:spcAft>
                      </a:pPr>
                      <a:r>
                        <a:rPr lang="en-US" sz="1800" kern="0" dirty="0">
                          <a:solidFill>
                            <a:srgbClr val="006699"/>
                          </a:solidFill>
                          <a:latin typeface="宋体"/>
                          <a:ea typeface="宋体"/>
                          <a:cs typeface="宋体"/>
                        </a:rPr>
                        <a:t>5</a:t>
                      </a:r>
                      <a:r>
                        <a:rPr lang="zh-CN" sz="1800" kern="0" dirty="0">
                          <a:solidFill>
                            <a:srgbClr val="006699"/>
                          </a:solidFill>
                          <a:latin typeface="Times New Roman"/>
                          <a:ea typeface="宋体"/>
                          <a:cs typeface="宋体"/>
                        </a:rPr>
                        <a:t>、梯台角度大于</a:t>
                      </a:r>
                      <a:r>
                        <a:rPr lang="en-US" sz="1800" kern="0" dirty="0">
                          <a:solidFill>
                            <a:srgbClr val="006699"/>
                          </a:solidFill>
                          <a:latin typeface="Times New Roman"/>
                          <a:ea typeface="宋体"/>
                          <a:cs typeface="宋体"/>
                        </a:rPr>
                        <a:t>60</a:t>
                      </a:r>
                      <a:r>
                        <a:rPr lang="zh-CN" sz="1800" kern="0" dirty="0">
                          <a:solidFill>
                            <a:srgbClr val="006699"/>
                          </a:solidFill>
                          <a:latin typeface="Times New Roman"/>
                          <a:ea typeface="宋体"/>
                          <a:cs typeface="宋体"/>
                        </a:rPr>
                        <a:t>度时，下爬梯时未面向爬梯走下去。</a:t>
                      </a:r>
                      <a:endParaRPr lang="zh-CN" sz="1800" kern="100" dirty="0">
                        <a:solidFill>
                          <a:srgbClr val="006699"/>
                        </a:solidFill>
                        <a:latin typeface="Times New Roman"/>
                        <a:ea typeface="宋体"/>
                        <a:cs typeface="Times New Roman"/>
                      </a:endParaRPr>
                    </a:p>
                  </a:txBody>
                  <a:tcPr marL="52296" marR="52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798766" y="2290382"/>
            <a:ext cx="8479346" cy="1938992"/>
          </a:xfrm>
          <a:prstGeom prst="rect">
            <a:avLst/>
          </a:prstGeom>
          <a:noFill/>
          <a:ln w="9525">
            <a:noFill/>
            <a:miter lim="800000"/>
            <a:headEnd/>
            <a:tailEnd/>
          </a:ln>
        </p:spPr>
        <p:txBody>
          <a:bodyPr wrap="square" lIns="0" tIns="0" rIns="0" bIns="0">
            <a:spAutoFit/>
          </a:bodyPr>
          <a:lstStyle/>
          <a:p>
            <a:pPr>
              <a:lnSpc>
                <a:spcPct val="150000"/>
              </a:lnSpc>
            </a:pPr>
            <a:r>
              <a:rPr lang="zh-CN" altLang="en-US" sz="2100" dirty="0" smtClean="0">
                <a:solidFill>
                  <a:srgbClr val="006699"/>
                </a:solidFill>
                <a:latin typeface="黑体" pitchFamily="49" charset="-122"/>
                <a:ea typeface="黑体" pitchFamily="49" charset="-122"/>
              </a:rPr>
              <a:t>劳动者</a:t>
            </a:r>
            <a:r>
              <a:rPr lang="zh-CN" altLang="en-US" sz="2100" dirty="0">
                <a:solidFill>
                  <a:srgbClr val="006699"/>
                </a:solidFill>
                <a:latin typeface="黑体" pitchFamily="49" charset="-122"/>
                <a:ea typeface="黑体" pitchFamily="49" charset="-122"/>
              </a:rPr>
              <a:t>应当学习和掌握相关的职业卫生知识，遵守职业病防治法律、法规、规章和操作规程，</a:t>
            </a:r>
            <a:r>
              <a:rPr lang="zh-CN" altLang="en-US" sz="2100" dirty="0">
                <a:solidFill>
                  <a:srgbClr val="FF0000"/>
                </a:solidFill>
                <a:latin typeface="黑体" pitchFamily="49" charset="-122"/>
                <a:ea typeface="黑体" pitchFamily="49" charset="-122"/>
              </a:rPr>
              <a:t>正确使用、维护职业病防护设备和个人使用的职业病防护用品</a:t>
            </a:r>
            <a:r>
              <a:rPr lang="zh-CN" altLang="en-US" sz="2100" dirty="0">
                <a:solidFill>
                  <a:srgbClr val="006699"/>
                </a:solidFill>
                <a:latin typeface="黑体" pitchFamily="49" charset="-122"/>
                <a:ea typeface="黑体" pitchFamily="49" charset="-122"/>
              </a:rPr>
              <a:t>，发现职业病危害事故隐患应当及时报告。 </a:t>
            </a:r>
            <a:endParaRPr lang="en-US" altLang="zh-CN" sz="2100" dirty="0" smtClean="0">
              <a:solidFill>
                <a:srgbClr val="006699"/>
              </a:solidFill>
              <a:latin typeface="黑体" pitchFamily="49" charset="-122"/>
              <a:ea typeface="黑体" pitchFamily="49" charset="-122"/>
            </a:endParaRPr>
          </a:p>
          <a:p>
            <a:pPr>
              <a:lnSpc>
                <a:spcPct val="150000"/>
              </a:lnSpc>
            </a:pPr>
            <a:r>
              <a:rPr lang="en-US" altLang="zh-CN" sz="2100" dirty="0" smtClean="0">
                <a:solidFill>
                  <a:srgbClr val="006699"/>
                </a:solidFill>
                <a:latin typeface="黑体" pitchFamily="49" charset="-122"/>
                <a:ea typeface="黑体" pitchFamily="49" charset="-122"/>
              </a:rPr>
              <a:t>                  ----《</a:t>
            </a:r>
            <a:r>
              <a:rPr lang="zh-CN" altLang="en-US" sz="2100" dirty="0" smtClean="0">
                <a:solidFill>
                  <a:srgbClr val="006699"/>
                </a:solidFill>
                <a:latin typeface="黑体" pitchFamily="49" charset="-122"/>
                <a:ea typeface="黑体" pitchFamily="49" charset="-122"/>
              </a:rPr>
              <a:t>中华人民共和国职业病防治法</a:t>
            </a:r>
            <a:r>
              <a:rPr lang="en-US" altLang="zh-CN" sz="2100" dirty="0" smtClean="0">
                <a:solidFill>
                  <a:srgbClr val="006699"/>
                </a:solidFill>
                <a:latin typeface="黑体" pitchFamily="49" charset="-122"/>
                <a:ea typeface="黑体" pitchFamily="49" charset="-122"/>
              </a:rPr>
              <a:t>》</a:t>
            </a:r>
            <a:r>
              <a:rPr lang="zh-CN" altLang="en-US" sz="2100" dirty="0" smtClean="0">
                <a:solidFill>
                  <a:srgbClr val="006699"/>
                </a:solidFill>
                <a:latin typeface="黑体" pitchFamily="49" charset="-122"/>
                <a:ea typeface="黑体" pitchFamily="49" charset="-122"/>
              </a:rPr>
              <a:t>第三十一条</a:t>
            </a:r>
            <a:endParaRPr lang="zh-CN" altLang="en-US" sz="2100" dirty="0">
              <a:solidFill>
                <a:srgbClr val="006699"/>
              </a:solidFill>
              <a:latin typeface="黑体" pitchFamily="49" charset="-122"/>
              <a:ea typeface="黑体" pitchFamily="49" charset="-122"/>
            </a:endParaRPr>
          </a:p>
        </p:txBody>
      </p:sp>
      <p:sp>
        <p:nvSpPr>
          <p:cNvPr id="6" name="矩形 5"/>
          <p:cNvSpPr/>
          <p:nvPr/>
        </p:nvSpPr>
        <p:spPr>
          <a:xfrm>
            <a:off x="808228" y="4489266"/>
            <a:ext cx="8339328" cy="1470852"/>
          </a:xfrm>
          <a:prstGeom prst="rect">
            <a:avLst/>
          </a:prstGeom>
        </p:spPr>
        <p:txBody>
          <a:bodyPr wrap="square">
            <a:spAutoFit/>
          </a:bodyPr>
          <a:lstStyle/>
          <a:p>
            <a:pPr algn="just">
              <a:lnSpc>
                <a:spcPct val="150000"/>
              </a:lnSpc>
            </a:pPr>
            <a:r>
              <a:rPr lang="zh-CN" altLang="zh-CN" sz="2100" dirty="0" smtClean="0">
                <a:solidFill>
                  <a:srgbClr val="006699"/>
                </a:solidFill>
                <a:latin typeface="黑体" pitchFamily="49" charset="-122"/>
                <a:ea typeface="黑体" pitchFamily="49" charset="-122"/>
              </a:rPr>
              <a:t>从业人员在作业过程中，应当严格遵守本单位的安全生产</a:t>
            </a:r>
            <a:r>
              <a:rPr lang="zh-CN" altLang="zh-CN" sz="2100" dirty="0" smtClean="0">
                <a:solidFill>
                  <a:srgbClr val="FF0000"/>
                </a:solidFill>
                <a:latin typeface="黑体" pitchFamily="49" charset="-122"/>
                <a:ea typeface="黑体" pitchFamily="49" charset="-122"/>
              </a:rPr>
              <a:t>规章制度</a:t>
            </a:r>
            <a:r>
              <a:rPr lang="zh-CN" altLang="zh-CN" sz="2100" dirty="0" smtClean="0">
                <a:solidFill>
                  <a:srgbClr val="006699"/>
                </a:solidFill>
                <a:latin typeface="黑体" pitchFamily="49" charset="-122"/>
                <a:ea typeface="黑体" pitchFamily="49" charset="-122"/>
              </a:rPr>
              <a:t>和</a:t>
            </a:r>
            <a:r>
              <a:rPr lang="zh-CN" altLang="zh-CN" sz="2100" dirty="0" smtClean="0">
                <a:solidFill>
                  <a:srgbClr val="FF0000"/>
                </a:solidFill>
                <a:latin typeface="黑体" pitchFamily="49" charset="-122"/>
                <a:ea typeface="黑体" pitchFamily="49" charset="-122"/>
              </a:rPr>
              <a:t>操作规程</a:t>
            </a:r>
            <a:r>
              <a:rPr lang="zh-CN" altLang="zh-CN" sz="2100" dirty="0" smtClean="0">
                <a:solidFill>
                  <a:srgbClr val="006699"/>
                </a:solidFill>
                <a:latin typeface="黑体" pitchFamily="49" charset="-122"/>
                <a:ea typeface="黑体" pitchFamily="49" charset="-122"/>
              </a:rPr>
              <a:t>，服从管理，正确佩戴和使用劳动防护用品。</a:t>
            </a:r>
            <a:endParaRPr lang="en-US" altLang="zh-CN" sz="2100" dirty="0" smtClean="0">
              <a:solidFill>
                <a:srgbClr val="006699"/>
              </a:solidFill>
              <a:latin typeface="黑体" pitchFamily="49" charset="-122"/>
              <a:ea typeface="黑体" pitchFamily="49" charset="-122"/>
            </a:endParaRPr>
          </a:p>
          <a:p>
            <a:pPr algn="just">
              <a:lnSpc>
                <a:spcPct val="150000"/>
              </a:lnSpc>
            </a:pPr>
            <a:r>
              <a:rPr lang="en-US" altLang="zh-CN" sz="2100" dirty="0" smtClean="0">
                <a:solidFill>
                  <a:srgbClr val="006699"/>
                </a:solidFill>
                <a:latin typeface="黑体" pitchFamily="49" charset="-122"/>
                <a:ea typeface="黑体" pitchFamily="49" charset="-122"/>
              </a:rPr>
              <a:t>                  ----《</a:t>
            </a:r>
            <a:r>
              <a:rPr lang="zh-CN" altLang="en-US" sz="2100" dirty="0" smtClean="0">
                <a:solidFill>
                  <a:srgbClr val="006699"/>
                </a:solidFill>
                <a:latin typeface="黑体" pitchFamily="49" charset="-122"/>
                <a:ea typeface="黑体" pitchFamily="49" charset="-122"/>
              </a:rPr>
              <a:t>中华人民共和国</a:t>
            </a:r>
            <a:r>
              <a:rPr lang="zh-CN" altLang="zh-CN" sz="2100" dirty="0" smtClean="0">
                <a:solidFill>
                  <a:srgbClr val="006699"/>
                </a:solidFill>
                <a:latin typeface="黑体" pitchFamily="49" charset="-122"/>
                <a:ea typeface="黑体" pitchFamily="49" charset="-122"/>
              </a:rPr>
              <a:t>安全生产法</a:t>
            </a:r>
            <a:r>
              <a:rPr lang="en-US" altLang="zh-CN" sz="2100" dirty="0" smtClean="0">
                <a:solidFill>
                  <a:srgbClr val="006699"/>
                </a:solidFill>
                <a:latin typeface="黑体" pitchFamily="49" charset="-122"/>
                <a:ea typeface="黑体" pitchFamily="49" charset="-122"/>
              </a:rPr>
              <a:t>》</a:t>
            </a:r>
            <a:r>
              <a:rPr lang="zh-CN" altLang="zh-CN" sz="2100" dirty="0" smtClean="0">
                <a:solidFill>
                  <a:srgbClr val="006699"/>
                </a:solidFill>
                <a:latin typeface="黑体" pitchFamily="49" charset="-122"/>
                <a:ea typeface="黑体" pitchFamily="49" charset="-122"/>
              </a:rPr>
              <a:t>第五十四条</a:t>
            </a:r>
            <a:endParaRPr lang="en-US" altLang="zh-CN" sz="2100" dirty="0" smtClean="0">
              <a:solidFill>
                <a:srgbClr val="006699"/>
              </a:solidFill>
              <a:latin typeface="黑体" pitchFamily="49" charset="-122"/>
              <a:ea typeface="黑体" pitchFamily="49" charset="-122"/>
            </a:endParaRPr>
          </a:p>
        </p:txBody>
      </p:sp>
      <p:sp>
        <p:nvSpPr>
          <p:cNvPr id="9" name="标题 5"/>
          <p:cNvSpPr>
            <a:spLocks noGrp="1"/>
          </p:cNvSpPr>
          <p:nvPr>
            <p:ph type="title"/>
          </p:nvPr>
        </p:nvSpPr>
        <p:spPr>
          <a:xfrm>
            <a:off x="555950" y="137702"/>
            <a:ext cx="8414156" cy="545299"/>
          </a:xfrm>
        </p:spPr>
        <p:txBody>
          <a:bodyPr lIns="101837" tIns="50918" rIns="101837" bIns="50918"/>
          <a:lstStyle/>
          <a:p>
            <a:pPr algn="l"/>
            <a:r>
              <a:rPr lang="zh-CN" altLang="en-US" sz="2400" b="1" dirty="0" smtClean="0">
                <a:solidFill>
                  <a:schemeClr val="bg1"/>
                </a:solidFill>
                <a:latin typeface="微软雅黑" pitchFamily="34" charset="-122"/>
                <a:ea typeface="微软雅黑" pitchFamily="34" charset="-122"/>
                <a:cs typeface="+mn-cs"/>
              </a:rPr>
              <a:t>第五部分  现场隐患识别和防范措施</a:t>
            </a:r>
            <a:r>
              <a:rPr lang="en-US" altLang="zh-CN" sz="2400" b="1" dirty="0" smtClean="0">
                <a:solidFill>
                  <a:schemeClr val="bg1"/>
                </a:solidFill>
                <a:latin typeface="微软雅黑" pitchFamily="34" charset="-122"/>
                <a:ea typeface="微软雅黑" pitchFamily="34" charset="-122"/>
                <a:cs typeface="+mn-cs"/>
              </a:rPr>
              <a:t>—</a:t>
            </a:r>
            <a:r>
              <a:rPr lang="zh-CN" altLang="en-US" sz="2400" b="1" dirty="0" smtClean="0">
                <a:solidFill>
                  <a:schemeClr val="bg1"/>
                </a:solidFill>
                <a:latin typeface="微软雅黑" pitchFamily="34" charset="-122"/>
                <a:ea typeface="微软雅黑" pitchFamily="34" charset="-122"/>
                <a:cs typeface="+mn-cs"/>
              </a:rPr>
              <a:t>职业健康</a:t>
            </a:r>
          </a:p>
        </p:txBody>
      </p:sp>
      <p:sp>
        <p:nvSpPr>
          <p:cNvPr id="10" name="Rectangle 2"/>
          <p:cNvSpPr>
            <a:spLocks noChangeArrowheads="1"/>
          </p:cNvSpPr>
          <p:nvPr/>
        </p:nvSpPr>
        <p:spPr bwMode="auto">
          <a:xfrm>
            <a:off x="315913" y="1209675"/>
            <a:ext cx="9652000" cy="400751"/>
          </a:xfrm>
          <a:prstGeom prst="rect">
            <a:avLst/>
          </a:prstGeom>
          <a:noFill/>
          <a:ln w="9525">
            <a:noFill/>
            <a:miter lim="800000"/>
            <a:headEnd/>
            <a:tailEnd/>
          </a:ln>
        </p:spPr>
        <p:txBody>
          <a:bodyPr lIns="0" tIns="0" rIns="0" bIns="0">
            <a:spAutoFit/>
          </a:bodyPr>
          <a:lstStyle/>
          <a:p>
            <a:pPr algn="ctr">
              <a:lnSpc>
                <a:spcPct val="93000"/>
              </a:lnSpc>
            </a:pPr>
            <a:r>
              <a:rPr lang="zh-CN" altLang="en-US" sz="2800" dirty="0" smtClean="0">
                <a:solidFill>
                  <a:srgbClr val="006699"/>
                </a:solidFill>
              </a:rPr>
              <a:t>三、职业健康危险</a:t>
            </a:r>
            <a:r>
              <a:rPr lang="zh-CN" altLang="en-US" sz="2800" dirty="0">
                <a:solidFill>
                  <a:srgbClr val="006699"/>
                </a:solidFill>
              </a:rPr>
              <a:t>因素及防范措施</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bwMode="auto">
          <a:xfrm>
            <a:off x="340272" y="1001168"/>
            <a:ext cx="9235440" cy="460327"/>
          </a:xfrm>
          <a:noFill/>
          <a:ln>
            <a:miter lim="800000"/>
            <a:headEnd/>
            <a:tailEnd/>
          </a:ln>
        </p:spPr>
        <p:txBody>
          <a:bodyPr vert="horz" wrap="square" lIns="101837" tIns="50918" rIns="101837" bIns="50918" numCol="1" anchor="t" anchorCtr="0" compatLnSpc="1">
            <a:prstTxWarp prst="textNoShape">
              <a:avLst/>
            </a:prstTxWarp>
          </a:bodyPr>
          <a:lstStyle/>
          <a:p>
            <a:pPr algn="l"/>
            <a:r>
              <a:rPr lang="zh-CN" altLang="en-US" sz="2700" dirty="0" smtClean="0">
                <a:solidFill>
                  <a:srgbClr val="006699"/>
                </a:solidFill>
                <a:ea typeface="黑体" pitchFamily="49" charset="-122"/>
              </a:rPr>
              <a:t>公司职业危害的分布：</a:t>
            </a:r>
          </a:p>
        </p:txBody>
      </p:sp>
      <p:sp>
        <p:nvSpPr>
          <p:cNvPr id="53252" name="Rectangle 3"/>
          <p:cNvSpPr>
            <a:spLocks noGrp="1" noChangeArrowheads="1"/>
          </p:cNvSpPr>
          <p:nvPr>
            <p:ph type="body" idx="1"/>
          </p:nvPr>
        </p:nvSpPr>
        <p:spPr bwMode="auto">
          <a:xfrm>
            <a:off x="721466" y="1615439"/>
            <a:ext cx="8727334" cy="4798062"/>
          </a:xfrm>
          <a:noFill/>
          <a:ln>
            <a:miter lim="800000"/>
            <a:headEnd/>
            <a:tailEnd/>
          </a:ln>
        </p:spPr>
        <p:txBody>
          <a:bodyPr vert="horz" wrap="square" lIns="101837" tIns="50918" rIns="101837" bIns="50918" numCol="1" anchor="t" anchorCtr="0" compatLnSpc="1">
            <a:prstTxWarp prst="textNoShape">
              <a:avLst/>
            </a:prstTxWarp>
          </a:bodyPr>
          <a:lstStyle/>
          <a:p>
            <a:pPr>
              <a:lnSpc>
                <a:spcPct val="150000"/>
              </a:lnSpc>
              <a:spcBef>
                <a:spcPct val="0"/>
              </a:spcBef>
              <a:spcAft>
                <a:spcPct val="20000"/>
              </a:spcAft>
              <a:buFont typeface="Monotype Sorts" pitchFamily="2" charset="2"/>
              <a:buNone/>
            </a:pPr>
            <a:r>
              <a:rPr lang="zh-CN" altLang="en-US" sz="2000" b="1" dirty="0" smtClean="0">
                <a:solidFill>
                  <a:srgbClr val="006699"/>
                </a:solidFill>
                <a:latin typeface="微软雅黑" pitchFamily="34" charset="-122"/>
                <a:ea typeface="微软雅黑" pitchFamily="34" charset="-122"/>
              </a:rPr>
              <a:t>粉尘：</a:t>
            </a:r>
          </a:p>
          <a:p>
            <a:pPr marL="0" indent="0" algn="just">
              <a:lnSpc>
                <a:spcPct val="150000"/>
              </a:lnSpc>
              <a:spcBef>
                <a:spcPct val="0"/>
              </a:spcBef>
              <a:spcAft>
                <a:spcPts val="0"/>
              </a:spcAft>
              <a:buFont typeface="Monotype Sorts" pitchFamily="2" charset="2"/>
              <a:buNone/>
            </a:pPr>
            <a:r>
              <a:rPr lang="zh-CN" altLang="en-US" sz="2000" dirty="0" smtClean="0">
                <a:solidFill>
                  <a:srgbClr val="006699"/>
                </a:solidFill>
                <a:latin typeface="微软雅黑" pitchFamily="34" charset="-122"/>
                <a:ea typeface="微软雅黑" pitchFamily="34" charset="-122"/>
              </a:rPr>
              <a:t>主要为电焊烟尘，分布于焊装车间、制件车间、底盘车间、试制车间、高档车间、承装车间、座椅边窗单元等存在焊接作业的岗位。</a:t>
            </a:r>
          </a:p>
          <a:p>
            <a:pPr>
              <a:lnSpc>
                <a:spcPct val="150000"/>
              </a:lnSpc>
              <a:spcBef>
                <a:spcPct val="0"/>
              </a:spcBef>
              <a:spcAft>
                <a:spcPct val="20000"/>
              </a:spcAft>
              <a:buFont typeface="Monotype Sorts" pitchFamily="2" charset="2"/>
              <a:buNone/>
            </a:pPr>
            <a:r>
              <a:rPr lang="zh-CN" altLang="en-US" sz="2000" b="1" dirty="0" smtClean="0">
                <a:solidFill>
                  <a:srgbClr val="006699"/>
                </a:solidFill>
                <a:latin typeface="微软雅黑" pitchFamily="34" charset="-122"/>
                <a:ea typeface="微软雅黑" pitchFamily="34" charset="-122"/>
              </a:rPr>
              <a:t>噪声：</a:t>
            </a:r>
          </a:p>
          <a:p>
            <a:pPr marL="0" indent="0" algn="just">
              <a:lnSpc>
                <a:spcPct val="150000"/>
              </a:lnSpc>
              <a:spcBef>
                <a:spcPct val="0"/>
              </a:spcBef>
              <a:spcAft>
                <a:spcPts val="0"/>
              </a:spcAft>
              <a:buFont typeface="Monotype Sorts" pitchFamily="2" charset="2"/>
              <a:buNone/>
            </a:pPr>
            <a:r>
              <a:rPr lang="zh-CN" altLang="en-US" sz="2000" dirty="0" smtClean="0">
                <a:solidFill>
                  <a:srgbClr val="006699"/>
                </a:solidFill>
                <a:latin typeface="微软雅黑" pitchFamily="34" charset="-122"/>
                <a:ea typeface="微软雅黑" pitchFamily="34" charset="-122"/>
              </a:rPr>
              <a:t>主要分布于焊装车间、制件车间、底盘车间、试制车间、高档车间、承装车间等存在打磨、切割等工序较多的车间。</a:t>
            </a:r>
          </a:p>
          <a:p>
            <a:pPr>
              <a:lnSpc>
                <a:spcPct val="150000"/>
              </a:lnSpc>
              <a:spcBef>
                <a:spcPct val="0"/>
              </a:spcBef>
              <a:spcAft>
                <a:spcPct val="20000"/>
              </a:spcAft>
              <a:buFont typeface="Monotype Sorts" pitchFamily="2" charset="2"/>
              <a:buNone/>
            </a:pPr>
            <a:r>
              <a:rPr lang="zh-CN" altLang="en-US" sz="2000" b="1" dirty="0" smtClean="0">
                <a:solidFill>
                  <a:srgbClr val="006699"/>
                </a:solidFill>
                <a:latin typeface="微软雅黑" pitchFamily="34" charset="-122"/>
                <a:ea typeface="微软雅黑" pitchFamily="34" charset="-122"/>
              </a:rPr>
              <a:t>有机溶剂：</a:t>
            </a:r>
          </a:p>
          <a:p>
            <a:pPr marL="0" indent="0" algn="just">
              <a:lnSpc>
                <a:spcPct val="150000"/>
              </a:lnSpc>
              <a:spcBef>
                <a:spcPct val="0"/>
              </a:spcBef>
              <a:spcAft>
                <a:spcPts val="0"/>
              </a:spcAft>
              <a:buFont typeface="Monotype Sorts" pitchFamily="2" charset="2"/>
              <a:buNone/>
            </a:pPr>
            <a:r>
              <a:rPr lang="zh-CN" altLang="en-US" sz="2000" dirty="0" smtClean="0">
                <a:solidFill>
                  <a:srgbClr val="006699"/>
                </a:solidFill>
                <a:latin typeface="微软雅黑" pitchFamily="34" charset="-122"/>
                <a:ea typeface="微软雅黑" pitchFamily="34" charset="-122"/>
              </a:rPr>
              <a:t>有机溶剂主要是与喷漆、喷胶等工序中产生并挥发至空气中，主要是低毒的有机气体，如：甲苯、二甲苯等。已彻底淘汰了高毒性的有机溶剂，如苯、正己烷、三氯乙烯等。 主要分布于涂装车间和承装车间。</a:t>
            </a:r>
          </a:p>
        </p:txBody>
      </p:sp>
      <p:sp>
        <p:nvSpPr>
          <p:cNvPr id="6" name="标题 5"/>
          <p:cNvSpPr txBox="1">
            <a:spLocks/>
          </p:cNvSpPr>
          <p:nvPr/>
        </p:nvSpPr>
        <p:spPr>
          <a:xfrm>
            <a:off x="555950" y="137702"/>
            <a:ext cx="8414156" cy="545299"/>
          </a:xfrm>
        </p:spPr>
        <p:txBody>
          <a:bodyPr lIns="101837" tIns="50918" rIns="101837" bIns="50918"/>
          <a:lstStyle/>
          <a:p>
            <a:pPr marL="0" marR="0" lvl="0" indent="0" algn="l" defTabSz="10160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n-cs"/>
              </a:rPr>
              <a:t>第五部分  现场隐患识别和防范措施</a:t>
            </a:r>
            <a:r>
              <a:rPr kumimoji="0" lang="en-US" altLang="zh-CN"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n-cs"/>
              </a:rPr>
              <a:t>—</a:t>
            </a: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n-cs"/>
              </a:rPr>
              <a:t>职业健康</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1"/>
          <p:cNvSpPr>
            <a:spLocks noGrp="1"/>
          </p:cNvSpPr>
          <p:nvPr>
            <p:ph type="sldNum" sz="quarter" idx="4294967295"/>
          </p:nvPr>
        </p:nvSpPr>
        <p:spPr>
          <a:xfrm>
            <a:off x="7354147" y="6885650"/>
            <a:ext cx="2394373" cy="525088"/>
          </a:xfrm>
          <a:prstGeom prst="rect">
            <a:avLst/>
          </a:prstGeom>
          <a:noFill/>
        </p:spPr>
        <p:txBody>
          <a:bodyPr lIns="101837" tIns="50918" rIns="101837" bIns="50918"/>
          <a:lstStyle/>
          <a:p>
            <a:fld id="{2517DA7A-D4F6-41B4-8459-EF05EA7E4FEA}" type="slidenum">
              <a:rPr lang="en-US" altLang="zh-CN" smtClean="0"/>
              <a:pPr/>
              <a:t>106</a:t>
            </a:fld>
            <a:endParaRPr lang="en-US" altLang="zh-CN" smtClean="0"/>
          </a:p>
        </p:txBody>
      </p:sp>
      <p:sp>
        <p:nvSpPr>
          <p:cNvPr id="20" name="Rectangle 2"/>
          <p:cNvSpPr>
            <a:spLocks noChangeArrowheads="1"/>
          </p:cNvSpPr>
          <p:nvPr/>
        </p:nvSpPr>
        <p:spPr bwMode="auto">
          <a:xfrm>
            <a:off x="315913" y="1006475"/>
            <a:ext cx="9652000" cy="400751"/>
          </a:xfrm>
          <a:prstGeom prst="rect">
            <a:avLst/>
          </a:prstGeom>
          <a:noFill/>
          <a:ln w="9525">
            <a:noFill/>
            <a:miter lim="800000"/>
            <a:headEnd/>
            <a:tailEnd/>
          </a:ln>
        </p:spPr>
        <p:txBody>
          <a:bodyPr lIns="0" tIns="0" rIns="0" bIns="0">
            <a:spAutoFit/>
          </a:bodyPr>
          <a:lstStyle/>
          <a:p>
            <a:pPr algn="ctr">
              <a:lnSpc>
                <a:spcPct val="93000"/>
              </a:lnSpc>
            </a:pPr>
            <a:r>
              <a:rPr lang="zh-CN" altLang="en-US" sz="2800" dirty="0" smtClean="0">
                <a:solidFill>
                  <a:srgbClr val="006699"/>
                </a:solidFill>
              </a:rPr>
              <a:t>职业危害因素防治</a:t>
            </a:r>
            <a:r>
              <a:rPr lang="en-US" altLang="zh-CN" sz="2800" dirty="0" smtClean="0">
                <a:solidFill>
                  <a:srgbClr val="006699"/>
                </a:solidFill>
              </a:rPr>
              <a:t>----</a:t>
            </a:r>
            <a:r>
              <a:rPr lang="zh-CN" altLang="en-US" sz="2800" dirty="0" smtClean="0">
                <a:solidFill>
                  <a:srgbClr val="006699"/>
                </a:solidFill>
              </a:rPr>
              <a:t>现场改善</a:t>
            </a:r>
            <a:endParaRPr lang="zh-CN" altLang="en-US" sz="2800" dirty="0">
              <a:solidFill>
                <a:srgbClr val="006699"/>
              </a:solidFill>
            </a:endParaRPr>
          </a:p>
        </p:txBody>
      </p:sp>
      <p:sp>
        <p:nvSpPr>
          <p:cNvPr id="21" name="标题 5"/>
          <p:cNvSpPr txBox="1">
            <a:spLocks/>
          </p:cNvSpPr>
          <p:nvPr/>
        </p:nvSpPr>
        <p:spPr>
          <a:xfrm>
            <a:off x="555950" y="137702"/>
            <a:ext cx="8414156" cy="545299"/>
          </a:xfrm>
        </p:spPr>
        <p:txBody>
          <a:bodyPr lIns="101837" tIns="50918" rIns="101837" bIns="50918"/>
          <a:lstStyle/>
          <a:p>
            <a:pPr marL="0" marR="0" lvl="0" indent="0" algn="l" defTabSz="10160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n-cs"/>
              </a:rPr>
              <a:t>第五部分  现场隐患识别和防范措施</a:t>
            </a:r>
            <a:r>
              <a:rPr kumimoji="0" lang="en-US" altLang="zh-CN"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n-cs"/>
              </a:rPr>
              <a:t>—</a:t>
            </a: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n-cs"/>
              </a:rPr>
              <a:t>职业健康</a:t>
            </a:r>
          </a:p>
        </p:txBody>
      </p:sp>
      <p:pic>
        <p:nvPicPr>
          <p:cNvPr id="18" name="Picture 12"/>
          <p:cNvPicPr>
            <a:picLocks noChangeAspect="1" noChangeArrowheads="1"/>
          </p:cNvPicPr>
          <p:nvPr/>
        </p:nvPicPr>
        <p:blipFill>
          <a:blip r:embed="rId2" cstate="print"/>
          <a:srcRect/>
          <a:stretch>
            <a:fillRect/>
          </a:stretch>
        </p:blipFill>
        <p:spPr bwMode="auto">
          <a:xfrm>
            <a:off x="714375" y="1511301"/>
            <a:ext cx="9049497" cy="4889500"/>
          </a:xfrm>
          <a:prstGeom prst="rect">
            <a:avLst/>
          </a:prstGeom>
          <a:noFill/>
          <a:ln w="9525" cap="flat" cmpd="sng">
            <a:noFill/>
            <a:prstDash val="solid"/>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Box 2"/>
          <p:cNvSpPr txBox="1">
            <a:spLocks noChangeArrowheads="1"/>
          </p:cNvSpPr>
          <p:nvPr/>
        </p:nvSpPr>
        <p:spPr bwMode="auto">
          <a:xfrm>
            <a:off x="698589" y="1553804"/>
            <a:ext cx="8727704" cy="1210826"/>
          </a:xfrm>
          <a:prstGeom prst="rect">
            <a:avLst/>
          </a:prstGeom>
          <a:noFill/>
          <a:ln w="9525">
            <a:noFill/>
            <a:miter lim="800000"/>
            <a:headEnd/>
            <a:tailEnd/>
          </a:ln>
        </p:spPr>
        <p:txBody>
          <a:bodyPr lIns="101837" tIns="50918" rIns="101837" bIns="50918">
            <a:spAutoFit/>
          </a:bodyPr>
          <a:lstStyle/>
          <a:p>
            <a:pPr>
              <a:lnSpc>
                <a:spcPct val="150000"/>
              </a:lnSpc>
            </a:pPr>
            <a:r>
              <a:rPr lang="zh-CN" altLang="en-US" sz="2400" b="0" dirty="0">
                <a:solidFill>
                  <a:srgbClr val="006699"/>
                </a:solidFill>
                <a:latin typeface="微软雅黑" pitchFamily="34" charset="-122"/>
              </a:rPr>
              <a:t>个人防护装备：</a:t>
            </a:r>
            <a:endParaRPr lang="en-US" altLang="zh-CN" sz="2400" b="0" dirty="0">
              <a:solidFill>
                <a:srgbClr val="006699"/>
              </a:solidFill>
              <a:latin typeface="微软雅黑" pitchFamily="34" charset="-122"/>
            </a:endParaRPr>
          </a:p>
          <a:p>
            <a:pPr>
              <a:lnSpc>
                <a:spcPct val="150000"/>
              </a:lnSpc>
            </a:pPr>
            <a:r>
              <a:rPr lang="zh-CN" altLang="en-US" sz="2400" b="0" dirty="0" smtClean="0">
                <a:solidFill>
                  <a:srgbClr val="006699"/>
                </a:solidFill>
                <a:latin typeface="微软雅黑" pitchFamily="34" charset="-122"/>
              </a:rPr>
              <a:t>保护</a:t>
            </a:r>
            <a:r>
              <a:rPr lang="zh-CN" altLang="en-US" sz="2400" b="0" dirty="0">
                <a:solidFill>
                  <a:srgbClr val="006699"/>
                </a:solidFill>
                <a:latin typeface="微软雅黑" pitchFamily="34" charset="-122"/>
              </a:rPr>
              <a:t>你免受各种不可预知的意外和潜在危险的</a:t>
            </a:r>
            <a:r>
              <a:rPr lang="zh-CN" altLang="en-US" sz="2400" b="0" dirty="0" smtClean="0">
                <a:solidFill>
                  <a:srgbClr val="006699"/>
                </a:solidFill>
                <a:latin typeface="微软雅黑" pitchFamily="34" charset="-122"/>
              </a:rPr>
              <a:t>伤害。</a:t>
            </a:r>
            <a:endParaRPr lang="zh-CN" altLang="en-US" sz="2400" b="0" dirty="0">
              <a:solidFill>
                <a:srgbClr val="006699"/>
              </a:solidFill>
              <a:latin typeface="微软雅黑" pitchFamily="34" charset="-122"/>
            </a:endParaRPr>
          </a:p>
        </p:txBody>
      </p:sp>
      <p:sp>
        <p:nvSpPr>
          <p:cNvPr id="98308" name="标题 5"/>
          <p:cNvSpPr>
            <a:spLocks noGrp="1"/>
          </p:cNvSpPr>
          <p:nvPr>
            <p:ph type="title"/>
          </p:nvPr>
        </p:nvSpPr>
        <p:spPr>
          <a:xfrm>
            <a:off x="555950" y="137702"/>
            <a:ext cx="8414156" cy="545299"/>
          </a:xfrm>
        </p:spPr>
        <p:txBody>
          <a:bodyPr lIns="101837" tIns="50918" rIns="101837" bIns="50918"/>
          <a:lstStyle/>
          <a:p>
            <a:pPr algn="l"/>
            <a:r>
              <a:rPr lang="zh-CN" altLang="en-US" sz="2400" b="1" dirty="0" smtClean="0">
                <a:solidFill>
                  <a:schemeClr val="bg1"/>
                </a:solidFill>
                <a:latin typeface="微软雅黑" pitchFamily="34" charset="-122"/>
                <a:ea typeface="微软雅黑" pitchFamily="34" charset="-122"/>
                <a:cs typeface="+mn-cs"/>
              </a:rPr>
              <a:t>第五部分  现场隐患识别和防范措施</a:t>
            </a:r>
            <a:r>
              <a:rPr lang="en-US" altLang="zh-CN" sz="2400" b="1" dirty="0" smtClean="0">
                <a:solidFill>
                  <a:schemeClr val="bg1"/>
                </a:solidFill>
                <a:latin typeface="微软雅黑" pitchFamily="34" charset="-122"/>
                <a:ea typeface="微软雅黑" pitchFamily="34" charset="-122"/>
                <a:cs typeface="+mn-cs"/>
              </a:rPr>
              <a:t>—</a:t>
            </a:r>
            <a:r>
              <a:rPr lang="zh-CN" altLang="en-US" sz="2400" b="1" dirty="0" smtClean="0">
                <a:solidFill>
                  <a:schemeClr val="bg1"/>
                </a:solidFill>
                <a:latin typeface="微软雅黑" pitchFamily="34" charset="-122"/>
                <a:ea typeface="微软雅黑" pitchFamily="34" charset="-122"/>
                <a:cs typeface="+mn-cs"/>
              </a:rPr>
              <a:t>职业健康</a:t>
            </a:r>
          </a:p>
        </p:txBody>
      </p:sp>
      <p:sp>
        <p:nvSpPr>
          <p:cNvPr id="7" name="TextBox 2"/>
          <p:cNvSpPr txBox="1">
            <a:spLocks noChangeArrowheads="1"/>
          </p:cNvSpPr>
          <p:nvPr/>
        </p:nvSpPr>
        <p:spPr bwMode="auto">
          <a:xfrm>
            <a:off x="760096" y="3095172"/>
            <a:ext cx="8727705" cy="2753300"/>
          </a:xfrm>
          <a:prstGeom prst="rect">
            <a:avLst/>
          </a:prstGeom>
          <a:noFill/>
          <a:ln w="9525">
            <a:noFill/>
            <a:miter lim="800000"/>
            <a:headEnd/>
            <a:tailEnd/>
          </a:ln>
        </p:spPr>
        <p:txBody>
          <a:bodyPr lIns="101837" tIns="50918" rIns="101837" bIns="50918">
            <a:spAutoFit/>
          </a:bodyPr>
          <a:lstStyle/>
          <a:p>
            <a:pPr algn="ctr">
              <a:lnSpc>
                <a:spcPct val="150000"/>
              </a:lnSpc>
            </a:pPr>
            <a:r>
              <a:rPr lang="zh-CN" altLang="en-US" sz="4000" i="1" dirty="0" smtClean="0">
                <a:solidFill>
                  <a:srgbClr val="0000FF"/>
                </a:solidFill>
                <a:latin typeface="Arial" charset="0"/>
                <a:ea typeface="宋体" charset="-122"/>
              </a:rPr>
              <a:t>个人</a:t>
            </a:r>
            <a:r>
              <a:rPr lang="zh-CN" altLang="en-US" sz="4000" i="1" dirty="0">
                <a:solidFill>
                  <a:srgbClr val="0000FF"/>
                </a:solidFill>
                <a:latin typeface="Arial" charset="0"/>
                <a:ea typeface="宋体" charset="-122"/>
              </a:rPr>
              <a:t>防护用品</a:t>
            </a:r>
            <a:endParaRPr lang="en-US" altLang="zh-CN" sz="4000" i="1" dirty="0">
              <a:solidFill>
                <a:srgbClr val="0000FF"/>
              </a:solidFill>
              <a:latin typeface="Arial" charset="0"/>
              <a:ea typeface="宋体" charset="-122"/>
            </a:endParaRPr>
          </a:p>
          <a:p>
            <a:pPr algn="ctr">
              <a:lnSpc>
                <a:spcPct val="150000"/>
              </a:lnSpc>
            </a:pPr>
            <a:r>
              <a:rPr lang="zh-CN" altLang="en-US" sz="4000" i="1" dirty="0" smtClean="0">
                <a:solidFill>
                  <a:srgbClr val="FF0000"/>
                </a:solidFill>
                <a:latin typeface="Arial" charset="0"/>
                <a:ea typeface="宋体" charset="-122"/>
              </a:rPr>
              <a:t>就</a:t>
            </a:r>
            <a:r>
              <a:rPr lang="zh-CN" altLang="en-US" sz="4000" i="1" dirty="0">
                <a:solidFill>
                  <a:srgbClr val="FF0000"/>
                </a:solidFill>
                <a:latin typeface="Arial" charset="0"/>
                <a:ea typeface="宋体" charset="-122"/>
              </a:rPr>
              <a:t>像你的另外一层皮肤</a:t>
            </a:r>
            <a:r>
              <a:rPr lang="zh-CN" altLang="en-US" sz="4000" i="1" dirty="0" smtClean="0">
                <a:solidFill>
                  <a:srgbClr val="FF0000"/>
                </a:solidFill>
                <a:latin typeface="Arial" charset="0"/>
                <a:ea typeface="宋体" charset="-122"/>
              </a:rPr>
              <a:t>！</a:t>
            </a:r>
            <a:endParaRPr lang="en-US" altLang="zh-CN" sz="4000" i="1" dirty="0" smtClean="0">
              <a:solidFill>
                <a:srgbClr val="FF0000"/>
              </a:solidFill>
              <a:latin typeface="Arial" charset="0"/>
              <a:ea typeface="宋体" charset="-122"/>
            </a:endParaRPr>
          </a:p>
          <a:p>
            <a:pPr algn="ctr">
              <a:lnSpc>
                <a:spcPct val="150000"/>
              </a:lnSpc>
            </a:pPr>
            <a:r>
              <a:rPr lang="zh-CN" altLang="en-US" sz="4000" i="1" dirty="0" smtClean="0">
                <a:solidFill>
                  <a:srgbClr val="0000FF"/>
                </a:solidFill>
                <a:latin typeface="Arial" charset="0"/>
                <a:ea typeface="宋体" charset="-122"/>
              </a:rPr>
              <a:t>将您和危险隔开！</a:t>
            </a:r>
            <a:endParaRPr lang="en-US" altLang="zh-CN" sz="4000" i="1" dirty="0" smtClean="0">
              <a:solidFill>
                <a:srgbClr val="0000FF"/>
              </a:solidFill>
              <a:latin typeface="Arial" charset="0"/>
              <a:ea typeface="宋体" charset="-122"/>
            </a:endParaRPr>
          </a:p>
        </p:txBody>
      </p:sp>
      <p:sp>
        <p:nvSpPr>
          <p:cNvPr id="5" name="Rectangle 2"/>
          <p:cNvSpPr>
            <a:spLocks noChangeArrowheads="1"/>
          </p:cNvSpPr>
          <p:nvPr/>
        </p:nvSpPr>
        <p:spPr bwMode="auto">
          <a:xfrm>
            <a:off x="315913" y="1006475"/>
            <a:ext cx="9652000" cy="400751"/>
          </a:xfrm>
          <a:prstGeom prst="rect">
            <a:avLst/>
          </a:prstGeom>
          <a:noFill/>
          <a:ln w="9525">
            <a:noFill/>
            <a:miter lim="800000"/>
            <a:headEnd/>
            <a:tailEnd/>
          </a:ln>
        </p:spPr>
        <p:txBody>
          <a:bodyPr lIns="0" tIns="0" rIns="0" bIns="0">
            <a:spAutoFit/>
          </a:bodyPr>
          <a:lstStyle/>
          <a:p>
            <a:pPr algn="ctr">
              <a:lnSpc>
                <a:spcPct val="93000"/>
              </a:lnSpc>
            </a:pPr>
            <a:r>
              <a:rPr lang="zh-CN" altLang="en-US" sz="2800" dirty="0" smtClean="0">
                <a:solidFill>
                  <a:srgbClr val="006699"/>
                </a:solidFill>
              </a:rPr>
              <a:t>职业危害因素防治</a:t>
            </a:r>
            <a:r>
              <a:rPr lang="en-US" altLang="zh-CN" sz="2800" dirty="0" smtClean="0">
                <a:solidFill>
                  <a:srgbClr val="006699"/>
                </a:solidFill>
              </a:rPr>
              <a:t>----</a:t>
            </a:r>
            <a:r>
              <a:rPr lang="zh-CN" altLang="en-US" sz="2800" dirty="0" smtClean="0">
                <a:solidFill>
                  <a:srgbClr val="006699"/>
                </a:solidFill>
              </a:rPr>
              <a:t>个人防护</a:t>
            </a:r>
            <a:endParaRPr lang="zh-CN" altLang="en-US" sz="2800" dirty="0">
              <a:solidFill>
                <a:srgbClr val="006699"/>
              </a:solidFill>
            </a:endParaRPr>
          </a:p>
        </p:txBody>
      </p:sp>
    </p:spTree>
  </p:cSld>
  <p:clrMapOvr>
    <a:masterClrMapping/>
  </p:clrMapOvr>
  <p:transition spd="slow">
    <p:circle/>
    <p:sndAc>
      <p:stSnd>
        <p:snd r:embed="rId3" name="type.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990308" y="1265202"/>
            <a:ext cx="3834000" cy="5871600"/>
          </a:xfrm>
          <a:prstGeom prst="roundRect">
            <a:avLst/>
          </a:prstGeom>
        </p:spPr>
        <p:style>
          <a:lnRef idx="2">
            <a:schemeClr val="accent1"/>
          </a:lnRef>
          <a:fillRef idx="1">
            <a:schemeClr val="lt1"/>
          </a:fillRef>
          <a:effectRef idx="0">
            <a:schemeClr val="accent1"/>
          </a:effectRef>
          <a:fontRef idx="minor">
            <a:schemeClr val="dk1"/>
          </a:fontRef>
        </p:style>
        <p:txBody>
          <a:bodyPr lIns="101837" tIns="50918" rIns="101837" bIns="50918" rtlCol="0" anchor="ctr"/>
          <a:lstStyle/>
          <a:p>
            <a:pPr algn="ctr"/>
            <a:endParaRPr lang="zh-CN" altLang="en-US"/>
          </a:p>
        </p:txBody>
      </p:sp>
      <p:sp>
        <p:nvSpPr>
          <p:cNvPr id="6" name="TextBox 5"/>
          <p:cNvSpPr txBox="1"/>
          <p:nvPr/>
        </p:nvSpPr>
        <p:spPr>
          <a:xfrm>
            <a:off x="5689609" y="851018"/>
            <a:ext cx="2164571" cy="349052"/>
          </a:xfrm>
          <a:prstGeom prst="rect">
            <a:avLst/>
          </a:prstGeom>
          <a:gradFill>
            <a:gsLst>
              <a:gs pos="0">
                <a:srgbClr val="03A9A1"/>
              </a:gs>
              <a:gs pos="80000">
                <a:schemeClr val="accent3">
                  <a:shade val="93000"/>
                  <a:satMod val="130000"/>
                </a:schemeClr>
              </a:gs>
              <a:gs pos="100000">
                <a:schemeClr val="accent3">
                  <a:shade val="94000"/>
                  <a:satMod val="135000"/>
                </a:schemeClr>
              </a:gs>
            </a:gsLst>
          </a:gradFill>
        </p:spPr>
        <p:style>
          <a:lnRef idx="1">
            <a:schemeClr val="accent3"/>
          </a:lnRef>
          <a:fillRef idx="3">
            <a:schemeClr val="accent3"/>
          </a:fillRef>
          <a:effectRef idx="2">
            <a:schemeClr val="accent3"/>
          </a:effectRef>
          <a:fontRef idx="minor">
            <a:schemeClr val="lt1"/>
          </a:fontRef>
        </p:style>
        <p:txBody>
          <a:bodyPr wrap="square" lIns="101837" tIns="50918" rIns="101837" bIns="50918" rtlCol="0">
            <a:spAutoFit/>
          </a:bodyPr>
          <a:lstStyle/>
          <a:p>
            <a:pPr algn="ctr"/>
            <a:r>
              <a:rPr lang="zh-CN" altLang="en-US" dirty="0" smtClean="0">
                <a:solidFill>
                  <a:srgbClr val="0000FF"/>
                </a:solidFill>
                <a:latin typeface="微软雅黑" pitchFamily="34" charset="-122"/>
                <a:ea typeface="微软雅黑" pitchFamily="34" charset="-122"/>
              </a:rPr>
              <a:t>焊工</a:t>
            </a:r>
            <a:endParaRPr lang="zh-CN" altLang="en-US" dirty="0">
              <a:solidFill>
                <a:srgbClr val="0000FF"/>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cstate="print"/>
          <a:srcRect/>
          <a:stretch>
            <a:fillRect/>
          </a:stretch>
        </p:blipFill>
        <p:spPr bwMode="auto">
          <a:xfrm>
            <a:off x="5140624" y="1498600"/>
            <a:ext cx="3517676" cy="5355576"/>
          </a:xfrm>
          <a:prstGeom prst="rect">
            <a:avLst/>
          </a:prstGeom>
          <a:noFill/>
          <a:ln w="9525">
            <a:noFill/>
            <a:miter lim="800000"/>
            <a:headEnd/>
            <a:tailEnd/>
          </a:ln>
          <a:effectLst/>
        </p:spPr>
      </p:pic>
      <p:sp>
        <p:nvSpPr>
          <p:cNvPr id="10" name="圆角矩形 9"/>
          <p:cNvSpPr/>
          <p:nvPr/>
        </p:nvSpPr>
        <p:spPr>
          <a:xfrm>
            <a:off x="1016000" y="1252475"/>
            <a:ext cx="3835400" cy="5872225"/>
          </a:xfrm>
          <a:prstGeom prst="roundRect">
            <a:avLst/>
          </a:prstGeom>
        </p:spPr>
        <p:style>
          <a:lnRef idx="2">
            <a:schemeClr val="accent1"/>
          </a:lnRef>
          <a:fillRef idx="1">
            <a:schemeClr val="lt1"/>
          </a:fillRef>
          <a:effectRef idx="0">
            <a:schemeClr val="accent1"/>
          </a:effectRef>
          <a:fontRef idx="minor">
            <a:schemeClr val="dk1"/>
          </a:fontRef>
        </p:style>
        <p:txBody>
          <a:bodyPr lIns="101837" tIns="50918" rIns="101837" bIns="50918" rtlCol="0" anchor="ctr"/>
          <a:lstStyle/>
          <a:p>
            <a:pPr algn="ctr"/>
            <a:endParaRPr lang="zh-CN" altLang="en-US"/>
          </a:p>
        </p:txBody>
      </p:sp>
      <p:sp>
        <p:nvSpPr>
          <p:cNvPr id="11" name="TextBox 10"/>
          <p:cNvSpPr txBox="1"/>
          <p:nvPr/>
        </p:nvSpPr>
        <p:spPr>
          <a:xfrm>
            <a:off x="1772420" y="825592"/>
            <a:ext cx="2164571" cy="349052"/>
          </a:xfrm>
          <a:prstGeom prst="rect">
            <a:avLst/>
          </a:prstGeom>
          <a:gradFill>
            <a:gsLst>
              <a:gs pos="0">
                <a:srgbClr val="03A9A1"/>
              </a:gs>
              <a:gs pos="80000">
                <a:schemeClr val="accent3">
                  <a:shade val="93000"/>
                  <a:satMod val="130000"/>
                </a:schemeClr>
              </a:gs>
              <a:gs pos="100000">
                <a:schemeClr val="accent3">
                  <a:shade val="94000"/>
                  <a:satMod val="135000"/>
                </a:schemeClr>
              </a:gs>
            </a:gsLst>
          </a:gradFill>
        </p:spPr>
        <p:style>
          <a:lnRef idx="1">
            <a:schemeClr val="accent3"/>
          </a:lnRef>
          <a:fillRef idx="3">
            <a:schemeClr val="accent3"/>
          </a:fillRef>
          <a:effectRef idx="2">
            <a:schemeClr val="accent3"/>
          </a:effectRef>
          <a:fontRef idx="minor">
            <a:schemeClr val="lt1"/>
          </a:fontRef>
        </p:style>
        <p:txBody>
          <a:bodyPr wrap="square" lIns="101837" tIns="50918" rIns="101837" bIns="50918" rtlCol="0">
            <a:spAutoFit/>
          </a:bodyPr>
          <a:lstStyle/>
          <a:p>
            <a:pPr algn="ctr"/>
            <a:r>
              <a:rPr lang="zh-CN" altLang="en-US" b="1" dirty="0" smtClean="0">
                <a:solidFill>
                  <a:srgbClr val="0000FF"/>
                </a:solidFill>
                <a:latin typeface="微软雅黑" pitchFamily="34" charset="-122"/>
                <a:ea typeface="微软雅黑" pitchFamily="34" charset="-122"/>
              </a:rPr>
              <a:t>普工</a:t>
            </a:r>
            <a:endParaRPr lang="zh-CN" altLang="en-US" b="1" dirty="0">
              <a:solidFill>
                <a:srgbClr val="0000FF"/>
              </a:solidFill>
              <a:latin typeface="微软雅黑" pitchFamily="34" charset="-122"/>
              <a:ea typeface="微软雅黑" pitchFamily="34" charset="-122"/>
            </a:endParaRPr>
          </a:p>
        </p:txBody>
      </p:sp>
      <p:pic>
        <p:nvPicPr>
          <p:cNvPr id="12" name="Picture 3"/>
          <p:cNvPicPr>
            <a:picLocks noChangeAspect="1" noChangeArrowheads="1"/>
          </p:cNvPicPr>
          <p:nvPr/>
        </p:nvPicPr>
        <p:blipFill>
          <a:blip r:embed="rId3" cstate="print"/>
          <a:srcRect/>
          <a:stretch>
            <a:fillRect/>
          </a:stretch>
        </p:blipFill>
        <p:spPr bwMode="auto">
          <a:xfrm>
            <a:off x="1231900" y="1422400"/>
            <a:ext cx="3350415" cy="5520251"/>
          </a:xfrm>
          <a:prstGeom prst="rect">
            <a:avLst/>
          </a:prstGeom>
          <a:noFill/>
          <a:ln w="9525">
            <a:noFill/>
            <a:miter lim="800000"/>
            <a:headEnd/>
            <a:tailEnd/>
          </a:ln>
          <a:effectLst/>
        </p:spPr>
      </p:pic>
      <p:sp>
        <p:nvSpPr>
          <p:cNvPr id="8" name="标题 5"/>
          <p:cNvSpPr>
            <a:spLocks noGrp="1"/>
          </p:cNvSpPr>
          <p:nvPr>
            <p:ph type="title"/>
          </p:nvPr>
        </p:nvSpPr>
        <p:spPr>
          <a:xfrm>
            <a:off x="555950" y="137702"/>
            <a:ext cx="8414156" cy="545299"/>
          </a:xfrm>
        </p:spPr>
        <p:txBody>
          <a:bodyPr lIns="101837" tIns="50918" rIns="101837" bIns="50918"/>
          <a:lstStyle/>
          <a:p>
            <a:pPr algn="l"/>
            <a:r>
              <a:rPr lang="zh-CN" altLang="en-US" sz="2400" b="1" dirty="0" smtClean="0">
                <a:solidFill>
                  <a:schemeClr val="bg1"/>
                </a:solidFill>
                <a:latin typeface="微软雅黑" pitchFamily="34" charset="-122"/>
                <a:ea typeface="微软雅黑" pitchFamily="34" charset="-122"/>
                <a:cs typeface="+mn-cs"/>
              </a:rPr>
              <a:t>第五部分  现场隐患识别和防范措施</a:t>
            </a:r>
            <a:r>
              <a:rPr lang="en-US" altLang="zh-CN" sz="2400" b="1" dirty="0" smtClean="0">
                <a:solidFill>
                  <a:schemeClr val="bg1"/>
                </a:solidFill>
                <a:latin typeface="微软雅黑" pitchFamily="34" charset="-122"/>
                <a:ea typeface="微软雅黑" pitchFamily="34" charset="-122"/>
                <a:cs typeface="+mn-cs"/>
              </a:rPr>
              <a:t>—</a:t>
            </a:r>
            <a:r>
              <a:rPr lang="zh-CN" altLang="en-US" sz="2400" b="1" dirty="0" smtClean="0">
                <a:solidFill>
                  <a:schemeClr val="bg1"/>
                </a:solidFill>
                <a:latin typeface="微软雅黑" pitchFamily="34" charset="-122"/>
                <a:ea typeface="微软雅黑" pitchFamily="34" charset="-122"/>
                <a:cs typeface="+mn-cs"/>
              </a:rPr>
              <a:t>职业健康</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022319" y="1252502"/>
            <a:ext cx="3834000" cy="5871600"/>
          </a:xfrm>
          <a:prstGeom prst="roundRect">
            <a:avLst/>
          </a:prstGeom>
        </p:spPr>
        <p:style>
          <a:lnRef idx="2">
            <a:schemeClr val="accent1"/>
          </a:lnRef>
          <a:fillRef idx="1">
            <a:schemeClr val="lt1"/>
          </a:fillRef>
          <a:effectRef idx="0">
            <a:schemeClr val="accent1"/>
          </a:effectRef>
          <a:fontRef idx="minor">
            <a:schemeClr val="dk1"/>
          </a:fontRef>
        </p:style>
        <p:txBody>
          <a:bodyPr lIns="101837" tIns="50918" rIns="101837" bIns="50918" rtlCol="0" anchor="ctr"/>
          <a:lstStyle/>
          <a:p>
            <a:pPr algn="ctr"/>
            <a:endParaRPr lang="zh-CN" altLang="en-US"/>
          </a:p>
        </p:txBody>
      </p:sp>
      <p:sp>
        <p:nvSpPr>
          <p:cNvPr id="8" name="TextBox 7"/>
          <p:cNvSpPr txBox="1"/>
          <p:nvPr/>
        </p:nvSpPr>
        <p:spPr>
          <a:xfrm>
            <a:off x="1772420" y="825592"/>
            <a:ext cx="2164571" cy="349052"/>
          </a:xfrm>
          <a:prstGeom prst="rect">
            <a:avLst/>
          </a:prstGeom>
          <a:gradFill>
            <a:gsLst>
              <a:gs pos="0">
                <a:srgbClr val="03A9A1"/>
              </a:gs>
              <a:gs pos="80000">
                <a:schemeClr val="accent3">
                  <a:shade val="93000"/>
                  <a:satMod val="130000"/>
                </a:schemeClr>
              </a:gs>
              <a:gs pos="100000">
                <a:schemeClr val="accent3">
                  <a:shade val="94000"/>
                  <a:satMod val="135000"/>
                </a:schemeClr>
              </a:gs>
            </a:gsLst>
          </a:gradFill>
        </p:spPr>
        <p:style>
          <a:lnRef idx="1">
            <a:schemeClr val="accent3"/>
          </a:lnRef>
          <a:fillRef idx="3">
            <a:schemeClr val="accent3"/>
          </a:fillRef>
          <a:effectRef idx="2">
            <a:schemeClr val="accent3"/>
          </a:effectRef>
          <a:fontRef idx="minor">
            <a:schemeClr val="lt1"/>
          </a:fontRef>
        </p:style>
        <p:txBody>
          <a:bodyPr wrap="square" lIns="101837" tIns="50918" rIns="101837" bIns="50918" rtlCol="0">
            <a:spAutoFit/>
          </a:bodyPr>
          <a:lstStyle/>
          <a:p>
            <a:pPr algn="ctr"/>
            <a:r>
              <a:rPr lang="zh-CN" altLang="en-US" dirty="0" smtClean="0">
                <a:solidFill>
                  <a:srgbClr val="0000FF"/>
                </a:solidFill>
                <a:latin typeface="微软雅黑" pitchFamily="34" charset="-122"/>
                <a:ea typeface="微软雅黑" pitchFamily="34" charset="-122"/>
              </a:rPr>
              <a:t>涂装打磨工</a:t>
            </a:r>
            <a:endParaRPr lang="zh-CN" altLang="en-US" dirty="0">
              <a:solidFill>
                <a:srgbClr val="0000FF"/>
              </a:solidFill>
              <a:latin typeface="微软雅黑" pitchFamily="34" charset="-122"/>
              <a:ea typeface="微软雅黑" pitchFamily="34" charset="-122"/>
            </a:endParaRPr>
          </a:p>
        </p:txBody>
      </p:sp>
      <p:sp>
        <p:nvSpPr>
          <p:cNvPr id="6" name="圆角矩形 5"/>
          <p:cNvSpPr/>
          <p:nvPr/>
        </p:nvSpPr>
        <p:spPr>
          <a:xfrm>
            <a:off x="4990308" y="1290575"/>
            <a:ext cx="3834000" cy="5871600"/>
          </a:xfrm>
          <a:prstGeom prst="roundRect">
            <a:avLst/>
          </a:prstGeom>
        </p:spPr>
        <p:style>
          <a:lnRef idx="2">
            <a:schemeClr val="accent1"/>
          </a:lnRef>
          <a:fillRef idx="1">
            <a:schemeClr val="lt1"/>
          </a:fillRef>
          <a:effectRef idx="0">
            <a:schemeClr val="accent1"/>
          </a:effectRef>
          <a:fontRef idx="minor">
            <a:schemeClr val="dk1"/>
          </a:fontRef>
        </p:style>
        <p:txBody>
          <a:bodyPr lIns="101837" tIns="50918" rIns="101837" bIns="50918" rtlCol="0" anchor="ctr"/>
          <a:lstStyle/>
          <a:p>
            <a:pPr algn="ctr"/>
            <a:endParaRPr lang="zh-CN" altLang="en-US"/>
          </a:p>
        </p:txBody>
      </p:sp>
      <p:sp>
        <p:nvSpPr>
          <p:cNvPr id="5" name="TextBox 4"/>
          <p:cNvSpPr txBox="1"/>
          <p:nvPr/>
        </p:nvSpPr>
        <p:spPr>
          <a:xfrm>
            <a:off x="5689609" y="850992"/>
            <a:ext cx="2164571" cy="349052"/>
          </a:xfrm>
          <a:prstGeom prst="rect">
            <a:avLst/>
          </a:prstGeom>
          <a:gradFill>
            <a:gsLst>
              <a:gs pos="0">
                <a:srgbClr val="03A9A1"/>
              </a:gs>
              <a:gs pos="80000">
                <a:schemeClr val="accent3">
                  <a:shade val="93000"/>
                  <a:satMod val="130000"/>
                </a:schemeClr>
              </a:gs>
              <a:gs pos="100000">
                <a:schemeClr val="accent3">
                  <a:shade val="94000"/>
                  <a:satMod val="135000"/>
                </a:schemeClr>
              </a:gs>
            </a:gsLst>
          </a:gradFill>
        </p:spPr>
        <p:style>
          <a:lnRef idx="1">
            <a:schemeClr val="accent3"/>
          </a:lnRef>
          <a:fillRef idx="3">
            <a:schemeClr val="accent3"/>
          </a:fillRef>
          <a:effectRef idx="2">
            <a:schemeClr val="accent3"/>
          </a:effectRef>
          <a:fontRef idx="minor">
            <a:schemeClr val="lt1"/>
          </a:fontRef>
        </p:style>
        <p:txBody>
          <a:bodyPr wrap="square" lIns="101837" tIns="50918" rIns="101837" bIns="50918" rtlCol="0">
            <a:spAutoFit/>
          </a:bodyPr>
          <a:lstStyle/>
          <a:p>
            <a:pPr algn="ctr"/>
            <a:r>
              <a:rPr lang="zh-CN" altLang="en-US" dirty="0" smtClean="0">
                <a:solidFill>
                  <a:srgbClr val="0000FF"/>
                </a:solidFill>
                <a:latin typeface="微软雅黑" pitchFamily="34" charset="-122"/>
                <a:ea typeface="微软雅黑" pitchFamily="34" charset="-122"/>
              </a:rPr>
              <a:t>涂装喷漆工</a:t>
            </a:r>
            <a:endParaRPr lang="zh-CN" altLang="en-US" dirty="0">
              <a:solidFill>
                <a:srgbClr val="0000FF"/>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 cstate="print"/>
          <a:srcRect/>
          <a:stretch>
            <a:fillRect/>
          </a:stretch>
        </p:blipFill>
        <p:spPr bwMode="auto">
          <a:xfrm>
            <a:off x="5158036" y="1498600"/>
            <a:ext cx="3519796" cy="5308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1237428" y="1361793"/>
            <a:ext cx="3321872" cy="5318407"/>
          </a:xfrm>
          <a:prstGeom prst="rect">
            <a:avLst/>
          </a:prstGeom>
          <a:noFill/>
          <a:ln w="9525">
            <a:noFill/>
            <a:miter lim="800000"/>
            <a:headEnd/>
            <a:tailEnd/>
          </a:ln>
          <a:effectLst/>
        </p:spPr>
      </p:pic>
      <p:sp>
        <p:nvSpPr>
          <p:cNvPr id="9" name="标题 5"/>
          <p:cNvSpPr>
            <a:spLocks noGrp="1"/>
          </p:cNvSpPr>
          <p:nvPr>
            <p:ph type="title"/>
          </p:nvPr>
        </p:nvSpPr>
        <p:spPr>
          <a:xfrm>
            <a:off x="555950" y="137702"/>
            <a:ext cx="8414156" cy="545299"/>
          </a:xfrm>
        </p:spPr>
        <p:txBody>
          <a:bodyPr lIns="101837" tIns="50918" rIns="101837" bIns="50918"/>
          <a:lstStyle/>
          <a:p>
            <a:pPr algn="l"/>
            <a:r>
              <a:rPr lang="zh-CN" altLang="en-US" sz="2400" b="1" dirty="0" smtClean="0">
                <a:solidFill>
                  <a:schemeClr val="bg1"/>
                </a:solidFill>
                <a:latin typeface="微软雅黑" pitchFamily="34" charset="-122"/>
                <a:ea typeface="微软雅黑" pitchFamily="34" charset="-122"/>
                <a:cs typeface="+mn-cs"/>
              </a:rPr>
              <a:t>第五部分  现场隐患识别和防范措施</a:t>
            </a:r>
            <a:r>
              <a:rPr lang="en-US" altLang="zh-CN" sz="2400" b="1" dirty="0" smtClean="0">
                <a:solidFill>
                  <a:schemeClr val="bg1"/>
                </a:solidFill>
                <a:latin typeface="微软雅黑" pitchFamily="34" charset="-122"/>
                <a:ea typeface="微软雅黑" pitchFamily="34" charset="-122"/>
                <a:cs typeface="+mn-cs"/>
              </a:rPr>
              <a:t>—</a:t>
            </a:r>
            <a:r>
              <a:rPr lang="zh-CN" altLang="en-US" sz="2400" b="1" dirty="0" smtClean="0">
                <a:solidFill>
                  <a:schemeClr val="bg1"/>
                </a:solidFill>
                <a:latin typeface="微软雅黑" pitchFamily="34" charset="-122"/>
                <a:ea typeface="微软雅黑" pitchFamily="34" charset="-122"/>
                <a:cs typeface="+mn-cs"/>
              </a:rPr>
              <a:t>职业健康</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noChangeAspect="1"/>
          </p:cNvGrpSpPr>
          <p:nvPr/>
        </p:nvGrpSpPr>
        <p:grpSpPr bwMode="auto">
          <a:xfrm>
            <a:off x="634973" y="2273300"/>
            <a:ext cx="3201365" cy="2170800"/>
            <a:chOff x="102" y="136"/>
            <a:chExt cx="1470" cy="789"/>
          </a:xfrm>
        </p:grpSpPr>
        <p:sp>
          <p:nvSpPr>
            <p:cNvPr id="1048699" name="AutoShape 8"/>
            <p:cNvSpPr>
              <a:spLocks noChangeArrowheads="1"/>
            </p:cNvSpPr>
            <p:nvPr/>
          </p:nvSpPr>
          <p:spPr bwMode="auto">
            <a:xfrm>
              <a:off x="136" y="136"/>
              <a:ext cx="1436" cy="789"/>
            </a:xfrm>
            <a:prstGeom prst="roundRect">
              <a:avLst>
                <a:gd name="adj" fmla="val 16667"/>
              </a:avLst>
            </a:prstGeom>
            <a:solidFill>
              <a:schemeClr val="accent1"/>
            </a:solidFill>
            <a:ln w="9525">
              <a:solidFill>
                <a:schemeClr val="tx1"/>
              </a:solidFill>
              <a:round/>
              <a:headEnd/>
              <a:tailEnd/>
            </a:ln>
          </p:spPr>
          <p:txBody>
            <a:bodyPr wrap="none" anchor="ctr"/>
            <a:lstStyle/>
            <a:p>
              <a:pPr algn="ctr">
                <a:lnSpc>
                  <a:spcPct val="100000"/>
                </a:lnSpc>
              </a:pPr>
              <a:endParaRPr lang="zh-CN" altLang="en-US" sz="4300" dirty="0">
                <a:solidFill>
                  <a:schemeClr val="tx1"/>
                </a:solidFill>
              </a:endParaRPr>
            </a:p>
          </p:txBody>
        </p:sp>
        <p:pic>
          <p:nvPicPr>
            <p:cNvPr id="2097175" name="Picture 6" descr="MCj04135980000[1]"/>
            <p:cNvPicPr>
              <a:picLocks noChangeAspect="1" noChangeArrowheads="1"/>
            </p:cNvPicPr>
            <p:nvPr/>
          </p:nvPicPr>
          <p:blipFill>
            <a:blip r:embed="rId2" cstate="print"/>
            <a:srcRect/>
            <a:stretch>
              <a:fillRect/>
            </a:stretch>
          </p:blipFill>
          <p:spPr bwMode="auto">
            <a:xfrm>
              <a:off x="102" y="161"/>
              <a:ext cx="459" cy="727"/>
            </a:xfrm>
            <a:prstGeom prst="rect">
              <a:avLst/>
            </a:prstGeom>
            <a:noFill/>
            <a:ln w="9525">
              <a:noFill/>
              <a:miter lim="800000"/>
              <a:headEnd/>
              <a:tailEnd/>
            </a:ln>
          </p:spPr>
        </p:pic>
        <p:sp>
          <p:nvSpPr>
            <p:cNvPr id="1048700" name="WordArt 9"/>
            <p:cNvSpPr>
              <a:spLocks noChangeArrowheads="1" noChangeShapeType="1" noTextEdit="1"/>
            </p:cNvSpPr>
            <p:nvPr/>
          </p:nvSpPr>
          <p:spPr bwMode="auto">
            <a:xfrm>
              <a:off x="589" y="181"/>
              <a:ext cx="864" cy="648"/>
            </a:xfrm>
            <a:prstGeom prst="rect">
              <a:avLst/>
            </a:prstGeom>
          </p:spPr>
          <p:txBody>
            <a:bodyPr wrap="none" fromWordArt="1">
              <a:prstTxWarp prst="textCascadeUp">
                <a:avLst>
                  <a:gd name="adj" fmla="val 44444"/>
                </a:avLst>
              </a:prstTxWarp>
            </a:bodyPr>
            <a:lstStyle/>
            <a:p>
              <a:pPr algn="ctr"/>
              <a:r>
                <a:rPr lang="en-US" altLang="zh-CN" b="1" dirty="0">
                  <a:ln w="9525">
                    <a:noFill/>
                    <a:round/>
                    <a:headEnd/>
                    <a:tailEnd/>
                  </a:ln>
                  <a:solidFill>
                    <a:srgbClr val="336699"/>
                  </a:solidFill>
                  <a:effectLst>
                    <a:outerShdw dist="45791" dir="2021404" algn="ctr" rotWithShape="0">
                      <a:srgbClr val="B2B2B2">
                        <a:alpha val="78999"/>
                      </a:srgbClr>
                    </a:outerShdw>
                  </a:effectLst>
                  <a:latin typeface="宋体"/>
                  <a:ea typeface="宋体"/>
                </a:rPr>
                <a:t>000000</a:t>
              </a:r>
              <a:endParaRPr lang="zh-CN" altLang="en-US" b="1" dirty="0">
                <a:ln w="9525">
                  <a:noFill/>
                  <a:round/>
                  <a:headEnd/>
                  <a:tailEnd/>
                </a:ln>
                <a:solidFill>
                  <a:srgbClr val="336699"/>
                </a:solidFill>
                <a:effectLst>
                  <a:outerShdw dist="45791" dir="2021404" algn="ctr" rotWithShape="0">
                    <a:srgbClr val="B2B2B2">
                      <a:alpha val="78999"/>
                    </a:srgbClr>
                  </a:outerShdw>
                </a:effectLst>
                <a:latin typeface="宋体"/>
                <a:ea typeface="宋体"/>
              </a:endParaRPr>
            </a:p>
          </p:txBody>
        </p:sp>
      </p:grpSp>
      <p:sp>
        <p:nvSpPr>
          <p:cNvPr id="1048701" name="AutoShape 12"/>
          <p:cNvSpPr>
            <a:spLocks noChangeArrowheads="1"/>
          </p:cNvSpPr>
          <p:nvPr/>
        </p:nvSpPr>
        <p:spPr bwMode="auto">
          <a:xfrm>
            <a:off x="4089401" y="2260600"/>
            <a:ext cx="3098800" cy="2171700"/>
          </a:xfrm>
          <a:prstGeom prst="roundRect">
            <a:avLst>
              <a:gd name="adj" fmla="val 16667"/>
            </a:avLst>
          </a:prstGeom>
          <a:solidFill>
            <a:schemeClr val="accent1"/>
          </a:solidFill>
          <a:ln w="9525">
            <a:solidFill>
              <a:schemeClr val="tx1"/>
            </a:solidFill>
            <a:round/>
            <a:headEnd/>
            <a:tailEnd/>
          </a:ln>
        </p:spPr>
        <p:txBody>
          <a:bodyPr wrap="none" anchor="ctr"/>
          <a:lstStyle/>
          <a:p>
            <a:pPr algn="ctr">
              <a:lnSpc>
                <a:spcPct val="100000"/>
              </a:lnSpc>
            </a:pPr>
            <a:r>
              <a:rPr lang="zh-CN" altLang="en-US" sz="4300" dirty="0">
                <a:solidFill>
                  <a:schemeClr val="tx1"/>
                </a:solidFill>
              </a:rPr>
              <a:t>     </a:t>
            </a:r>
          </a:p>
        </p:txBody>
      </p:sp>
      <p:pic>
        <p:nvPicPr>
          <p:cNvPr id="2097176" name="Picture 19" descr="图片1"/>
          <p:cNvPicPr>
            <a:picLocks noChangeAspect="1" noChangeArrowheads="1"/>
          </p:cNvPicPr>
          <p:nvPr/>
        </p:nvPicPr>
        <p:blipFill>
          <a:blip r:embed="rId3" cstate="print"/>
          <a:srcRect/>
          <a:stretch>
            <a:fillRect/>
          </a:stretch>
        </p:blipFill>
        <p:spPr bwMode="auto">
          <a:xfrm>
            <a:off x="4221139" y="1806586"/>
            <a:ext cx="1637204" cy="2997200"/>
          </a:xfrm>
          <a:prstGeom prst="rect">
            <a:avLst/>
          </a:prstGeom>
          <a:noFill/>
          <a:ln w="9525">
            <a:noFill/>
            <a:miter lim="800000"/>
            <a:headEnd/>
            <a:tailEnd/>
          </a:ln>
        </p:spPr>
      </p:pic>
      <p:sp>
        <p:nvSpPr>
          <p:cNvPr id="1048703" name="Rectangle 20"/>
          <p:cNvSpPr>
            <a:spLocks noChangeArrowheads="1"/>
          </p:cNvSpPr>
          <p:nvPr/>
        </p:nvSpPr>
        <p:spPr bwMode="auto">
          <a:xfrm>
            <a:off x="7327900" y="2161557"/>
            <a:ext cx="2476500" cy="4253143"/>
          </a:xfrm>
          <a:prstGeom prst="rect">
            <a:avLst/>
          </a:prstGeom>
          <a:noFill/>
          <a:ln w="9525">
            <a:noFill/>
            <a:miter lim="800000"/>
            <a:headEnd/>
            <a:tailEnd/>
          </a:ln>
          <a:effectLst/>
        </p:spPr>
        <p:txBody>
          <a:bodyPr wrap="square" lIns="97210" tIns="48605" rIns="97210" bIns="48605">
            <a:spAutoFit/>
          </a:bodyPr>
          <a:lstStyle/>
          <a:p>
            <a:pPr algn="just">
              <a:lnSpc>
                <a:spcPct val="150000"/>
              </a:lnSpc>
              <a:spcBef>
                <a:spcPct val="20000"/>
              </a:spcBef>
              <a:buClr>
                <a:schemeClr val="folHlink"/>
              </a:buClr>
              <a:buFont typeface="Wingdings" pitchFamily="2" charset="2"/>
              <a:buNone/>
            </a:pPr>
            <a:r>
              <a:rPr lang="zh-CN" altLang="en-US" sz="2000" b="0" dirty="0" smtClean="0">
                <a:solidFill>
                  <a:srgbClr val="006699"/>
                </a:solidFill>
                <a:latin typeface="微软雅黑" pitchFamily="34" charset="-122"/>
              </a:rPr>
              <a:t>人的生命可看作“</a:t>
            </a:r>
            <a:r>
              <a:rPr lang="en-US" altLang="zh-CN" sz="2000" b="0" dirty="0" smtClean="0">
                <a:solidFill>
                  <a:srgbClr val="006699"/>
                </a:solidFill>
                <a:latin typeface="微软雅黑" pitchFamily="34" charset="-122"/>
              </a:rPr>
              <a:t>1”</a:t>
            </a:r>
            <a:r>
              <a:rPr lang="zh-CN" altLang="en-US" sz="2000" b="0" dirty="0" smtClean="0">
                <a:solidFill>
                  <a:srgbClr val="006699"/>
                </a:solidFill>
                <a:latin typeface="微软雅黑" pitchFamily="34" charset="-122"/>
              </a:rPr>
              <a:t>，生活就是在“</a:t>
            </a:r>
            <a:r>
              <a:rPr lang="en-US" altLang="zh-CN" sz="2000" b="0" dirty="0" smtClean="0">
                <a:solidFill>
                  <a:srgbClr val="006699"/>
                </a:solidFill>
                <a:latin typeface="微软雅黑" pitchFamily="34" charset="-122"/>
              </a:rPr>
              <a:t>1”</a:t>
            </a:r>
            <a:r>
              <a:rPr lang="zh-CN" altLang="en-US" sz="2000" b="0" dirty="0" smtClean="0">
                <a:solidFill>
                  <a:srgbClr val="006699"/>
                </a:solidFill>
                <a:latin typeface="微软雅黑" pitchFamily="34" charset="-122"/>
              </a:rPr>
              <a:t>后面加“</a:t>
            </a:r>
            <a:r>
              <a:rPr lang="en-US" altLang="zh-CN" sz="2000" b="0" dirty="0" smtClean="0">
                <a:solidFill>
                  <a:srgbClr val="006699"/>
                </a:solidFill>
                <a:latin typeface="微软雅黑" pitchFamily="34" charset="-122"/>
              </a:rPr>
              <a:t>0”</a:t>
            </a:r>
            <a:r>
              <a:rPr lang="zh-CN" altLang="en-US" sz="2000" b="0" dirty="0" smtClean="0">
                <a:solidFill>
                  <a:srgbClr val="006699"/>
                </a:solidFill>
                <a:latin typeface="微软雅黑" pitchFamily="34" charset="-122"/>
              </a:rPr>
              <a:t>，加的“</a:t>
            </a:r>
            <a:r>
              <a:rPr lang="en-US" altLang="zh-CN" sz="2000" b="0" dirty="0" smtClean="0">
                <a:solidFill>
                  <a:srgbClr val="006699"/>
                </a:solidFill>
                <a:latin typeface="微软雅黑" pitchFamily="34" charset="-122"/>
              </a:rPr>
              <a:t>0”</a:t>
            </a:r>
            <a:r>
              <a:rPr lang="zh-CN" altLang="en-US" sz="2000" b="0" dirty="0" smtClean="0">
                <a:solidFill>
                  <a:srgbClr val="006699"/>
                </a:solidFill>
                <a:latin typeface="微软雅黑" pitchFamily="34" charset="-122"/>
              </a:rPr>
              <a:t>越多，说明事业越成功、家庭越幸福。若人的生命不存在了，后面加再多的“</a:t>
            </a:r>
            <a:r>
              <a:rPr lang="en-US" altLang="zh-CN" sz="2000" b="0" dirty="0" smtClean="0">
                <a:solidFill>
                  <a:srgbClr val="006699"/>
                </a:solidFill>
                <a:latin typeface="微软雅黑" pitchFamily="34" charset="-122"/>
              </a:rPr>
              <a:t>0”</a:t>
            </a:r>
            <a:r>
              <a:rPr lang="zh-CN" altLang="en-US" sz="2000" b="0" dirty="0" smtClean="0">
                <a:solidFill>
                  <a:srgbClr val="006699"/>
                </a:solidFill>
                <a:latin typeface="微软雅黑" pitchFamily="34" charset="-122"/>
              </a:rPr>
              <a:t>还有什么意义呢？</a:t>
            </a:r>
            <a:endParaRPr lang="zh-CN" altLang="en-US" sz="2000" b="0" dirty="0" smtClean="0">
              <a:solidFill>
                <a:srgbClr val="FF0000"/>
              </a:solidFill>
              <a:latin typeface="微软雅黑" pitchFamily="34" charset="-122"/>
            </a:endParaRPr>
          </a:p>
        </p:txBody>
      </p:sp>
      <p:pic>
        <p:nvPicPr>
          <p:cNvPr id="20" name="Picture 4" descr="D:\Users\sungla\Desktop\mhrf-cpmh-15122.jpg"/>
          <p:cNvPicPr>
            <a:picLocks noChangeAspect="1" noChangeArrowheads="1"/>
          </p:cNvPicPr>
          <p:nvPr/>
        </p:nvPicPr>
        <p:blipFill>
          <a:blip r:embed="rId4" cstate="print"/>
          <a:srcRect/>
          <a:stretch>
            <a:fillRect/>
          </a:stretch>
        </p:blipFill>
        <p:spPr bwMode="auto">
          <a:xfrm>
            <a:off x="749300" y="4704963"/>
            <a:ext cx="2322000" cy="1548000"/>
          </a:xfrm>
          <a:prstGeom prst="rect">
            <a:avLst/>
          </a:prstGeom>
          <a:noFill/>
        </p:spPr>
      </p:pic>
      <p:pic>
        <p:nvPicPr>
          <p:cNvPr id="2053" name="Picture 5"/>
          <p:cNvPicPr>
            <a:picLocks noChangeAspect="1" noChangeArrowheads="1"/>
          </p:cNvPicPr>
          <p:nvPr/>
        </p:nvPicPr>
        <p:blipFill>
          <a:blip r:embed="rId5" cstate="print"/>
          <a:srcRect/>
          <a:stretch>
            <a:fillRect/>
          </a:stretch>
        </p:blipFill>
        <p:spPr bwMode="auto">
          <a:xfrm>
            <a:off x="5253037" y="4667250"/>
            <a:ext cx="1970201" cy="1548000"/>
          </a:xfrm>
          <a:prstGeom prst="rect">
            <a:avLst/>
          </a:prstGeom>
          <a:noFill/>
          <a:ln w="9525">
            <a:noFill/>
            <a:miter lim="800000"/>
            <a:headEnd/>
            <a:tailEnd/>
          </a:ln>
          <a:effectLst/>
        </p:spPr>
      </p:pic>
      <p:sp>
        <p:nvSpPr>
          <p:cNvPr id="22" name="WordArt 9"/>
          <p:cNvSpPr>
            <a:spLocks noChangeArrowheads="1" noChangeShapeType="1" noTextEdit="1"/>
          </p:cNvSpPr>
          <p:nvPr/>
        </p:nvSpPr>
        <p:spPr bwMode="auto">
          <a:xfrm>
            <a:off x="5232400" y="2560475"/>
            <a:ext cx="1712744" cy="1574993"/>
          </a:xfrm>
          <a:prstGeom prst="rect">
            <a:avLst/>
          </a:prstGeom>
        </p:spPr>
        <p:txBody>
          <a:bodyPr wrap="none" fromWordArt="1">
            <a:prstTxWarp prst="textCascadeUp">
              <a:avLst>
                <a:gd name="adj" fmla="val 44444"/>
              </a:avLst>
            </a:prstTxWarp>
          </a:bodyPr>
          <a:lstStyle/>
          <a:p>
            <a:pPr algn="ctr"/>
            <a:r>
              <a:rPr lang="en-US" altLang="zh-CN" b="1" dirty="0">
                <a:ln w="9525">
                  <a:noFill/>
                  <a:round/>
                  <a:headEnd/>
                  <a:tailEnd/>
                </a:ln>
                <a:solidFill>
                  <a:srgbClr val="336699"/>
                </a:solidFill>
                <a:effectLst>
                  <a:outerShdw dist="45791" dir="2021404" algn="ctr" rotWithShape="0">
                    <a:srgbClr val="B2B2B2">
                      <a:alpha val="78999"/>
                    </a:srgbClr>
                  </a:outerShdw>
                </a:effectLst>
                <a:latin typeface="宋体"/>
                <a:ea typeface="宋体"/>
              </a:rPr>
              <a:t>000000</a:t>
            </a:r>
            <a:endParaRPr lang="zh-CN" altLang="en-US" b="1" dirty="0">
              <a:ln w="9525">
                <a:noFill/>
                <a:round/>
                <a:headEnd/>
                <a:tailEnd/>
              </a:ln>
              <a:solidFill>
                <a:srgbClr val="336699"/>
              </a:solidFill>
              <a:effectLst>
                <a:outerShdw dist="45791" dir="2021404" algn="ctr" rotWithShape="0">
                  <a:srgbClr val="B2B2B2">
                    <a:alpha val="78999"/>
                  </a:srgbClr>
                </a:outerShdw>
              </a:effectLst>
              <a:latin typeface="宋体"/>
              <a:ea typeface="宋体"/>
            </a:endParaRPr>
          </a:p>
        </p:txBody>
      </p:sp>
      <p:sp>
        <p:nvSpPr>
          <p:cNvPr id="24" name="Rectangle 20"/>
          <p:cNvSpPr>
            <a:spLocks noChangeArrowheads="1"/>
          </p:cNvSpPr>
          <p:nvPr/>
        </p:nvSpPr>
        <p:spPr bwMode="auto">
          <a:xfrm>
            <a:off x="749301" y="6136657"/>
            <a:ext cx="6489700" cy="652157"/>
          </a:xfrm>
          <a:prstGeom prst="rect">
            <a:avLst/>
          </a:prstGeom>
          <a:noFill/>
          <a:ln w="9525">
            <a:noFill/>
            <a:miter lim="800000"/>
            <a:headEnd/>
            <a:tailEnd/>
          </a:ln>
          <a:effectLst/>
        </p:spPr>
        <p:txBody>
          <a:bodyPr wrap="square" lIns="97210" tIns="48605" rIns="97210" bIns="48605">
            <a:spAutoFit/>
          </a:bodyPr>
          <a:lstStyle/>
          <a:p>
            <a:pPr algn="just">
              <a:lnSpc>
                <a:spcPct val="150000"/>
              </a:lnSpc>
              <a:spcBef>
                <a:spcPct val="20000"/>
              </a:spcBef>
              <a:buClr>
                <a:schemeClr val="folHlink"/>
              </a:buClr>
              <a:buFont typeface="Wingdings" pitchFamily="2" charset="2"/>
              <a:buNone/>
            </a:pPr>
            <a:r>
              <a:rPr lang="zh-CN" altLang="en-US" sz="2400" b="0" dirty="0" smtClean="0">
                <a:solidFill>
                  <a:srgbClr val="FF0000"/>
                </a:solidFill>
                <a:latin typeface="微软雅黑" pitchFamily="34" charset="-122"/>
              </a:rPr>
              <a:t>          家庭               事业                 友谊</a:t>
            </a:r>
            <a:endParaRPr lang="en-US" altLang="zh-CN" sz="2400" b="0" dirty="0" smtClean="0">
              <a:solidFill>
                <a:srgbClr val="FF0000"/>
              </a:solidFill>
              <a:latin typeface="微软雅黑" pitchFamily="34" charset="-122"/>
            </a:endParaRPr>
          </a:p>
        </p:txBody>
      </p:sp>
      <p:pic>
        <p:nvPicPr>
          <p:cNvPr id="3074" name="Picture 2"/>
          <p:cNvPicPr>
            <a:picLocks noChangeAspect="1" noChangeArrowheads="1"/>
          </p:cNvPicPr>
          <p:nvPr/>
        </p:nvPicPr>
        <p:blipFill>
          <a:blip r:embed="rId6" cstate="print"/>
          <a:srcRect/>
          <a:stretch>
            <a:fillRect/>
          </a:stretch>
        </p:blipFill>
        <p:spPr bwMode="auto">
          <a:xfrm>
            <a:off x="3121034" y="4689481"/>
            <a:ext cx="2085428" cy="1548000"/>
          </a:xfrm>
          <a:prstGeom prst="rect">
            <a:avLst/>
          </a:prstGeom>
          <a:noFill/>
          <a:ln w="9525">
            <a:noFill/>
            <a:miter lim="800000"/>
            <a:headEnd/>
            <a:tailEnd/>
          </a:ln>
          <a:effectLst/>
        </p:spPr>
      </p:pic>
      <p:sp>
        <p:nvSpPr>
          <p:cNvPr id="16" name="矩形 5"/>
          <p:cNvSpPr/>
          <p:nvPr/>
        </p:nvSpPr>
        <p:spPr>
          <a:xfrm>
            <a:off x="816114" y="1502361"/>
            <a:ext cx="3775393" cy="523220"/>
          </a:xfrm>
          <a:prstGeom prst="rect">
            <a:avLst/>
          </a:prstGeom>
        </p:spPr>
        <p:txBody>
          <a:bodyPr wrap="none">
            <a:spAutoFit/>
          </a:bodyPr>
          <a:lstStyle/>
          <a:p>
            <a:r>
              <a:rPr lang="zh-CN" altLang="en-US" sz="2800" dirty="0" smtClean="0">
                <a:solidFill>
                  <a:srgbClr val="006699"/>
                </a:solidFill>
                <a:latin typeface="微软雅黑" pitchFamily="34" charset="-122"/>
              </a:rPr>
              <a:t>二、安全生产的重要性</a:t>
            </a:r>
          </a:p>
        </p:txBody>
      </p:sp>
      <p:sp>
        <p:nvSpPr>
          <p:cNvPr id="19"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第一部分  安全生产简介</a:t>
            </a:r>
          </a:p>
        </p:txBody>
      </p:sp>
    </p:spTree>
  </p:cSld>
  <p:clrMapOvr>
    <a:masterClrMapping/>
  </p:clrMapOvr>
  <p:transition spd="slow">
    <p:strips dir="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710184" y="1305560"/>
            <a:ext cx="8897112" cy="4965191"/>
          </a:xfrm>
        </p:spPr>
        <p:txBody>
          <a:bodyPr/>
          <a:lstStyle/>
          <a:p>
            <a:pPr algn="just">
              <a:lnSpc>
                <a:spcPct val="200000"/>
              </a:lnSpc>
              <a:spcBef>
                <a:spcPct val="0"/>
              </a:spcBef>
              <a:buNone/>
            </a:pPr>
            <a:r>
              <a:rPr lang="zh-CN" altLang="en-US" sz="1600" b="1" kern="1200" dirty="0" smtClean="0">
                <a:solidFill>
                  <a:srgbClr val="006699"/>
                </a:solidFill>
                <a:latin typeface="微软雅黑" pitchFamily="34" charset="-122"/>
                <a:ea typeface="微软雅黑" pitchFamily="34" charset="-122"/>
              </a:rPr>
              <a:t>案例</a:t>
            </a:r>
            <a:r>
              <a:rPr lang="en-US" altLang="zh-CN" sz="1600" b="1" kern="1200" dirty="0" smtClean="0">
                <a:solidFill>
                  <a:srgbClr val="006699"/>
                </a:solidFill>
                <a:latin typeface="微软雅黑" pitchFamily="34" charset="-122"/>
                <a:ea typeface="微软雅黑" pitchFamily="34" charset="-122"/>
              </a:rPr>
              <a:t>:</a:t>
            </a:r>
          </a:p>
          <a:p>
            <a:pPr marL="0" indent="0">
              <a:lnSpc>
                <a:spcPct val="200000"/>
              </a:lnSpc>
              <a:spcBef>
                <a:spcPct val="0"/>
              </a:spcBef>
              <a:buNone/>
            </a:pPr>
            <a:r>
              <a:rPr lang="zh-CN" altLang="zh-CN" sz="1600" b="1" kern="1200" dirty="0" smtClean="0">
                <a:solidFill>
                  <a:srgbClr val="006699"/>
                </a:solidFill>
                <a:latin typeface="微软雅黑" pitchFamily="34" charset="-122"/>
                <a:ea typeface="微软雅黑" pitchFamily="34" charset="-122"/>
              </a:rPr>
              <a:t>小周和小何同时招进某机械厂当学徒。小周做事有条有理，上班时工作服穿戴整齐，一进入车间工作就戴上防尘口罩，一年到头都坚持。而小何呢，自认为年轻体力棒，总觉得戴口罩闷气，这点儿粉尘怕</a:t>
            </a:r>
            <a:r>
              <a:rPr lang="zh-CN" altLang="en-US" sz="1600" b="1" kern="1200" dirty="0" smtClean="0">
                <a:solidFill>
                  <a:srgbClr val="006699"/>
                </a:solidFill>
                <a:latin typeface="微软雅黑" pitchFamily="34" charset="-122"/>
                <a:ea typeface="微软雅黑" pitchFamily="34" charset="-122"/>
              </a:rPr>
              <a:t>啥</a:t>
            </a:r>
            <a:r>
              <a:rPr lang="zh-CN" altLang="zh-CN" sz="1600" b="1" kern="1200" dirty="0" smtClean="0">
                <a:solidFill>
                  <a:srgbClr val="006699"/>
                </a:solidFill>
                <a:latin typeface="微软雅黑" pitchFamily="34" charset="-122"/>
                <a:ea typeface="微软雅黑" pitchFamily="34" charset="-122"/>
              </a:rPr>
              <a:t>，何必受这个洋罪。每年厂里组织的体检，他觉得多余，总是借故</a:t>
            </a:r>
            <a:endParaRPr lang="en-US" altLang="zh-CN" sz="1600" b="1" kern="1200" dirty="0" smtClean="0">
              <a:solidFill>
                <a:srgbClr val="006699"/>
              </a:solidFill>
              <a:latin typeface="微软雅黑" pitchFamily="34" charset="-122"/>
              <a:ea typeface="微软雅黑" pitchFamily="34" charset="-122"/>
            </a:endParaRPr>
          </a:p>
          <a:p>
            <a:pPr marL="0" indent="0">
              <a:lnSpc>
                <a:spcPct val="200000"/>
              </a:lnSpc>
              <a:spcBef>
                <a:spcPct val="0"/>
              </a:spcBef>
              <a:buNone/>
            </a:pPr>
            <a:r>
              <a:rPr lang="zh-CN" altLang="zh-CN" sz="1600" b="1" kern="1200" dirty="0" smtClean="0">
                <a:solidFill>
                  <a:srgbClr val="006699"/>
                </a:solidFill>
                <a:latin typeface="微软雅黑" pitchFamily="34" charset="-122"/>
                <a:ea typeface="微软雅黑" pitchFamily="34" charset="-122"/>
              </a:rPr>
              <a:t>溜号。随着时间的推移，“小何”变成了“大</a:t>
            </a:r>
            <a:endParaRPr lang="en-US" altLang="zh-CN" sz="1600" b="1" kern="1200" dirty="0" smtClean="0">
              <a:solidFill>
                <a:srgbClr val="006699"/>
              </a:solidFill>
              <a:latin typeface="微软雅黑" pitchFamily="34" charset="-122"/>
              <a:ea typeface="微软雅黑" pitchFamily="34" charset="-122"/>
            </a:endParaRPr>
          </a:p>
          <a:p>
            <a:pPr marL="0" indent="0">
              <a:lnSpc>
                <a:spcPct val="200000"/>
              </a:lnSpc>
              <a:spcBef>
                <a:spcPct val="0"/>
              </a:spcBef>
              <a:buNone/>
            </a:pPr>
            <a:r>
              <a:rPr lang="zh-CN" altLang="zh-CN" sz="1600" b="1" kern="1200" dirty="0" smtClean="0">
                <a:solidFill>
                  <a:srgbClr val="006699"/>
                </a:solidFill>
                <a:latin typeface="微软雅黑" pitchFamily="34" charset="-122"/>
                <a:ea typeface="微软雅黑" pitchFamily="34" charset="-122"/>
              </a:rPr>
              <a:t>何”，此时他常出现干咳、胸痛、气短的毛病。</a:t>
            </a:r>
          </a:p>
          <a:p>
            <a:pPr algn="just">
              <a:lnSpc>
                <a:spcPct val="200000"/>
              </a:lnSpc>
              <a:spcBef>
                <a:spcPct val="0"/>
              </a:spcBef>
              <a:buNone/>
            </a:pPr>
            <a:r>
              <a:rPr lang="zh-CN" altLang="en-US" sz="1600" b="1" kern="1200" dirty="0" smtClean="0">
                <a:solidFill>
                  <a:srgbClr val="006699"/>
                </a:solidFill>
                <a:latin typeface="微软雅黑" pitchFamily="34" charset="-122"/>
                <a:ea typeface="微软雅黑" pitchFamily="34" charset="-122"/>
              </a:rPr>
              <a:t>分析：</a:t>
            </a:r>
            <a:endParaRPr lang="en-US" altLang="zh-CN" sz="1600" b="1" kern="1200" dirty="0" smtClean="0">
              <a:solidFill>
                <a:srgbClr val="006699"/>
              </a:solidFill>
              <a:latin typeface="微软雅黑" pitchFamily="34" charset="-122"/>
              <a:ea typeface="微软雅黑" pitchFamily="34" charset="-122"/>
            </a:endParaRPr>
          </a:p>
          <a:p>
            <a:pPr marL="0" indent="0">
              <a:lnSpc>
                <a:spcPct val="150000"/>
              </a:lnSpc>
              <a:buNone/>
            </a:pPr>
            <a:r>
              <a:rPr lang="zh-CN" altLang="en-US" sz="1600" b="1" kern="1200" dirty="0" smtClean="0">
                <a:solidFill>
                  <a:srgbClr val="006699"/>
                </a:solidFill>
                <a:latin typeface="微软雅黑" pitchFamily="34" charset="-122"/>
                <a:ea typeface="微软雅黑" pitchFamily="34" charset="-122"/>
              </a:rPr>
              <a:t>员工何某劳动防护意识淡薄，不按要求佩戴劳</a:t>
            </a:r>
            <a:endParaRPr lang="en-US" altLang="zh-CN" sz="1600" b="1" kern="1200" dirty="0" smtClean="0">
              <a:solidFill>
                <a:srgbClr val="006699"/>
              </a:solidFill>
              <a:latin typeface="微软雅黑" pitchFamily="34" charset="-122"/>
              <a:ea typeface="微软雅黑" pitchFamily="34" charset="-122"/>
            </a:endParaRPr>
          </a:p>
          <a:p>
            <a:pPr marL="0" indent="0">
              <a:lnSpc>
                <a:spcPct val="150000"/>
              </a:lnSpc>
              <a:buNone/>
            </a:pPr>
            <a:r>
              <a:rPr lang="zh-CN" altLang="en-US" sz="1600" b="1" kern="1200" dirty="0" smtClean="0">
                <a:solidFill>
                  <a:srgbClr val="006699"/>
                </a:solidFill>
                <a:latin typeface="微软雅黑" pitchFamily="34" charset="-122"/>
                <a:ea typeface="微软雅黑" pitchFamily="34" charset="-122"/>
              </a:rPr>
              <a:t>动防护用品，导致职业病。</a:t>
            </a:r>
            <a:endParaRPr lang="en-US" altLang="zh-CN" sz="1600" b="1" kern="1200" dirty="0" smtClean="0">
              <a:solidFill>
                <a:srgbClr val="006699"/>
              </a:solidFill>
              <a:latin typeface="微软雅黑" pitchFamily="34" charset="-122"/>
              <a:ea typeface="微软雅黑" pitchFamily="34" charset="-122"/>
            </a:endParaRPr>
          </a:p>
          <a:p>
            <a:pPr marL="0" indent="0">
              <a:lnSpc>
                <a:spcPct val="150000"/>
              </a:lnSpc>
              <a:buNone/>
            </a:pPr>
            <a:r>
              <a:rPr lang="zh-CN" altLang="en-US" sz="1600" b="1" kern="1200" dirty="0" smtClean="0">
                <a:solidFill>
                  <a:srgbClr val="006699"/>
                </a:solidFill>
                <a:latin typeface="微软雅黑" pitchFamily="34" charset="-122"/>
                <a:ea typeface="微软雅黑" pitchFamily="34" charset="-122"/>
              </a:rPr>
              <a:t>视频</a:t>
            </a:r>
            <a:r>
              <a:rPr lang="en-US" altLang="zh-CN" sz="1600" b="1" kern="1200" dirty="0" smtClean="0">
                <a:solidFill>
                  <a:srgbClr val="006699"/>
                </a:solidFill>
                <a:latin typeface="微软雅黑" pitchFamily="34" charset="-122"/>
                <a:ea typeface="微软雅黑" pitchFamily="34" charset="-122"/>
              </a:rPr>
              <a:t>5</a:t>
            </a:r>
            <a:r>
              <a:rPr lang="zh-CN" altLang="en-US" sz="1600" b="1" kern="1200" dirty="0" smtClean="0">
                <a:solidFill>
                  <a:srgbClr val="006699"/>
                </a:solidFill>
                <a:latin typeface="微软雅黑" pitchFamily="34" charset="-122"/>
                <a:ea typeface="微软雅黑" pitchFamily="34" charset="-122"/>
              </a:rPr>
              <a:t>：未按要求佩戴劳动防护用品</a:t>
            </a:r>
            <a:endParaRPr lang="en-US" altLang="zh-CN" sz="1600" b="1" kern="1200" dirty="0" smtClean="0">
              <a:solidFill>
                <a:srgbClr val="006699"/>
              </a:solidFill>
              <a:latin typeface="微软雅黑" pitchFamily="34" charset="-122"/>
              <a:ea typeface="微软雅黑" pitchFamily="34" charset="-122"/>
            </a:endParaRPr>
          </a:p>
        </p:txBody>
      </p:sp>
      <p:pic>
        <p:nvPicPr>
          <p:cNvPr id="33793" name="Picture 1" descr="D:\Users\sungla\Desktop\RTX截图未命.png"/>
          <p:cNvPicPr>
            <a:picLocks noChangeAspect="1" noChangeArrowheads="1"/>
          </p:cNvPicPr>
          <p:nvPr/>
        </p:nvPicPr>
        <p:blipFill>
          <a:blip r:embed="rId3" cstate="print"/>
          <a:srcRect/>
          <a:stretch>
            <a:fillRect/>
          </a:stretch>
        </p:blipFill>
        <p:spPr bwMode="auto">
          <a:xfrm>
            <a:off x="5518912" y="3303592"/>
            <a:ext cx="2881376" cy="2840906"/>
          </a:xfrm>
          <a:prstGeom prst="rect">
            <a:avLst/>
          </a:prstGeom>
          <a:noFill/>
        </p:spPr>
      </p:pic>
      <p:sp>
        <p:nvSpPr>
          <p:cNvPr id="5"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defRPr/>
            </a:pPr>
            <a:r>
              <a:rPr lang="zh-CN" altLang="en-US" sz="240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职业健康</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1011936" y="1380236"/>
            <a:ext cx="8180832" cy="488916"/>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3000" dirty="0" smtClean="0">
                <a:solidFill>
                  <a:srgbClr val="006699"/>
                </a:solidFill>
              </a:rPr>
              <a:t>安全是为了谁</a:t>
            </a:r>
            <a:endParaRPr lang="zh-CN" altLang="en-US" sz="3000" b="1" dirty="0">
              <a:solidFill>
                <a:srgbClr val="006699"/>
              </a:solidFill>
            </a:endParaRPr>
          </a:p>
        </p:txBody>
      </p:sp>
      <p:sp>
        <p:nvSpPr>
          <p:cNvPr id="9" name="内容占位符 2"/>
          <p:cNvSpPr>
            <a:spLocks noGrp="1"/>
          </p:cNvSpPr>
          <p:nvPr>
            <p:ph idx="1"/>
          </p:nvPr>
        </p:nvSpPr>
        <p:spPr>
          <a:xfrm>
            <a:off x="1117600" y="2328863"/>
            <a:ext cx="8229600" cy="3322637"/>
          </a:xfrm>
        </p:spPr>
        <p:txBody>
          <a:bodyPr/>
          <a:lstStyle/>
          <a:p>
            <a:pPr marL="0" indent="0" eaLnBrk="1" hangingPunct="1">
              <a:lnSpc>
                <a:spcPct val="150000"/>
              </a:lnSpc>
              <a:spcBef>
                <a:spcPct val="0"/>
              </a:spcBef>
              <a:buNone/>
            </a:pPr>
            <a:r>
              <a:rPr lang="zh-CN" altLang="en-US" sz="2400" kern="1200" dirty="0" smtClean="0">
                <a:solidFill>
                  <a:srgbClr val="006699"/>
                </a:solidFill>
                <a:latin typeface="微软雅黑" pitchFamily="34" charset="-122"/>
                <a:ea typeface="微软雅黑" pitchFamily="34" charset="-122"/>
              </a:rPr>
              <a:t>安全为了谁：</a:t>
            </a:r>
            <a:endParaRPr lang="en-US" altLang="zh-CN" sz="2400" kern="1200" dirty="0" smtClean="0">
              <a:solidFill>
                <a:srgbClr val="006699"/>
              </a:solidFill>
              <a:latin typeface="微软雅黑" pitchFamily="34" charset="-122"/>
              <a:ea typeface="微软雅黑" pitchFamily="34" charset="-122"/>
            </a:endParaRPr>
          </a:p>
          <a:p>
            <a:pPr marL="0" indent="0" eaLnBrk="1" hangingPunct="1">
              <a:lnSpc>
                <a:spcPct val="150000"/>
              </a:lnSpc>
              <a:spcBef>
                <a:spcPct val="0"/>
              </a:spcBef>
              <a:buNone/>
            </a:pPr>
            <a:r>
              <a:rPr lang="zh-CN" altLang="en-US" sz="2400" kern="1200" dirty="0" smtClean="0">
                <a:solidFill>
                  <a:srgbClr val="006699"/>
                </a:solidFill>
                <a:latin typeface="微软雅黑" pitchFamily="34" charset="-122"/>
                <a:ea typeface="微软雅黑" pitchFamily="34" charset="-122"/>
              </a:rPr>
              <a:t>有多少</a:t>
            </a:r>
            <a:r>
              <a:rPr lang="zh-CN" altLang="en-US" sz="2400" kern="1200" dirty="0" smtClean="0">
                <a:solidFill>
                  <a:srgbClr val="FF0000"/>
                </a:solidFill>
                <a:latin typeface="微软雅黑" pitchFamily="34" charset="-122"/>
                <a:ea typeface="微软雅黑" pitchFamily="34" charset="-122"/>
              </a:rPr>
              <a:t>生命</a:t>
            </a:r>
            <a:r>
              <a:rPr lang="zh-CN" altLang="en-US" sz="2400" kern="1200" dirty="0" smtClean="0">
                <a:solidFill>
                  <a:srgbClr val="006699"/>
                </a:solidFill>
                <a:latin typeface="微软雅黑" pitchFamily="34" charset="-122"/>
                <a:ea typeface="微软雅黑" pitchFamily="34" charset="-122"/>
              </a:rPr>
              <a:t>可以重来</a:t>
            </a:r>
            <a:r>
              <a:rPr lang="en-US" altLang="zh-CN" sz="2400" kern="1200" dirty="0" smtClean="0">
                <a:solidFill>
                  <a:srgbClr val="006699"/>
                </a:solidFill>
                <a:latin typeface="微软雅黑" pitchFamily="34" charset="-122"/>
                <a:ea typeface="微软雅黑" pitchFamily="34" charset="-122"/>
              </a:rPr>
              <a:t>—</a:t>
            </a:r>
            <a:r>
              <a:rPr lang="zh-CN" altLang="en-US" sz="2400" kern="1200" dirty="0" smtClean="0">
                <a:solidFill>
                  <a:srgbClr val="FF0000"/>
                </a:solidFill>
                <a:latin typeface="微软雅黑" pitchFamily="34" charset="-122"/>
                <a:ea typeface="微软雅黑" pitchFamily="34" charset="-122"/>
              </a:rPr>
              <a:t>为自己</a:t>
            </a:r>
          </a:p>
          <a:p>
            <a:pPr marL="0" indent="0" eaLnBrk="1" hangingPunct="1">
              <a:lnSpc>
                <a:spcPct val="150000"/>
              </a:lnSpc>
              <a:spcBef>
                <a:spcPct val="0"/>
              </a:spcBef>
              <a:buNone/>
            </a:pPr>
            <a:r>
              <a:rPr lang="zh-CN" altLang="en-US" sz="2400" kern="1200" dirty="0" smtClean="0">
                <a:solidFill>
                  <a:srgbClr val="006699"/>
                </a:solidFill>
                <a:latin typeface="微软雅黑" pitchFamily="34" charset="-122"/>
                <a:ea typeface="微软雅黑" pitchFamily="34" charset="-122"/>
              </a:rPr>
              <a:t>大家共坐一条船，齐心才能抗风险</a:t>
            </a:r>
            <a:r>
              <a:rPr lang="en-US" altLang="zh-CN" sz="2400" kern="1200" dirty="0" smtClean="0">
                <a:solidFill>
                  <a:srgbClr val="006699"/>
                </a:solidFill>
                <a:latin typeface="微软雅黑" pitchFamily="34" charset="-122"/>
                <a:ea typeface="微软雅黑" pitchFamily="34" charset="-122"/>
              </a:rPr>
              <a:t>—</a:t>
            </a:r>
            <a:r>
              <a:rPr lang="zh-CN" altLang="en-US" sz="2400" kern="1200" dirty="0" smtClean="0">
                <a:solidFill>
                  <a:srgbClr val="FF0000"/>
                </a:solidFill>
                <a:latin typeface="微软雅黑" pitchFamily="34" charset="-122"/>
                <a:ea typeface="微软雅黑" pitchFamily="34" charset="-122"/>
              </a:rPr>
              <a:t>为伙伴</a:t>
            </a:r>
          </a:p>
          <a:p>
            <a:pPr marL="0" indent="0" eaLnBrk="1" hangingPunct="1">
              <a:lnSpc>
                <a:spcPct val="150000"/>
              </a:lnSpc>
              <a:spcBef>
                <a:spcPct val="0"/>
              </a:spcBef>
              <a:buNone/>
            </a:pPr>
            <a:r>
              <a:rPr lang="zh-CN" altLang="en-US" sz="2400" kern="1200" dirty="0" smtClean="0">
                <a:solidFill>
                  <a:srgbClr val="006699"/>
                </a:solidFill>
                <a:latin typeface="微软雅黑" pitchFamily="34" charset="-122"/>
                <a:ea typeface="微软雅黑" pitchFamily="34" charset="-122"/>
              </a:rPr>
              <a:t>为家人，</a:t>
            </a:r>
            <a:r>
              <a:rPr lang="zh-CN" altLang="en-US" sz="2400" kern="1200" dirty="0" smtClean="0">
                <a:solidFill>
                  <a:srgbClr val="0000FF"/>
                </a:solidFill>
                <a:latin typeface="微软雅黑" pitchFamily="34" charset="-122"/>
                <a:ea typeface="微软雅黑" pitchFamily="34" charset="-122"/>
              </a:rPr>
              <a:t>不让家人为我们伤心流泪</a:t>
            </a:r>
          </a:p>
          <a:p>
            <a:pPr marL="0" indent="0" eaLnBrk="1" hangingPunct="1">
              <a:lnSpc>
                <a:spcPct val="150000"/>
              </a:lnSpc>
              <a:spcBef>
                <a:spcPct val="0"/>
              </a:spcBef>
              <a:buNone/>
            </a:pPr>
            <a:r>
              <a:rPr lang="zh-CN" altLang="en-US" sz="2400" kern="1200" dirty="0" smtClean="0">
                <a:solidFill>
                  <a:srgbClr val="006699"/>
                </a:solidFill>
                <a:latin typeface="微软雅黑" pitchFamily="34" charset="-122"/>
                <a:ea typeface="微软雅黑" pitchFamily="34" charset="-122"/>
              </a:rPr>
              <a:t>为企业，企业的效益与我们大家的</a:t>
            </a:r>
            <a:r>
              <a:rPr lang="zh-CN" altLang="en-US" sz="2400" kern="1200" dirty="0" smtClean="0">
                <a:solidFill>
                  <a:srgbClr val="FF0000"/>
                </a:solidFill>
                <a:latin typeface="微软雅黑" pitchFamily="34" charset="-122"/>
                <a:ea typeface="微软雅黑" pitchFamily="34" charset="-122"/>
              </a:rPr>
              <a:t>福利</a:t>
            </a:r>
            <a:r>
              <a:rPr lang="zh-CN" altLang="en-US" sz="2400" kern="1200" dirty="0" smtClean="0">
                <a:solidFill>
                  <a:srgbClr val="006699"/>
                </a:solidFill>
                <a:latin typeface="微软雅黑" pitchFamily="34" charset="-122"/>
                <a:ea typeface="微软雅黑" pitchFamily="34" charset="-122"/>
              </a:rPr>
              <a:t>待遇息息相关</a:t>
            </a:r>
          </a:p>
          <a:p>
            <a:pPr marL="0" indent="0" eaLnBrk="1" hangingPunct="1">
              <a:lnSpc>
                <a:spcPct val="150000"/>
              </a:lnSpc>
              <a:spcBef>
                <a:spcPct val="0"/>
              </a:spcBef>
              <a:buNone/>
            </a:pPr>
            <a:r>
              <a:rPr lang="zh-CN" altLang="en-US" sz="2400" kern="1200" dirty="0" smtClean="0">
                <a:solidFill>
                  <a:srgbClr val="006699"/>
                </a:solidFill>
                <a:latin typeface="微软雅黑" pitchFamily="34" charset="-122"/>
                <a:ea typeface="微软雅黑" pitchFamily="34" charset="-122"/>
              </a:rPr>
              <a:t>为社会，不让社会为我们负担孤儿寡母，不给社会增加负担</a:t>
            </a:r>
          </a:p>
        </p:txBody>
      </p:sp>
      <p:sp>
        <p:nvSpPr>
          <p:cNvPr id="4"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结语</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a:spLocks noGrp="1"/>
          </p:cNvSpPr>
          <p:nvPr>
            <p:ph idx="1"/>
          </p:nvPr>
        </p:nvSpPr>
        <p:spPr>
          <a:xfrm>
            <a:off x="889000" y="2328863"/>
            <a:ext cx="8458200" cy="4046537"/>
          </a:xfrm>
        </p:spPr>
        <p:txBody>
          <a:bodyPr/>
          <a:lstStyle/>
          <a:p>
            <a:pPr marL="0" indent="0" eaLnBrk="1" hangingPunct="1">
              <a:lnSpc>
                <a:spcPct val="150000"/>
              </a:lnSpc>
              <a:spcBef>
                <a:spcPct val="0"/>
              </a:spcBef>
              <a:buNone/>
              <a:defRPr/>
            </a:pPr>
            <a:r>
              <a:rPr lang="zh-CN" altLang="en-US" sz="2400" kern="1200" dirty="0" smtClean="0">
                <a:solidFill>
                  <a:srgbClr val="006699"/>
                </a:solidFill>
                <a:latin typeface="微软雅黑" pitchFamily="34" charset="-122"/>
                <a:ea typeface="微软雅黑" pitchFamily="34" charset="-122"/>
              </a:rPr>
              <a:t>谁是安全的最大受益者？</a:t>
            </a:r>
            <a:endParaRPr lang="en-US" altLang="zh-CN" sz="2400" kern="1200" dirty="0" smtClean="0">
              <a:solidFill>
                <a:srgbClr val="006699"/>
              </a:solidFill>
              <a:latin typeface="微软雅黑" pitchFamily="34" charset="-122"/>
              <a:ea typeface="微软雅黑" pitchFamily="34" charset="-122"/>
            </a:endParaRPr>
          </a:p>
          <a:p>
            <a:pPr marL="0" lvl="0" indent="0" eaLnBrk="1" hangingPunct="1">
              <a:lnSpc>
                <a:spcPct val="150000"/>
              </a:lnSpc>
              <a:spcBef>
                <a:spcPct val="0"/>
              </a:spcBef>
              <a:buNone/>
              <a:defRPr/>
            </a:pPr>
            <a:r>
              <a:rPr lang="zh-CN" altLang="en-US" sz="2400" kern="1200" dirty="0" smtClean="0">
                <a:solidFill>
                  <a:srgbClr val="006699"/>
                </a:solidFill>
                <a:latin typeface="微软雅黑" pitchFamily="34" charset="-122"/>
                <a:ea typeface="微软雅黑" pitchFamily="34" charset="-122"/>
              </a:rPr>
              <a:t>企业出了事故，各级管理人员会丢脸；做检查、掏腰包、行政处分、刑事处分。无论哪一个层次的处罚，名誉受到影响是肯定的。</a:t>
            </a:r>
          </a:p>
          <a:p>
            <a:pPr marL="0" lvl="0" indent="0" eaLnBrk="1" hangingPunct="1">
              <a:lnSpc>
                <a:spcPct val="150000"/>
              </a:lnSpc>
              <a:spcBef>
                <a:spcPct val="0"/>
              </a:spcBef>
              <a:buNone/>
              <a:defRPr/>
            </a:pPr>
            <a:r>
              <a:rPr lang="zh-CN" altLang="en-US" sz="2400" kern="1200" dirty="0" smtClean="0">
                <a:solidFill>
                  <a:srgbClr val="FF0000"/>
                </a:solidFill>
                <a:latin typeface="微软雅黑" pitchFamily="34" charset="-122"/>
                <a:ea typeface="微软雅黑" pitchFamily="34" charset="-122"/>
              </a:rPr>
              <a:t>企业出了事故，操作者可能会丢命。</a:t>
            </a:r>
          </a:p>
          <a:p>
            <a:pPr marL="0" lvl="0" indent="0" eaLnBrk="1" hangingPunct="1">
              <a:lnSpc>
                <a:spcPct val="150000"/>
              </a:lnSpc>
              <a:spcBef>
                <a:spcPct val="0"/>
              </a:spcBef>
              <a:buNone/>
              <a:defRPr/>
            </a:pPr>
            <a:r>
              <a:rPr lang="zh-CN" altLang="en-US" sz="2400" kern="1200" dirty="0" smtClean="0">
                <a:solidFill>
                  <a:srgbClr val="FF0000"/>
                </a:solidFill>
                <a:latin typeface="微软雅黑" pitchFamily="34" charset="-122"/>
                <a:ea typeface="微软雅黑" pitchFamily="34" charset="-122"/>
              </a:rPr>
              <a:t>企业出了事故，操作者是事故的受害者，往往也是事故的责任者，甚至是最大责任者，受到法律的最重处罚。</a:t>
            </a:r>
          </a:p>
          <a:p>
            <a:pPr marL="0" lvl="0" indent="0" eaLnBrk="1" hangingPunct="1">
              <a:lnSpc>
                <a:spcPct val="150000"/>
              </a:lnSpc>
              <a:spcBef>
                <a:spcPct val="0"/>
              </a:spcBef>
              <a:buNone/>
              <a:defRPr/>
            </a:pPr>
            <a:r>
              <a:rPr lang="zh-CN" altLang="en-US" sz="2400" kern="1200" dirty="0" smtClean="0">
                <a:solidFill>
                  <a:srgbClr val="006699"/>
                </a:solidFill>
                <a:latin typeface="微软雅黑" pitchFamily="34" charset="-122"/>
                <a:ea typeface="微软雅黑" pitchFamily="34" charset="-122"/>
              </a:rPr>
              <a:t>现在大家明白谁是最大受益者了吧！</a:t>
            </a:r>
          </a:p>
        </p:txBody>
      </p:sp>
      <p:sp>
        <p:nvSpPr>
          <p:cNvPr id="7" name="标题 1"/>
          <p:cNvSpPr>
            <a:spLocks noGrp="1"/>
          </p:cNvSpPr>
          <p:nvPr>
            <p:ph type="title"/>
          </p:nvPr>
        </p:nvSpPr>
        <p:spPr>
          <a:xfrm>
            <a:off x="1079500" y="1339850"/>
            <a:ext cx="8229600" cy="603250"/>
          </a:xfrm>
        </p:spPr>
        <p:txBody>
          <a:bodyPr/>
          <a:lstStyle/>
          <a:p>
            <a:pPr>
              <a:lnSpc>
                <a:spcPct val="115000"/>
              </a:lnSpc>
            </a:pPr>
            <a:r>
              <a:rPr lang="zh-CN" altLang="en-US" sz="3000" b="1" kern="1200" dirty="0" smtClean="0">
                <a:solidFill>
                  <a:srgbClr val="006699"/>
                </a:solidFill>
                <a:latin typeface="Arial" pitchFamily="34" charset="0"/>
                <a:ea typeface="微软雅黑" pitchFamily="34" charset="-122"/>
                <a:cs typeface="+mn-cs"/>
              </a:rPr>
              <a:t>谁是安全的最大受益者</a:t>
            </a:r>
            <a:endParaRPr lang="zh-CN" altLang="en-US" sz="3000" b="1" kern="1200" dirty="0">
              <a:solidFill>
                <a:srgbClr val="006699"/>
              </a:solidFill>
              <a:latin typeface="Arial" pitchFamily="34" charset="0"/>
              <a:ea typeface="微软雅黑" pitchFamily="34" charset="-122"/>
              <a:cs typeface="+mn-cs"/>
            </a:endParaRPr>
          </a:p>
        </p:txBody>
      </p:sp>
      <p:sp>
        <p:nvSpPr>
          <p:cNvPr id="4"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结语</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706620" y="767857"/>
            <a:ext cx="5440680" cy="1975344"/>
          </a:xfrm>
        </p:spPr>
        <p:txBody>
          <a:bodyPr lIns="101837" tIns="50918" rIns="101837" bIns="50918"/>
          <a:lstStyle/>
          <a:p>
            <a:pPr algn="l"/>
            <a:r>
              <a:rPr lang="en-US" altLang="zh-CN" sz="27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一次次人为的事故造成的深重灾难，击碎了一个又一个的家庭，父母妻儿在失去亲人的痛苦中煎熬。</a:t>
            </a:r>
            <a:br>
              <a:rPr lang="zh-CN" altLang="en-US" sz="2400" dirty="0">
                <a:latin typeface="微软雅黑" pitchFamily="34" charset="-122"/>
                <a:ea typeface="微软雅黑" pitchFamily="34" charset="-122"/>
              </a:rPr>
            </a:br>
            <a:r>
              <a:rPr lang="zh-CN" altLang="en-US" sz="2400" dirty="0">
                <a:latin typeface="微软雅黑" pitchFamily="34" charset="-122"/>
                <a:ea typeface="微软雅黑" pitchFamily="34" charset="-122"/>
              </a:rPr>
              <a:t>     为了悲剧不再重演，为了不可重来的生命，请您注意安全！</a:t>
            </a:r>
            <a:endParaRPr lang="zh-CN" altLang="en-US" sz="2700" dirty="0">
              <a:latin typeface="微软雅黑" pitchFamily="34" charset="-122"/>
              <a:ea typeface="微软雅黑" pitchFamily="34" charset="-122"/>
            </a:endParaRPr>
          </a:p>
        </p:txBody>
      </p:sp>
      <p:pic>
        <p:nvPicPr>
          <p:cNvPr id="18436" name="Picture 4" descr="图片点击可在新窗口打开查看"/>
          <p:cNvPicPr>
            <a:picLocks noChangeAspect="1" noChangeArrowheads="1"/>
          </p:cNvPicPr>
          <p:nvPr/>
        </p:nvPicPr>
        <p:blipFill>
          <a:blip r:embed="rId2" cstate="print"/>
          <a:srcRect/>
          <a:stretch>
            <a:fillRect/>
          </a:stretch>
        </p:blipFill>
        <p:spPr bwMode="auto">
          <a:xfrm>
            <a:off x="152400" y="784952"/>
            <a:ext cx="4534747" cy="5171260"/>
          </a:xfrm>
          <a:prstGeom prst="rect">
            <a:avLst/>
          </a:prstGeom>
          <a:noFill/>
          <a:ln w="9525">
            <a:noFill/>
            <a:miter lim="800000"/>
            <a:headEnd/>
            <a:tailEnd/>
          </a:ln>
        </p:spPr>
      </p:pic>
      <p:pic>
        <p:nvPicPr>
          <p:cNvPr id="18437" name="Picture 5" descr="图片点击可在新窗口打开查看"/>
          <p:cNvPicPr>
            <a:picLocks noChangeAspect="1" noChangeArrowheads="1"/>
          </p:cNvPicPr>
          <p:nvPr/>
        </p:nvPicPr>
        <p:blipFill>
          <a:blip r:embed="rId3" cstate="print"/>
          <a:srcRect/>
          <a:stretch>
            <a:fillRect/>
          </a:stretch>
        </p:blipFill>
        <p:spPr bwMode="auto">
          <a:xfrm>
            <a:off x="4790313" y="2730499"/>
            <a:ext cx="4685581" cy="4000501"/>
          </a:xfrm>
          <a:prstGeom prst="rect">
            <a:avLst/>
          </a:prstGeom>
          <a:noFill/>
          <a:ln w="9525">
            <a:noFill/>
            <a:miter lim="800000"/>
            <a:headEnd/>
            <a:tailEnd/>
          </a:ln>
        </p:spPr>
      </p:pic>
      <p:sp>
        <p:nvSpPr>
          <p:cNvPr id="5"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结语</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Rectangle 2"/>
          <p:cNvSpPr>
            <a:spLocks noChangeArrowheads="1"/>
          </p:cNvSpPr>
          <p:nvPr/>
        </p:nvSpPr>
        <p:spPr bwMode="auto">
          <a:xfrm>
            <a:off x="425450" y="949325"/>
            <a:ext cx="1822450" cy="533400"/>
          </a:xfrm>
          <a:prstGeom prst="rect">
            <a:avLst/>
          </a:prstGeom>
          <a:noFill/>
          <a:ln w="9525" algn="ctr">
            <a:noFill/>
            <a:miter lim="800000"/>
            <a:headEnd/>
            <a:tailEnd/>
          </a:ln>
        </p:spPr>
        <p:txBody>
          <a:bodyPr lIns="101812" tIns="50906" rIns="101812" bIns="50906"/>
          <a:lstStyle/>
          <a:p>
            <a:pPr defTabSz="1016000" eaLnBrk="0" hangingPunct="0"/>
            <a:r>
              <a:rPr lang="zh-CN" altLang="en-US" sz="2500" dirty="0" smtClean="0">
                <a:solidFill>
                  <a:srgbClr val="0000FF"/>
                </a:solidFill>
                <a:latin typeface="微软雅黑" pitchFamily="34" charset="-122"/>
              </a:rPr>
              <a:t>结语：</a:t>
            </a:r>
            <a:endParaRPr lang="zh-CN" altLang="en-US" sz="2500" dirty="0">
              <a:solidFill>
                <a:srgbClr val="0000FF"/>
              </a:solidFill>
              <a:latin typeface="微软雅黑" pitchFamily="34" charset="-122"/>
            </a:endParaRPr>
          </a:p>
        </p:txBody>
      </p:sp>
      <p:sp>
        <p:nvSpPr>
          <p:cNvPr id="1048583" name="Rectangle 6"/>
          <p:cNvSpPr>
            <a:spLocks noChangeArrowheads="1"/>
          </p:cNvSpPr>
          <p:nvPr/>
        </p:nvSpPr>
        <p:spPr bwMode="auto">
          <a:xfrm>
            <a:off x="723900" y="1440498"/>
            <a:ext cx="8769350" cy="4459682"/>
          </a:xfrm>
          <a:prstGeom prst="rect">
            <a:avLst/>
          </a:prstGeom>
          <a:noFill/>
          <a:ln w="9525">
            <a:noFill/>
            <a:miter lim="800000"/>
            <a:headEnd/>
            <a:tailEnd/>
          </a:ln>
        </p:spPr>
        <p:txBody>
          <a:bodyPr lIns="182211" tIns="0" rIns="0" bIns="0">
            <a:spAutoFit/>
          </a:bodyPr>
          <a:lstStyle/>
          <a:p>
            <a:pPr>
              <a:lnSpc>
                <a:spcPct val="180000"/>
              </a:lnSpc>
            </a:pPr>
            <a:r>
              <a:rPr lang="zh-CN" altLang="en-US" sz="2100" dirty="0"/>
              <a:t>        </a:t>
            </a:r>
            <a:endParaRPr lang="en-US" altLang="zh-CN" sz="2100" b="1" dirty="0">
              <a:solidFill>
                <a:srgbClr val="339933"/>
              </a:solidFill>
              <a:latin typeface="楷体_GB2312" pitchFamily="49" charset="-122"/>
              <a:ea typeface="楷体_GB2312" pitchFamily="49" charset="-122"/>
            </a:endParaRPr>
          </a:p>
          <a:p>
            <a:pPr>
              <a:lnSpc>
                <a:spcPct val="180000"/>
              </a:lnSpc>
            </a:pPr>
            <a:r>
              <a:rPr lang="zh-CN" altLang="de-DE" sz="2000" dirty="0">
                <a:latin typeface="华文楷体" pitchFamily="2" charset="-122"/>
                <a:ea typeface="华文楷体" pitchFamily="2" charset="-122"/>
              </a:rPr>
              <a:t>    </a:t>
            </a:r>
            <a:r>
              <a:rPr lang="zh-CN" altLang="de-DE" sz="2000" dirty="0" smtClean="0">
                <a:latin typeface="华文楷体" pitchFamily="2" charset="-122"/>
                <a:ea typeface="华文楷体" pitchFamily="2" charset="-122"/>
              </a:rPr>
              <a:t>     </a:t>
            </a:r>
            <a:r>
              <a:rPr lang="zh-CN" altLang="de-DE" sz="2000" dirty="0" smtClean="0">
                <a:solidFill>
                  <a:srgbClr val="00B050"/>
                </a:solidFill>
                <a:latin typeface="华文楷体" pitchFamily="2" charset="-122"/>
                <a:ea typeface="华文楷体" pitchFamily="2" charset="-122"/>
              </a:rPr>
              <a:t>各位</a:t>
            </a:r>
            <a:r>
              <a:rPr lang="zh-CN" altLang="de-DE" sz="2000" dirty="0">
                <a:solidFill>
                  <a:srgbClr val="00B050"/>
                </a:solidFill>
                <a:latin typeface="华文楷体" pitchFamily="2" charset="-122"/>
                <a:ea typeface="华文楷体" pitchFamily="2" charset="-122"/>
              </a:rPr>
              <a:t>同事</a:t>
            </a:r>
            <a:r>
              <a:rPr lang="zh-CN" altLang="de-DE" sz="2000" dirty="0" smtClean="0">
                <a:solidFill>
                  <a:srgbClr val="00B050"/>
                </a:solidFill>
                <a:latin typeface="华文楷体" pitchFamily="2" charset="-122"/>
                <a:ea typeface="华文楷体" pitchFamily="2" charset="-122"/>
              </a:rPr>
              <a:t>，生命的孕育</a:t>
            </a:r>
            <a:r>
              <a:rPr lang="zh-CN" altLang="en-US" sz="2000" dirty="0" smtClean="0">
                <a:solidFill>
                  <a:srgbClr val="00B050"/>
                </a:solidFill>
                <a:latin typeface="华文楷体" pitchFamily="2" charset="-122"/>
                <a:ea typeface="华文楷体" pitchFamily="2" charset="-122"/>
              </a:rPr>
              <a:t>过程</a:t>
            </a:r>
            <a:r>
              <a:rPr lang="zh-CN" altLang="de-DE" sz="2000" dirty="0" smtClean="0">
                <a:solidFill>
                  <a:srgbClr val="00B050"/>
                </a:solidFill>
                <a:latin typeface="华文楷体" pitchFamily="2" charset="-122"/>
                <a:ea typeface="华文楷体" pitchFamily="2" charset="-122"/>
              </a:rPr>
              <a:t>漫长</a:t>
            </a:r>
            <a:r>
              <a:rPr lang="zh-CN" altLang="de-DE" sz="2000" dirty="0">
                <a:solidFill>
                  <a:srgbClr val="00B050"/>
                </a:solidFill>
                <a:latin typeface="华文楷体" pitchFamily="2" charset="-122"/>
                <a:ea typeface="华文楷体" pitchFamily="2" charset="-122"/>
              </a:rPr>
              <a:t>而艰辛，而其毁灭却只需一瞬间。设备坏了可以再修，机会失去可以再找，生命却没有下一</a:t>
            </a:r>
            <a:r>
              <a:rPr lang="zh-CN" altLang="de-DE" sz="2000" dirty="0" smtClean="0">
                <a:solidFill>
                  <a:srgbClr val="00B050"/>
                </a:solidFill>
                <a:latin typeface="华文楷体" pitchFamily="2" charset="-122"/>
                <a:ea typeface="华文楷体" pitchFamily="2" charset="-122"/>
              </a:rPr>
              <a:t>次</a:t>
            </a:r>
            <a:r>
              <a:rPr lang="zh-CN" altLang="en-US" sz="2000" dirty="0" smtClean="0">
                <a:solidFill>
                  <a:srgbClr val="00B050"/>
                </a:solidFill>
                <a:latin typeface="华文楷体" pitchFamily="2" charset="-122"/>
                <a:ea typeface="华文楷体" pitchFamily="2" charset="-122"/>
              </a:rPr>
              <a:t>。</a:t>
            </a:r>
            <a:endParaRPr lang="en-US" altLang="zh-CN" sz="2000" dirty="0" smtClean="0">
              <a:solidFill>
                <a:srgbClr val="00B050"/>
              </a:solidFill>
              <a:latin typeface="华文楷体" pitchFamily="2" charset="-122"/>
              <a:ea typeface="华文楷体" pitchFamily="2" charset="-122"/>
            </a:endParaRPr>
          </a:p>
          <a:p>
            <a:pPr indent="457200">
              <a:lnSpc>
                <a:spcPct val="180000"/>
              </a:lnSpc>
            </a:pPr>
            <a:r>
              <a:rPr lang="zh-CN" altLang="en-US" sz="2000" dirty="0" smtClean="0">
                <a:solidFill>
                  <a:srgbClr val="FF0000"/>
                </a:solidFill>
                <a:latin typeface="华文楷体" pitchFamily="2" charset="-122"/>
                <a:ea typeface="华文楷体" pitchFamily="2" charset="-122"/>
              </a:rPr>
              <a:t>安全是责任，自己用心，他人安心，家人放心。</a:t>
            </a:r>
            <a:r>
              <a:rPr lang="zh-CN" altLang="en-US" sz="2000" dirty="0" smtClean="0">
                <a:solidFill>
                  <a:srgbClr val="00B050"/>
                </a:solidFill>
                <a:latin typeface="华文楷体" pitchFamily="2" charset="-122"/>
                <a:ea typeface="华文楷体" pitchFamily="2" charset="-122"/>
              </a:rPr>
              <a:t>此次安全培训只是各位了解安全、接触安全的开始，请各位</a:t>
            </a:r>
            <a:r>
              <a:rPr lang="zh-CN" altLang="de-DE" sz="2000" dirty="0" smtClean="0">
                <a:solidFill>
                  <a:srgbClr val="00B050"/>
                </a:solidFill>
                <a:latin typeface="华文楷体" pitchFamily="2" charset="-122"/>
                <a:ea typeface="华文楷体" pitchFamily="2" charset="-122"/>
              </a:rPr>
              <a:t>同事</a:t>
            </a:r>
            <a:r>
              <a:rPr lang="zh-CN" altLang="en-US" sz="2000" dirty="0" smtClean="0">
                <a:solidFill>
                  <a:srgbClr val="00B050"/>
                </a:solidFill>
                <a:latin typeface="华文楷体" pitchFamily="2" charset="-122"/>
                <a:ea typeface="华文楷体" pitchFamily="2" charset="-122"/>
              </a:rPr>
              <a:t>在今后的工作中</a:t>
            </a:r>
            <a:r>
              <a:rPr lang="zh-CN" altLang="de-DE" sz="2000" dirty="0" smtClean="0">
                <a:solidFill>
                  <a:srgbClr val="00B050"/>
                </a:solidFill>
                <a:latin typeface="华文楷体" pitchFamily="2" charset="-122"/>
                <a:ea typeface="华文楷体" pitchFamily="2" charset="-122"/>
              </a:rPr>
              <a:t>多</a:t>
            </a:r>
            <a:r>
              <a:rPr lang="zh-CN" altLang="de-DE" sz="2000" dirty="0">
                <a:solidFill>
                  <a:srgbClr val="00B050"/>
                </a:solidFill>
                <a:latin typeface="华文楷体" pitchFamily="2" charset="-122"/>
                <a:ea typeface="华文楷体" pitchFamily="2" charset="-122"/>
              </a:rPr>
              <a:t>一份责任，多一点认真</a:t>
            </a:r>
            <a:r>
              <a:rPr lang="zh-CN" altLang="de-DE" sz="2000" dirty="0" smtClean="0">
                <a:solidFill>
                  <a:srgbClr val="00B050"/>
                </a:solidFill>
                <a:latin typeface="华文楷体" pitchFamily="2" charset="-122"/>
                <a:ea typeface="华文楷体" pitchFamily="2" charset="-122"/>
              </a:rPr>
              <a:t>，</a:t>
            </a:r>
            <a:r>
              <a:rPr lang="zh-CN" altLang="en-US" sz="2000" dirty="0" smtClean="0">
                <a:solidFill>
                  <a:srgbClr val="00B050"/>
                </a:solidFill>
                <a:latin typeface="华文楷体" pitchFamily="2" charset="-122"/>
                <a:ea typeface="华文楷体" pitchFamily="2" charset="-122"/>
              </a:rPr>
              <a:t>强化安全意识</a:t>
            </a:r>
            <a:r>
              <a:rPr lang="zh-CN" altLang="de-DE" sz="2000" dirty="0" smtClean="0">
                <a:solidFill>
                  <a:srgbClr val="00B050"/>
                </a:solidFill>
                <a:latin typeface="华文楷体" pitchFamily="2" charset="-122"/>
                <a:ea typeface="华文楷体" pitchFamily="2" charset="-122"/>
              </a:rPr>
              <a:t>、</a:t>
            </a:r>
            <a:r>
              <a:rPr lang="zh-CN" altLang="en-US" sz="2000" dirty="0" smtClean="0">
                <a:solidFill>
                  <a:srgbClr val="00B050"/>
                </a:solidFill>
                <a:latin typeface="华文楷体" pitchFamily="2" charset="-122"/>
                <a:ea typeface="华文楷体" pitchFamily="2" charset="-122"/>
              </a:rPr>
              <a:t>养成安全习惯，以安全为己任，严格</a:t>
            </a:r>
            <a:r>
              <a:rPr lang="zh-CN" altLang="de-DE" sz="2000" dirty="0" smtClean="0">
                <a:solidFill>
                  <a:srgbClr val="00B050"/>
                </a:solidFill>
                <a:latin typeface="华文楷体" pitchFamily="2" charset="-122"/>
                <a:ea typeface="华文楷体" pitchFamily="2" charset="-122"/>
              </a:rPr>
              <a:t>执行</a:t>
            </a:r>
            <a:r>
              <a:rPr lang="zh-CN" altLang="en-US" sz="2000" dirty="0" smtClean="0">
                <a:solidFill>
                  <a:srgbClr val="00B050"/>
                </a:solidFill>
                <a:latin typeface="华文楷体" pitchFamily="2" charset="-122"/>
                <a:ea typeface="华文楷体" pitchFamily="2" charset="-122"/>
              </a:rPr>
              <a:t>公司安全生产</a:t>
            </a:r>
            <a:r>
              <a:rPr lang="zh-CN" altLang="de-DE" sz="2000" dirty="0" smtClean="0">
                <a:solidFill>
                  <a:srgbClr val="00B050"/>
                </a:solidFill>
                <a:latin typeface="华文楷体" pitchFamily="2" charset="-122"/>
                <a:ea typeface="华文楷体" pitchFamily="2" charset="-122"/>
              </a:rPr>
              <a:t>要求，远离</a:t>
            </a:r>
            <a:r>
              <a:rPr lang="zh-CN" altLang="de-DE" sz="2000" dirty="0">
                <a:solidFill>
                  <a:srgbClr val="00B050"/>
                </a:solidFill>
                <a:latin typeface="华文楷体" pitchFamily="2" charset="-122"/>
                <a:ea typeface="华文楷体" pitchFamily="2" charset="-122"/>
              </a:rPr>
              <a:t>危险和事故</a:t>
            </a:r>
            <a:r>
              <a:rPr lang="zh-CN" altLang="de-DE" sz="2000" dirty="0" smtClean="0">
                <a:solidFill>
                  <a:srgbClr val="00B050"/>
                </a:solidFill>
                <a:latin typeface="华文楷体" pitchFamily="2" charset="-122"/>
                <a:ea typeface="华文楷体" pitchFamily="2" charset="-122"/>
              </a:rPr>
              <a:t>，为</a:t>
            </a:r>
            <a:r>
              <a:rPr lang="zh-CN" altLang="de-DE" sz="2000" dirty="0">
                <a:solidFill>
                  <a:srgbClr val="00B050"/>
                </a:solidFill>
                <a:latin typeface="华文楷体" pitchFamily="2" charset="-122"/>
                <a:ea typeface="华文楷体" pitchFamily="2" charset="-122"/>
              </a:rPr>
              <a:t>生命</a:t>
            </a:r>
            <a:r>
              <a:rPr lang="zh-CN" altLang="de-DE" sz="2000" dirty="0" smtClean="0">
                <a:solidFill>
                  <a:srgbClr val="00B050"/>
                </a:solidFill>
                <a:latin typeface="华文楷体" pitchFamily="2" charset="-122"/>
                <a:ea typeface="华文楷体" pitchFamily="2" charset="-122"/>
              </a:rPr>
              <a:t>护航</a:t>
            </a:r>
            <a:r>
              <a:rPr lang="zh-CN" altLang="en-US" sz="2000" dirty="0" smtClean="0">
                <a:solidFill>
                  <a:srgbClr val="00B050"/>
                </a:solidFill>
                <a:latin typeface="华文楷体" pitchFamily="2" charset="-122"/>
                <a:ea typeface="华文楷体" pitchFamily="2" charset="-122"/>
              </a:rPr>
              <a:t>，</a:t>
            </a:r>
            <a:r>
              <a:rPr lang="zh-CN" altLang="de-DE" sz="2000" dirty="0" smtClean="0">
                <a:solidFill>
                  <a:srgbClr val="00B050"/>
                </a:solidFill>
                <a:latin typeface="华文楷体" pitchFamily="2" charset="-122"/>
                <a:ea typeface="华文楷体" pitchFamily="2" charset="-122"/>
              </a:rPr>
              <a:t>真正做到</a:t>
            </a:r>
            <a:r>
              <a:rPr lang="zh-CN" altLang="en-US" sz="2000" dirty="0" smtClean="0">
                <a:solidFill>
                  <a:srgbClr val="00B050"/>
                </a:solidFill>
                <a:latin typeface="华文楷体" pitchFamily="2" charset="-122"/>
                <a:ea typeface="华文楷体" pitchFamily="2" charset="-122"/>
              </a:rPr>
              <a:t>“</a:t>
            </a:r>
            <a:r>
              <a:rPr lang="zh-CN" altLang="de-DE" sz="2000" dirty="0" smtClean="0">
                <a:solidFill>
                  <a:srgbClr val="00B050"/>
                </a:solidFill>
                <a:latin typeface="华文楷体" pitchFamily="2" charset="-122"/>
                <a:ea typeface="华文楷体" pitchFamily="2" charset="-122"/>
              </a:rPr>
              <a:t>高高兴兴上班来，平平安安回家去</a:t>
            </a:r>
            <a:r>
              <a:rPr lang="zh-CN" altLang="en-US" sz="2000" dirty="0" smtClean="0">
                <a:solidFill>
                  <a:srgbClr val="00B050"/>
                </a:solidFill>
                <a:latin typeface="华文楷体" pitchFamily="2" charset="-122"/>
                <a:ea typeface="华文楷体" pitchFamily="2" charset="-122"/>
              </a:rPr>
              <a:t>” </a:t>
            </a:r>
            <a:r>
              <a:rPr lang="zh-CN" altLang="de-DE" sz="2000" dirty="0" smtClean="0">
                <a:solidFill>
                  <a:srgbClr val="00B050"/>
                </a:solidFill>
                <a:latin typeface="华文楷体" pitchFamily="2" charset="-122"/>
                <a:ea typeface="华文楷体" pitchFamily="2" charset="-122"/>
              </a:rPr>
              <a:t>！</a:t>
            </a:r>
            <a:endParaRPr lang="en-US" altLang="zh-CN" sz="2000" dirty="0">
              <a:solidFill>
                <a:srgbClr val="00B050"/>
              </a:solidFill>
              <a:latin typeface="华文楷体" pitchFamily="2" charset="-122"/>
              <a:ea typeface="华文楷体" pitchFamily="2" charset="-122"/>
            </a:endParaRPr>
          </a:p>
        </p:txBody>
      </p:sp>
      <p:sp>
        <p:nvSpPr>
          <p:cNvPr id="1048584"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结语</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Picture 4" descr="世界地图"/>
          <p:cNvPicPr>
            <a:picLocks noChangeAspect="1" noChangeArrowheads="1"/>
          </p:cNvPicPr>
          <p:nvPr/>
        </p:nvPicPr>
        <p:blipFill>
          <a:blip r:embed="rId2" cstate="email">
            <a:clrChange>
              <a:clrFrom>
                <a:srgbClr val="FFFFFF"/>
              </a:clrFrom>
              <a:clrTo>
                <a:srgbClr val="FFFFFF">
                  <a:alpha val="0"/>
                </a:srgbClr>
              </a:clrTo>
            </a:clrChange>
          </a:blip>
          <a:srcRect/>
          <a:stretch>
            <a:fillRect/>
          </a:stretch>
        </p:blipFill>
        <p:spPr bwMode="auto">
          <a:xfrm>
            <a:off x="2112963" y="1662113"/>
            <a:ext cx="5618162" cy="2376487"/>
          </a:xfrm>
          <a:prstGeom prst="rect">
            <a:avLst/>
          </a:prstGeom>
          <a:noFill/>
          <a:ln w="9525">
            <a:noFill/>
            <a:miter lim="800000"/>
            <a:headEnd/>
            <a:tailEnd/>
          </a:ln>
        </p:spPr>
      </p:pic>
      <p:sp>
        <p:nvSpPr>
          <p:cNvPr id="1048588" name="TextBox 3"/>
          <p:cNvSpPr txBox="1">
            <a:spLocks noChangeArrowheads="1"/>
          </p:cNvSpPr>
          <p:nvPr/>
        </p:nvSpPr>
        <p:spPr bwMode="auto">
          <a:xfrm>
            <a:off x="3013075" y="4403725"/>
            <a:ext cx="4246880" cy="574041"/>
          </a:xfrm>
          <a:prstGeom prst="rect">
            <a:avLst/>
          </a:prstGeom>
          <a:noFill/>
          <a:ln w="9525">
            <a:noFill/>
            <a:miter lim="800000"/>
            <a:headEnd/>
            <a:tailEnd/>
          </a:ln>
        </p:spPr>
        <p:txBody>
          <a:bodyPr wrap="none">
            <a:spAutoFit/>
          </a:bodyPr>
          <a:lstStyle/>
          <a:p>
            <a:pPr algn="ctr"/>
            <a:r>
              <a:rPr lang="zh-CN" altLang="en-US" sz="3200">
                <a:solidFill>
                  <a:srgbClr val="CC3300"/>
                </a:solidFill>
                <a:latin typeface="微软雅黑" pitchFamily="34" charset="-122"/>
              </a:rPr>
              <a:t>谢谢大家！欢迎交流！</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第一部分  安全生产简介</a:t>
            </a:r>
          </a:p>
        </p:txBody>
      </p:sp>
      <p:sp>
        <p:nvSpPr>
          <p:cNvPr id="14" name="矩形 5"/>
          <p:cNvSpPr/>
          <p:nvPr/>
        </p:nvSpPr>
        <p:spPr>
          <a:xfrm>
            <a:off x="816114" y="1502361"/>
            <a:ext cx="3775393" cy="523220"/>
          </a:xfrm>
          <a:prstGeom prst="rect">
            <a:avLst/>
          </a:prstGeom>
        </p:spPr>
        <p:txBody>
          <a:bodyPr wrap="none">
            <a:spAutoFit/>
          </a:bodyPr>
          <a:lstStyle/>
          <a:p>
            <a:r>
              <a:rPr lang="zh-CN" altLang="en-US" sz="2800" dirty="0" smtClean="0">
                <a:solidFill>
                  <a:srgbClr val="006699"/>
                </a:solidFill>
                <a:latin typeface="微软雅黑" pitchFamily="34" charset="-122"/>
              </a:rPr>
              <a:t>二、安全生产的重要性</a:t>
            </a:r>
          </a:p>
        </p:txBody>
      </p:sp>
      <p:sp>
        <p:nvSpPr>
          <p:cNvPr id="15" name="矩形 3"/>
          <p:cNvSpPr/>
          <p:nvPr/>
        </p:nvSpPr>
        <p:spPr>
          <a:xfrm>
            <a:off x="1631724" y="5550851"/>
            <a:ext cx="6771563" cy="1493147"/>
          </a:xfrm>
          <a:prstGeom prst="rect">
            <a:avLst/>
          </a:prstGeom>
          <a:noFill/>
        </p:spPr>
        <p:txBody>
          <a:bodyPr wrap="none" lIns="101837" tIns="50918" rIns="101837" bIns="50918">
            <a:spAutoFit/>
          </a:bodyPr>
          <a:lstStyle/>
          <a:p>
            <a:pPr algn="ctr">
              <a:lnSpc>
                <a:spcPct val="150000"/>
              </a:lnSpc>
            </a:pPr>
            <a:r>
              <a:rPr lang="zh-CN" altLang="en-US" sz="3200" dirty="0" smtClean="0">
                <a:ln w="18415" cmpd="sng">
                  <a:solidFill>
                    <a:srgbClr val="FF0000"/>
                  </a:solidFill>
                  <a:prstDash val="solid"/>
                </a:ln>
                <a:solidFill>
                  <a:srgbClr val="FF0000"/>
                </a:solidFill>
                <a:effectLst>
                  <a:outerShdw blurRad="63500" dir="3600000" algn="tl" rotWithShape="0">
                    <a:srgbClr val="000000">
                      <a:alpha val="70000"/>
                    </a:srgbClr>
                  </a:outerShdw>
                </a:effectLst>
                <a:latin typeface="微软雅黑" pitchFamily="34" charset="-122"/>
              </a:rPr>
              <a:t>社会以千人死亡率作为事故统计口径</a:t>
            </a:r>
            <a:endParaRPr lang="en-US" altLang="zh-CN" sz="3200" dirty="0" smtClean="0">
              <a:ln w="18415" cmpd="sng">
                <a:solidFill>
                  <a:srgbClr val="FF0000"/>
                </a:solidFill>
                <a:prstDash val="solid"/>
              </a:ln>
              <a:solidFill>
                <a:srgbClr val="FF0000"/>
              </a:solidFill>
              <a:effectLst>
                <a:outerShdw blurRad="63500" dir="3600000" algn="tl" rotWithShape="0">
                  <a:srgbClr val="000000">
                    <a:alpha val="70000"/>
                  </a:srgbClr>
                </a:outerShdw>
              </a:effectLst>
              <a:latin typeface="微软雅黑" pitchFamily="34" charset="-122"/>
            </a:endParaRPr>
          </a:p>
          <a:p>
            <a:pPr algn="ctr">
              <a:lnSpc>
                <a:spcPct val="150000"/>
              </a:lnSpc>
            </a:pPr>
            <a:r>
              <a:rPr lang="zh-CN" altLang="en-US" sz="3200" dirty="0" smtClean="0">
                <a:ln w="18415" cmpd="sng">
                  <a:solidFill>
                    <a:srgbClr val="FF0000"/>
                  </a:solidFill>
                  <a:prstDash val="solid"/>
                </a:ln>
                <a:solidFill>
                  <a:srgbClr val="FF0000"/>
                </a:solidFill>
                <a:effectLst>
                  <a:outerShdw blurRad="63500" dir="3600000" algn="tl" rotWithShape="0">
                    <a:srgbClr val="000000">
                      <a:alpha val="70000"/>
                    </a:srgbClr>
                  </a:outerShdw>
                </a:effectLst>
                <a:latin typeface="微软雅黑" pitchFamily="34" charset="-122"/>
              </a:rPr>
              <a:t>而一个家庭总共有几口人？</a:t>
            </a:r>
          </a:p>
        </p:txBody>
      </p:sp>
      <p:pic>
        <p:nvPicPr>
          <p:cNvPr id="17" name="Picture 2" descr="痛失亲人02"/>
          <p:cNvPicPr>
            <a:picLocks noChangeArrowheads="1"/>
          </p:cNvPicPr>
          <p:nvPr/>
        </p:nvPicPr>
        <p:blipFill>
          <a:blip r:embed="rId2" cstate="print"/>
          <a:srcRect/>
          <a:stretch>
            <a:fillRect/>
          </a:stretch>
        </p:blipFill>
        <p:spPr bwMode="auto">
          <a:xfrm>
            <a:off x="5575300" y="2540000"/>
            <a:ext cx="4229100" cy="2908300"/>
          </a:xfrm>
          <a:prstGeom prst="rect">
            <a:avLst/>
          </a:prstGeom>
          <a:noFill/>
          <a:ln w="9525">
            <a:noFill/>
            <a:miter lim="800000"/>
            <a:headEnd/>
            <a:tailEnd/>
          </a:ln>
        </p:spPr>
      </p:pic>
      <p:pic>
        <p:nvPicPr>
          <p:cNvPr id="18" name="Picture 10" descr="F:/work/京珠客车起火事故/2363713_980x1200_0.jpg2363713_980x1200_0"/>
          <p:cNvPicPr>
            <a:picLocks noChangeArrowheads="1"/>
          </p:cNvPicPr>
          <p:nvPr/>
        </p:nvPicPr>
        <p:blipFill>
          <a:blip r:embed="rId3" cstate="print"/>
          <a:srcRect/>
          <a:stretch>
            <a:fillRect/>
          </a:stretch>
        </p:blipFill>
        <p:spPr bwMode="auto">
          <a:xfrm>
            <a:off x="939800" y="2260600"/>
            <a:ext cx="4546600" cy="3225800"/>
          </a:xfrm>
          <a:prstGeom prst="rect">
            <a:avLst/>
          </a:prstGeom>
          <a:noFill/>
          <a:ln w="9525">
            <a:noFill/>
            <a:miter lim="800000"/>
            <a:headEnd/>
            <a:tailEnd/>
          </a:ln>
        </p:spPr>
      </p:pic>
      <p:sp>
        <p:nvSpPr>
          <p:cNvPr id="19" name="Text Box 3"/>
          <p:cNvSpPr txBox="1">
            <a:spLocks noChangeArrowheads="1"/>
          </p:cNvSpPr>
          <p:nvPr/>
        </p:nvSpPr>
        <p:spPr bwMode="auto">
          <a:xfrm>
            <a:off x="939800" y="2247900"/>
            <a:ext cx="685800" cy="3240000"/>
          </a:xfrm>
          <a:prstGeom prst="rect">
            <a:avLst/>
          </a:prstGeom>
          <a:solidFill>
            <a:srgbClr val="993366"/>
          </a:solidFill>
          <a:ln w="9525">
            <a:solidFill>
              <a:srgbClr val="CCFFCC"/>
            </a:solidFill>
            <a:miter lim="800000"/>
            <a:headEnd/>
            <a:tailEnd/>
          </a:ln>
        </p:spPr>
        <p:txBody>
          <a:bodyPr wrap="square" lIns="101837" tIns="50918" rIns="101837" bIns="50918">
            <a:spAutoFit/>
          </a:bodyPr>
          <a:lstStyle/>
          <a:p>
            <a:r>
              <a:rPr lang="zh-CN" altLang="en-US" sz="3200" dirty="0" smtClean="0">
                <a:latin typeface="Tahoma" pitchFamily="34" charset="0"/>
                <a:ea typeface="华文新魏" pitchFamily="2" charset="-122"/>
              </a:rPr>
              <a:t>个人身心俱损</a:t>
            </a:r>
            <a:endParaRPr lang="zh-CN" altLang="en-US" sz="3200" dirty="0">
              <a:latin typeface="Tahoma" pitchFamily="34" charset="0"/>
              <a:ea typeface="华文新魏" pitchFamily="2" charset="-122"/>
            </a:endParaRPr>
          </a:p>
        </p:txBody>
      </p:sp>
      <p:sp>
        <p:nvSpPr>
          <p:cNvPr id="20" name="Text Box 3"/>
          <p:cNvSpPr txBox="1">
            <a:spLocks noChangeArrowheads="1"/>
          </p:cNvSpPr>
          <p:nvPr/>
        </p:nvSpPr>
        <p:spPr bwMode="auto">
          <a:xfrm>
            <a:off x="5549900" y="2229066"/>
            <a:ext cx="4241800" cy="595273"/>
          </a:xfrm>
          <a:prstGeom prst="rect">
            <a:avLst/>
          </a:prstGeom>
          <a:solidFill>
            <a:srgbClr val="993366"/>
          </a:solidFill>
          <a:ln w="9525">
            <a:solidFill>
              <a:srgbClr val="CCFFCC"/>
            </a:solidFill>
            <a:miter lim="800000"/>
            <a:headEnd/>
            <a:tailEnd/>
          </a:ln>
        </p:spPr>
        <p:txBody>
          <a:bodyPr wrap="square" lIns="101837" tIns="50918" rIns="101837" bIns="50918">
            <a:spAutoFit/>
          </a:bodyPr>
          <a:lstStyle/>
          <a:p>
            <a:r>
              <a:rPr lang="zh-CN" altLang="en-US" sz="3200" dirty="0" smtClean="0">
                <a:latin typeface="Tahoma" pitchFamily="34" charset="0"/>
                <a:ea typeface="华文新魏" pitchFamily="2" charset="-122"/>
              </a:rPr>
              <a:t>我们</a:t>
            </a:r>
            <a:r>
              <a:rPr lang="zh-CN" altLang="en-US" sz="3200" dirty="0">
                <a:latin typeface="Tahoma" pitchFamily="34" charset="0"/>
                <a:ea typeface="华文新魏" pitchFamily="2" charset="-122"/>
              </a:rPr>
              <a:t>娘俩可怎么过呀！</a:t>
            </a:r>
          </a:p>
        </p:txBody>
      </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Picture 2" descr="http://news.xinhuanet.com/fortune/2010-06/29/12274682_21n.jpg"/>
          <p:cNvPicPr>
            <a:picLocks noChangeAspect="1" noChangeArrowheads="1"/>
          </p:cNvPicPr>
          <p:nvPr/>
        </p:nvPicPr>
        <p:blipFill>
          <a:blip r:embed="rId2" cstate="print"/>
          <a:srcRect/>
          <a:stretch>
            <a:fillRect/>
          </a:stretch>
        </p:blipFill>
        <p:spPr bwMode="auto">
          <a:xfrm>
            <a:off x="5854700" y="2986956"/>
            <a:ext cx="3551708" cy="23204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97163" name="Picture 4" descr="http://pic9.nipic.com/20100812/2689805_094445824257_2.jpg"/>
          <p:cNvPicPr>
            <a:picLocks noChangeAspect="1" noChangeArrowheads="1"/>
          </p:cNvPicPr>
          <p:nvPr/>
        </p:nvPicPr>
        <p:blipFill>
          <a:blip r:embed="rId3" cstate="print"/>
          <a:srcRect/>
          <a:stretch>
            <a:fillRect/>
          </a:stretch>
        </p:blipFill>
        <p:spPr bwMode="auto">
          <a:xfrm>
            <a:off x="1549095" y="3251200"/>
            <a:ext cx="2995828" cy="30443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97164" name="Picture 6" descr="http://pica.nipic.com/2008-03-17/200831714042365_2.jpg"/>
          <p:cNvPicPr>
            <a:picLocks noChangeAspect="1" noChangeArrowheads="1"/>
          </p:cNvPicPr>
          <p:nvPr/>
        </p:nvPicPr>
        <p:blipFill>
          <a:blip r:embed="rId4" cstate="print"/>
          <a:srcRect/>
          <a:stretch>
            <a:fillRect/>
          </a:stretch>
        </p:blipFill>
        <p:spPr bwMode="auto">
          <a:xfrm>
            <a:off x="4114800" y="4426355"/>
            <a:ext cx="3371854" cy="24845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97165" name="Picture 3" descr="F:\网页图库\3D青蛙.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102896">
            <a:off x="7624963" y="2195017"/>
            <a:ext cx="1821701" cy="1414719"/>
          </a:xfrm>
          <a:prstGeom prst="rect">
            <a:avLst/>
          </a:prstGeom>
          <a:noFill/>
          <a:ln w="9525">
            <a:noFill/>
            <a:miter lim="800000"/>
            <a:headEnd/>
            <a:tailEnd/>
          </a:ln>
        </p:spPr>
      </p:pic>
      <p:pic>
        <p:nvPicPr>
          <p:cNvPr id="2097166" name="Picture 3" descr="F:\网页图库\3D青蛙.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4254511" y="3753634"/>
            <a:ext cx="1884199" cy="1515946"/>
          </a:xfrm>
          <a:prstGeom prst="rect">
            <a:avLst/>
          </a:prstGeom>
          <a:noFill/>
          <a:ln w="9525">
            <a:noFill/>
            <a:miter lim="800000"/>
            <a:headEnd/>
            <a:tailEnd/>
          </a:ln>
        </p:spPr>
      </p:pic>
      <p:pic>
        <p:nvPicPr>
          <p:cNvPr id="2097167" name="Picture 3" descr="F:\网页图库\3D青蛙.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620950" y="2473756"/>
            <a:ext cx="1884199" cy="1515946"/>
          </a:xfrm>
          <a:prstGeom prst="rect">
            <a:avLst/>
          </a:prstGeom>
          <a:noFill/>
          <a:ln w="9525">
            <a:noFill/>
            <a:miter lim="800000"/>
            <a:headEnd/>
            <a:tailEnd/>
          </a:ln>
        </p:spPr>
      </p:pic>
      <p:sp>
        <p:nvSpPr>
          <p:cNvPr id="1048659" name="矩形 11"/>
          <p:cNvSpPr/>
          <p:nvPr/>
        </p:nvSpPr>
        <p:spPr>
          <a:xfrm>
            <a:off x="4310855" y="4759124"/>
            <a:ext cx="2724946" cy="795328"/>
          </a:xfrm>
          <a:prstGeom prst="rect">
            <a:avLst/>
          </a:prstGeom>
          <a:noFill/>
        </p:spPr>
        <p:txBody>
          <a:bodyPr wrap="square" lIns="101837" tIns="50918" rIns="101837" bIns="50918">
            <a:spAutoFit/>
          </a:bodyPr>
          <a:lstStyle/>
          <a:p>
            <a:pPr algn="ctr"/>
            <a:r>
              <a:rPr lang="zh-CN" altLang="en-US" sz="4500" dirty="0" smtClean="0">
                <a:ln w="18415" cmpd="sng">
                  <a:solidFill>
                    <a:schemeClr val="tx1"/>
                  </a:solidFill>
                  <a:prstDash val="solid"/>
                </a:ln>
                <a:effectLst>
                  <a:outerShdw blurRad="63500" dir="3600000" algn="tl" rotWithShape="0">
                    <a:srgbClr val="000000">
                      <a:alpha val="70000"/>
                    </a:srgbClr>
                  </a:outerShdw>
                </a:effectLst>
                <a:latin typeface="微软雅黑" pitchFamily="34" charset="-122"/>
              </a:rPr>
              <a:t>社会</a:t>
            </a:r>
            <a:endParaRPr lang="zh-CN" altLang="en-US" sz="4500" dirty="0">
              <a:ln w="18415" cmpd="sng">
                <a:solidFill>
                  <a:schemeClr val="tx1"/>
                </a:solidFill>
                <a:prstDash val="solid"/>
              </a:ln>
              <a:effectLst>
                <a:outerShdw blurRad="63500" dir="3600000" algn="tl" rotWithShape="0">
                  <a:srgbClr val="000000">
                    <a:alpha val="70000"/>
                  </a:srgbClr>
                </a:outerShdw>
              </a:effectLst>
              <a:latin typeface="微软雅黑" pitchFamily="34" charset="-122"/>
            </a:endParaRPr>
          </a:p>
        </p:txBody>
      </p:sp>
      <p:sp>
        <p:nvSpPr>
          <p:cNvPr id="1048660" name="矩形 12"/>
          <p:cNvSpPr/>
          <p:nvPr/>
        </p:nvSpPr>
        <p:spPr>
          <a:xfrm>
            <a:off x="1550335" y="3406415"/>
            <a:ext cx="2716866" cy="795328"/>
          </a:xfrm>
          <a:prstGeom prst="rect">
            <a:avLst/>
          </a:prstGeom>
          <a:noFill/>
        </p:spPr>
        <p:txBody>
          <a:bodyPr wrap="square" lIns="101837" tIns="50918" rIns="101837" bIns="50918">
            <a:spAutoFit/>
          </a:bodyPr>
          <a:lstStyle/>
          <a:p>
            <a:pPr algn="ctr"/>
            <a:r>
              <a:rPr lang="zh-CN" altLang="en-US" sz="4500" dirty="0" smtClean="0">
                <a:ln w="18415" cmpd="sng">
                  <a:solidFill>
                    <a:schemeClr val="tx1"/>
                  </a:solidFill>
                  <a:prstDash val="solid"/>
                </a:ln>
                <a:solidFill>
                  <a:srgbClr val="00B050"/>
                </a:solidFill>
                <a:effectLst>
                  <a:outerShdw blurRad="63500" dir="3600000" algn="tl" rotWithShape="0">
                    <a:srgbClr val="000000">
                      <a:alpha val="70000"/>
                    </a:srgbClr>
                  </a:outerShdw>
                </a:effectLst>
                <a:latin typeface="微软雅黑" pitchFamily="34" charset="-122"/>
              </a:rPr>
              <a:t>个人</a:t>
            </a:r>
            <a:endParaRPr lang="en-US" altLang="zh-CN" sz="4500" dirty="0" smtClean="0">
              <a:ln w="18415" cmpd="sng">
                <a:solidFill>
                  <a:schemeClr val="tx1"/>
                </a:solidFill>
                <a:prstDash val="solid"/>
              </a:ln>
              <a:solidFill>
                <a:srgbClr val="00B050"/>
              </a:solidFill>
              <a:effectLst>
                <a:outerShdw blurRad="63500" dir="3600000" algn="tl" rotWithShape="0">
                  <a:srgbClr val="000000">
                    <a:alpha val="70000"/>
                  </a:srgbClr>
                </a:outerShdw>
              </a:effectLst>
              <a:latin typeface="微软雅黑" pitchFamily="34" charset="-122"/>
            </a:endParaRPr>
          </a:p>
        </p:txBody>
      </p:sp>
      <p:sp>
        <p:nvSpPr>
          <p:cNvPr id="1048661" name="矩形 13"/>
          <p:cNvSpPr/>
          <p:nvPr/>
        </p:nvSpPr>
        <p:spPr>
          <a:xfrm>
            <a:off x="6696613" y="3106071"/>
            <a:ext cx="1843894" cy="711436"/>
          </a:xfrm>
          <a:prstGeom prst="rect">
            <a:avLst/>
          </a:prstGeom>
        </p:spPr>
        <p:txBody>
          <a:bodyPr wrap="square" lIns="101837" tIns="50918" rIns="101837" bIns="50918">
            <a:spAutoFit/>
          </a:bodyPr>
          <a:lstStyle/>
          <a:p>
            <a:r>
              <a:rPr lang="zh-CN" altLang="en-US" sz="4500" dirty="0" smtClean="0">
                <a:ln w="18415" cmpd="sng">
                  <a:solidFill>
                    <a:schemeClr val="tx1"/>
                  </a:solidFill>
                  <a:prstDash val="solid"/>
                </a:ln>
                <a:effectLst>
                  <a:outerShdw blurRad="63500" dir="3600000" algn="tl" rotWithShape="0">
                    <a:srgbClr val="000000">
                      <a:alpha val="70000"/>
                    </a:srgbClr>
                  </a:outerShdw>
                </a:effectLst>
                <a:latin typeface="微软雅黑" pitchFamily="34" charset="-122"/>
              </a:rPr>
              <a:t>企业</a:t>
            </a:r>
            <a:endParaRPr lang="zh-CN" altLang="en-US" sz="4500" dirty="0"/>
          </a:p>
        </p:txBody>
      </p:sp>
      <p:sp>
        <p:nvSpPr>
          <p:cNvPr id="11"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第一部分  安全生产简介</a:t>
            </a:r>
          </a:p>
        </p:txBody>
      </p:sp>
      <p:sp>
        <p:nvSpPr>
          <p:cNvPr id="12" name="矩形 8"/>
          <p:cNvSpPr/>
          <p:nvPr/>
        </p:nvSpPr>
        <p:spPr>
          <a:xfrm>
            <a:off x="3227960" y="2449041"/>
            <a:ext cx="4801314" cy="707886"/>
          </a:xfrm>
          <a:prstGeom prst="rect">
            <a:avLst/>
          </a:prstGeom>
          <a:noFill/>
        </p:spPr>
        <p:txBody>
          <a:bodyPr wrap="none" lIns="91440" tIns="45720" rIns="91440" bIns="45720">
            <a:spAutoFit/>
          </a:bodyPr>
          <a:lstStyle/>
          <a:p>
            <a:pPr algn="ctr"/>
            <a:r>
              <a:rPr lang="zh-CN" altLang="en-US" sz="4000" b="1" cap="none" spc="0" dirty="0" smtClean="0">
                <a:ln w="18415" cmpd="sng">
                  <a:solidFill>
                    <a:schemeClr val="bg1"/>
                  </a:solidFill>
                  <a:prstDash val="solid"/>
                </a:ln>
                <a:solidFill>
                  <a:srgbClr val="00B050"/>
                </a:solidFill>
                <a:effectLst>
                  <a:outerShdw blurRad="63500" dir="3600000" algn="tl" rotWithShape="0">
                    <a:srgbClr val="000000">
                      <a:alpha val="70000"/>
                    </a:srgbClr>
                  </a:outerShdw>
                </a:effectLst>
                <a:latin typeface="微软雅黑" pitchFamily="34" charset="-122"/>
                <a:ea typeface="微软雅黑" pitchFamily="34" charset="-122"/>
              </a:rPr>
              <a:t>谁是安全的受益者？</a:t>
            </a:r>
            <a:endParaRPr lang="zh-CN" altLang="en-US" sz="4000" b="1" cap="none" spc="0" dirty="0">
              <a:ln w="18415" cmpd="sng">
                <a:solidFill>
                  <a:schemeClr val="bg1"/>
                </a:solidFill>
                <a:prstDash val="solid"/>
              </a:ln>
              <a:solidFill>
                <a:srgbClr val="00B050"/>
              </a:solidFill>
              <a:effectLst>
                <a:outerShdw blurRad="63500" dir="3600000" algn="tl" rotWithShape="0">
                  <a:srgbClr val="000000">
                    <a:alpha val="70000"/>
                  </a:srgbClr>
                </a:outerShdw>
              </a:effectLst>
              <a:latin typeface="微软雅黑" pitchFamily="34" charset="-122"/>
              <a:ea typeface="微软雅黑" pitchFamily="34" charset="-122"/>
            </a:endParaRPr>
          </a:p>
        </p:txBody>
      </p:sp>
      <p:sp>
        <p:nvSpPr>
          <p:cNvPr id="14" name="矩形 5"/>
          <p:cNvSpPr/>
          <p:nvPr/>
        </p:nvSpPr>
        <p:spPr>
          <a:xfrm>
            <a:off x="816114" y="1502361"/>
            <a:ext cx="3775393" cy="523220"/>
          </a:xfrm>
          <a:prstGeom prst="rect">
            <a:avLst/>
          </a:prstGeom>
        </p:spPr>
        <p:txBody>
          <a:bodyPr wrap="none">
            <a:spAutoFit/>
          </a:bodyPr>
          <a:lstStyle/>
          <a:p>
            <a:r>
              <a:rPr lang="zh-CN" altLang="en-US" sz="2800" dirty="0" smtClean="0">
                <a:solidFill>
                  <a:srgbClr val="006699"/>
                </a:solidFill>
                <a:latin typeface="微软雅黑" pitchFamily="34" charset="-122"/>
              </a:rPr>
              <a:t>二、安全生产的重要性</a:t>
            </a:r>
          </a:p>
        </p:txBody>
      </p:sp>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第一部分  安全生产简介</a:t>
            </a:r>
          </a:p>
        </p:txBody>
      </p:sp>
      <p:pic>
        <p:nvPicPr>
          <p:cNvPr id="2097171" name="Picture 3" descr="D:\Users\sungla\Desktop\安全是责任.png"/>
          <p:cNvPicPr>
            <a:picLocks noChangeAspect="1" noChangeArrowheads="1"/>
          </p:cNvPicPr>
          <p:nvPr/>
        </p:nvPicPr>
        <p:blipFill>
          <a:blip r:embed="rId2" cstate="print"/>
          <a:srcRect/>
          <a:stretch>
            <a:fillRect/>
          </a:stretch>
        </p:blipFill>
        <p:spPr bwMode="auto">
          <a:xfrm>
            <a:off x="0" y="1577975"/>
            <a:ext cx="10261600" cy="4391025"/>
          </a:xfrm>
          <a:prstGeom prst="rect">
            <a:avLst/>
          </a:prstGeom>
          <a:noFill/>
        </p:spPr>
      </p:pic>
      <p:sp>
        <p:nvSpPr>
          <p:cNvPr id="1048677" name="Text Box 3"/>
          <p:cNvSpPr txBox="1">
            <a:spLocks noChangeArrowheads="1"/>
          </p:cNvSpPr>
          <p:nvPr/>
        </p:nvSpPr>
        <p:spPr bwMode="auto">
          <a:xfrm>
            <a:off x="0" y="819366"/>
            <a:ext cx="10261600" cy="656828"/>
          </a:xfrm>
          <a:prstGeom prst="rect">
            <a:avLst/>
          </a:prstGeom>
          <a:solidFill>
            <a:srgbClr val="92D050"/>
          </a:solidFill>
          <a:ln w="9525">
            <a:solidFill>
              <a:srgbClr val="CCFFCC"/>
            </a:solidFill>
            <a:miter lim="800000"/>
            <a:headEnd/>
            <a:tailEnd/>
          </a:ln>
        </p:spPr>
        <p:txBody>
          <a:bodyPr wrap="square" lIns="101837" tIns="50918" rIns="101837" bIns="50918">
            <a:spAutoFit/>
          </a:bodyPr>
          <a:lstStyle/>
          <a:p>
            <a:r>
              <a:rPr lang="zh-CN" altLang="en-US" sz="3600" dirty="0" smtClean="0">
                <a:solidFill>
                  <a:srgbClr val="FF0000"/>
                </a:solidFill>
                <a:latin typeface="Tahoma" pitchFamily="34" charset="0"/>
                <a:ea typeface="华文新魏" pitchFamily="2" charset="-122"/>
              </a:rPr>
              <a:t>安全责任大于天！</a:t>
            </a:r>
            <a:endParaRPr lang="zh-CN" altLang="en-US" sz="3600" dirty="0">
              <a:solidFill>
                <a:srgbClr val="FF0000"/>
              </a:solidFill>
              <a:latin typeface="Tahoma" pitchFamily="34" charset="0"/>
              <a:ea typeface="华文新魏" pitchFamily="2" charset="-122"/>
            </a:endParaRPr>
          </a:p>
        </p:txBody>
      </p:sp>
      <p:sp>
        <p:nvSpPr>
          <p:cNvPr id="5" name="Text Box 5"/>
          <p:cNvSpPr txBox="1">
            <a:spLocks noChangeArrowheads="1"/>
          </p:cNvSpPr>
          <p:nvPr/>
        </p:nvSpPr>
        <p:spPr bwMode="auto">
          <a:xfrm>
            <a:off x="405279" y="5912016"/>
            <a:ext cx="8758671" cy="537904"/>
          </a:xfrm>
          <a:prstGeom prst="rect">
            <a:avLst/>
          </a:prstGeom>
          <a:noFill/>
          <a:ln w="9525">
            <a:noFill/>
            <a:miter lim="800000"/>
            <a:headEnd/>
            <a:tailEnd/>
          </a:ln>
        </p:spPr>
        <p:txBody>
          <a:bodyPr wrap="square" lIns="182211" tIns="0" rIns="0" bIns="0">
            <a:spAutoFit/>
          </a:bodyPr>
          <a:lstStyle/>
          <a:p>
            <a:pPr>
              <a:lnSpc>
                <a:spcPct val="140000"/>
              </a:lnSpc>
            </a:pPr>
            <a:r>
              <a:rPr lang="zh-CN" altLang="en-US" sz="2800" dirty="0" smtClean="0">
                <a:solidFill>
                  <a:srgbClr val="006699"/>
                </a:solidFill>
                <a:latin typeface="微软雅黑" pitchFamily="34" charset="-122"/>
              </a:rPr>
              <a:t>安全是一种</a:t>
            </a:r>
            <a:r>
              <a:rPr lang="zh-CN" altLang="en-US" sz="2800" dirty="0" smtClean="0">
                <a:solidFill>
                  <a:srgbClr val="FF0000"/>
                </a:solidFill>
              </a:rPr>
              <a:t>责任：</a:t>
            </a:r>
            <a:r>
              <a:rPr lang="zh-CN" altLang="en-US" sz="2800" b="0" dirty="0" smtClean="0">
                <a:solidFill>
                  <a:srgbClr val="FF0000"/>
                </a:solidFill>
              </a:rPr>
              <a:t>自己用心，他人安心，家人放心！</a:t>
            </a:r>
            <a:endParaRPr lang="en-US" altLang="zh-CN" sz="2800" dirty="0" smtClean="0">
              <a:solidFill>
                <a:srgbClr val="006699"/>
              </a:solidFill>
              <a:latin typeface="微软雅黑"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Text Box 4"/>
          <p:cNvSpPr txBox="1">
            <a:spLocks noChangeArrowheads="1"/>
          </p:cNvSpPr>
          <p:nvPr/>
        </p:nvSpPr>
        <p:spPr bwMode="auto">
          <a:xfrm>
            <a:off x="2713736" y="3437636"/>
            <a:ext cx="4880864" cy="1384995"/>
          </a:xfrm>
          <a:prstGeom prst="rect">
            <a:avLst/>
          </a:prstGeom>
          <a:noFill/>
          <a:ln w="9525">
            <a:noFill/>
            <a:miter lim="800000"/>
            <a:headEnd/>
            <a:tailEnd/>
          </a:ln>
        </p:spPr>
        <p:txBody>
          <a:bodyPr wrap="square" lIns="182211" tIns="0" rIns="0" bIns="0">
            <a:spAutoFit/>
          </a:bodyPr>
          <a:lstStyle/>
          <a:p>
            <a:pPr>
              <a:lnSpc>
                <a:spcPct val="150000"/>
              </a:lnSpc>
            </a:pPr>
            <a:r>
              <a:rPr lang="zh-CN" altLang="en-US" sz="3000" dirty="0" smtClean="0">
                <a:solidFill>
                  <a:srgbClr val="006699"/>
                </a:solidFill>
              </a:rPr>
              <a:t>一、安全必须尽责</a:t>
            </a:r>
            <a:endParaRPr lang="en-US" altLang="zh-CN" sz="3000" dirty="0" smtClean="0">
              <a:solidFill>
                <a:srgbClr val="006699"/>
              </a:solidFill>
            </a:endParaRPr>
          </a:p>
          <a:p>
            <a:pPr>
              <a:lnSpc>
                <a:spcPct val="150000"/>
              </a:lnSpc>
            </a:pPr>
            <a:r>
              <a:rPr lang="zh-CN" altLang="en-US" sz="3000" dirty="0" smtClean="0">
                <a:solidFill>
                  <a:srgbClr val="006699"/>
                </a:solidFill>
              </a:rPr>
              <a:t>二、践行“三不伤害”</a:t>
            </a:r>
          </a:p>
        </p:txBody>
      </p:sp>
      <p:sp>
        <p:nvSpPr>
          <p:cNvPr id="1048679"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第二部分  安全责任</a:t>
            </a:r>
          </a:p>
        </p:txBody>
      </p:sp>
      <p:sp>
        <p:nvSpPr>
          <p:cNvPr id="1048680" name="Rectangle 2"/>
          <p:cNvSpPr txBox="1">
            <a:spLocks noChangeArrowheads="1"/>
          </p:cNvSpPr>
          <p:nvPr/>
        </p:nvSpPr>
        <p:spPr bwMode="auto">
          <a:xfrm>
            <a:off x="1465263" y="1624013"/>
            <a:ext cx="7272337" cy="534987"/>
          </a:xfrm>
          <a:prstGeom prst="rect">
            <a:avLst/>
          </a:prstGeom>
          <a:noFill/>
          <a:ln>
            <a:miter lim="800000"/>
            <a:headEnd/>
            <a:tailEnd/>
          </a:ln>
        </p:spPr>
        <p:txBody>
          <a:bodyPr lIns="91429" tIns="45714" rIns="91429" bIns="45714"/>
          <a:lstStyle/>
          <a:p>
            <a:pPr lvl="0" algn="ctr" defTabSz="1016000" eaLnBrk="0" hangingPunct="0"/>
            <a:r>
              <a:rPr kumimoji="0" lang="zh-CN" altLang="en-US" sz="3200" b="1" i="0" u="none" strike="noStrike" kern="0" cap="none" spc="0" normalizeH="0" baseline="0" noProof="0" dirty="0" smtClean="0">
                <a:ln>
                  <a:noFill/>
                </a:ln>
                <a:solidFill>
                  <a:srgbClr val="006699"/>
                </a:solidFill>
                <a:effectLst/>
                <a:uLnTx/>
                <a:uFillTx/>
                <a:latin typeface="微软雅黑" pitchFamily="34" charset="-122"/>
                <a:ea typeface="微软雅黑" pitchFamily="34" charset="-122"/>
                <a:cs typeface="+mj-cs"/>
              </a:rPr>
              <a:t>第二部分  安全责任</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6" name="Rectangle 2"/>
          <p:cNvSpPr>
            <a:spLocks noGrp="1" noChangeArrowheads="1"/>
          </p:cNvSpPr>
          <p:nvPr>
            <p:ph type="title"/>
          </p:nvPr>
        </p:nvSpPr>
        <p:spPr>
          <a:xfrm>
            <a:off x="569233" y="134649"/>
            <a:ext cx="6033399" cy="449552"/>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第二部分  安全责任</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安全必须尽责</a:t>
            </a:r>
          </a:p>
        </p:txBody>
      </p:sp>
      <p:sp>
        <p:nvSpPr>
          <p:cNvPr id="5" name="Text Box 4"/>
          <p:cNvSpPr txBox="1">
            <a:spLocks noChangeArrowheads="1"/>
          </p:cNvSpPr>
          <p:nvPr/>
        </p:nvSpPr>
        <p:spPr bwMode="auto">
          <a:xfrm>
            <a:off x="1011936" y="1380236"/>
            <a:ext cx="8180832" cy="546100"/>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3600" dirty="0" smtClean="0">
                <a:solidFill>
                  <a:srgbClr val="006699"/>
                </a:solidFill>
                <a:latin typeface="微软雅黑" pitchFamily="34" charset="-122"/>
              </a:rPr>
              <a:t>一、安全必须尽责</a:t>
            </a:r>
            <a:endParaRPr lang="zh-CN" altLang="en-US" sz="3600" dirty="0">
              <a:solidFill>
                <a:srgbClr val="006699"/>
              </a:solidFill>
              <a:latin typeface="微软雅黑" pitchFamily="34" charset="-122"/>
            </a:endParaRPr>
          </a:p>
        </p:txBody>
      </p:sp>
      <p:sp>
        <p:nvSpPr>
          <p:cNvPr id="209" name="Rectangle 2"/>
          <p:cNvSpPr txBox="1">
            <a:spLocks noChangeArrowheads="1"/>
          </p:cNvSpPr>
          <p:nvPr/>
        </p:nvSpPr>
        <p:spPr bwMode="auto">
          <a:xfrm>
            <a:off x="233450" y="2032001"/>
            <a:ext cx="9786850" cy="698499"/>
          </a:xfrm>
          <a:prstGeom prst="rect">
            <a:avLst/>
          </a:prstGeom>
          <a:noFill/>
          <a:ln w="9525">
            <a:noFill/>
            <a:miter lim="800000"/>
            <a:headEnd/>
            <a:tailEnd/>
          </a:ln>
        </p:spPr>
        <p:txBody>
          <a:bodyPr lIns="101837" tIns="50918" rIns="101837" bIns="50918" anchor="b"/>
          <a:lstStyle/>
          <a:p>
            <a:pPr>
              <a:lnSpc>
                <a:spcPct val="150000"/>
              </a:lnSpc>
            </a:pPr>
            <a:r>
              <a:rPr lang="zh-CN" altLang="en-US" sz="2800" kern="0" dirty="0">
                <a:solidFill>
                  <a:srgbClr val="FF0000"/>
                </a:solidFill>
                <a:latin typeface="微软雅黑" pitchFamily="34" charset="-122"/>
                <a:cs typeface="+mj-cs"/>
              </a:rPr>
              <a:t>您的安全责任</a:t>
            </a:r>
            <a:r>
              <a:rPr lang="zh-CN" altLang="en-US" sz="2800" kern="0" dirty="0" smtClean="0">
                <a:solidFill>
                  <a:srgbClr val="FF0000"/>
                </a:solidFill>
                <a:latin typeface="微软雅黑" pitchFamily="34" charset="-122"/>
                <a:cs typeface="+mj-cs"/>
              </a:rPr>
              <a:t>：</a:t>
            </a:r>
            <a:r>
              <a:rPr lang="zh-CN" altLang="en-US" sz="2800" dirty="0" smtClean="0">
                <a:solidFill>
                  <a:srgbClr val="006699"/>
                </a:solidFill>
                <a:latin typeface="微软雅黑" pitchFamily="34" charset="-122"/>
              </a:rPr>
              <a:t>安全是</a:t>
            </a:r>
            <a:r>
              <a:rPr lang="zh-CN" altLang="en-US" sz="2800" dirty="0" smtClean="0">
                <a:solidFill>
                  <a:srgbClr val="FF0000"/>
                </a:solidFill>
                <a:latin typeface="微软雅黑" pitchFamily="34" charset="-122"/>
              </a:rPr>
              <a:t>每个人</a:t>
            </a:r>
            <a:r>
              <a:rPr lang="zh-CN" altLang="en-US" sz="2800" dirty="0" smtClean="0">
                <a:solidFill>
                  <a:srgbClr val="006699"/>
                </a:solidFill>
                <a:latin typeface="微软雅黑" pitchFamily="34" charset="-122"/>
              </a:rPr>
              <a:t>的责任，更是</a:t>
            </a:r>
            <a:r>
              <a:rPr lang="zh-CN" altLang="en-US" sz="2800" dirty="0" smtClean="0">
                <a:solidFill>
                  <a:srgbClr val="FF0000"/>
                </a:solidFill>
                <a:latin typeface="微软雅黑" pitchFamily="34" charset="-122"/>
              </a:rPr>
              <a:t>对每个人</a:t>
            </a:r>
            <a:r>
              <a:rPr lang="zh-CN" altLang="en-US" sz="2800" dirty="0" smtClean="0">
                <a:solidFill>
                  <a:srgbClr val="006699"/>
                </a:solidFill>
                <a:latin typeface="微软雅黑" pitchFamily="34" charset="-122"/>
              </a:rPr>
              <a:t>的责任！</a:t>
            </a:r>
            <a:endParaRPr lang="en-US" altLang="zh-CN" sz="2800" dirty="0" smtClean="0">
              <a:solidFill>
                <a:srgbClr val="006699"/>
              </a:solidFill>
              <a:latin typeface="微软雅黑" pitchFamily="34" charset="-122"/>
            </a:endParaRPr>
          </a:p>
        </p:txBody>
      </p:sp>
      <p:grpSp>
        <p:nvGrpSpPr>
          <p:cNvPr id="278" name="组合 277"/>
          <p:cNvGrpSpPr/>
          <p:nvPr/>
        </p:nvGrpSpPr>
        <p:grpSpPr>
          <a:xfrm>
            <a:off x="0" y="2886854"/>
            <a:ext cx="10261600" cy="3610239"/>
            <a:chOff x="646981" y="2129937"/>
            <a:chExt cx="10426700" cy="3610239"/>
          </a:xfrm>
        </p:grpSpPr>
        <p:grpSp>
          <p:nvGrpSpPr>
            <p:cNvPr id="279" name="Group 3"/>
            <p:cNvGrpSpPr/>
            <p:nvPr/>
          </p:nvGrpSpPr>
          <p:grpSpPr>
            <a:xfrm>
              <a:off x="2891986" y="2136053"/>
              <a:ext cx="6408028" cy="3604123"/>
              <a:chOff x="2891986" y="2136053"/>
              <a:chExt cx="6408028" cy="3604123"/>
            </a:xfrm>
          </p:grpSpPr>
          <p:sp>
            <p:nvSpPr>
              <p:cNvPr id="286" name="Rectangle 231"/>
              <p:cNvSpPr>
                <a:spLocks noChangeArrowheads="1"/>
              </p:cNvSpPr>
              <p:nvPr/>
            </p:nvSpPr>
            <p:spPr bwMode="auto">
              <a:xfrm>
                <a:off x="7474653" y="2136053"/>
                <a:ext cx="1620153" cy="735700"/>
              </a:xfrm>
              <a:prstGeom prst="rect">
                <a:avLst/>
              </a:prstGeom>
              <a:solidFill>
                <a:srgbClr val="4F81BD"/>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87" name="Freeform 232"/>
              <p:cNvSpPr>
                <a:spLocks/>
              </p:cNvSpPr>
              <p:nvPr/>
            </p:nvSpPr>
            <p:spPr bwMode="auto">
              <a:xfrm>
                <a:off x="6885018" y="2136053"/>
                <a:ext cx="589635" cy="981232"/>
              </a:xfrm>
              <a:custGeom>
                <a:avLst/>
                <a:gdLst>
                  <a:gd name="T0" fmla="*/ 658 w 658"/>
                  <a:gd name="T1" fmla="*/ 0 h 1095"/>
                  <a:gd name="T2" fmla="*/ 0 w 658"/>
                  <a:gd name="T3" fmla="*/ 1015 h 1095"/>
                  <a:gd name="T4" fmla="*/ 85 w 658"/>
                  <a:gd name="T5" fmla="*/ 1095 h 1095"/>
                  <a:gd name="T6" fmla="*/ 658 w 658"/>
                  <a:gd name="T7" fmla="*/ 821 h 1095"/>
                  <a:gd name="T8" fmla="*/ 658 w 658"/>
                  <a:gd name="T9" fmla="*/ 0 h 1095"/>
                </a:gdLst>
                <a:ahLst/>
                <a:cxnLst>
                  <a:cxn ang="0">
                    <a:pos x="T0" y="T1"/>
                  </a:cxn>
                  <a:cxn ang="0">
                    <a:pos x="T2" y="T3"/>
                  </a:cxn>
                  <a:cxn ang="0">
                    <a:pos x="T4" y="T5"/>
                  </a:cxn>
                  <a:cxn ang="0">
                    <a:pos x="T6" y="T7"/>
                  </a:cxn>
                  <a:cxn ang="0">
                    <a:pos x="T8" y="T9"/>
                  </a:cxn>
                </a:cxnLst>
                <a:rect l="0" t="0" r="r" b="b"/>
                <a:pathLst>
                  <a:path w="658" h="1095">
                    <a:moveTo>
                      <a:pt x="658" y="0"/>
                    </a:moveTo>
                    <a:lnTo>
                      <a:pt x="0" y="1015"/>
                    </a:lnTo>
                    <a:lnTo>
                      <a:pt x="85" y="1095"/>
                    </a:lnTo>
                    <a:lnTo>
                      <a:pt x="658" y="821"/>
                    </a:lnTo>
                    <a:lnTo>
                      <a:pt x="658" y="0"/>
                    </a:lnTo>
                    <a:close/>
                  </a:path>
                </a:pathLst>
              </a:custGeom>
              <a:solidFill>
                <a:srgbClr val="4F81BD">
                  <a:lumMod val="75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88" name="Rectangle 233"/>
              <p:cNvSpPr>
                <a:spLocks noChangeArrowheads="1"/>
              </p:cNvSpPr>
              <p:nvPr/>
            </p:nvSpPr>
            <p:spPr bwMode="auto">
              <a:xfrm>
                <a:off x="3112427" y="2136053"/>
                <a:ext cx="1622841" cy="735700"/>
              </a:xfrm>
              <a:prstGeom prst="rect">
                <a:avLst/>
              </a:prstGeom>
              <a:solidFill>
                <a:srgbClr val="4F81BD"/>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89" name="Freeform 234"/>
              <p:cNvSpPr>
                <a:spLocks/>
              </p:cNvSpPr>
              <p:nvPr/>
            </p:nvSpPr>
            <p:spPr bwMode="auto">
              <a:xfrm>
                <a:off x="4735268" y="2136053"/>
                <a:ext cx="588739" cy="981232"/>
              </a:xfrm>
              <a:custGeom>
                <a:avLst/>
                <a:gdLst>
                  <a:gd name="T0" fmla="*/ 0 w 657"/>
                  <a:gd name="T1" fmla="*/ 0 h 1095"/>
                  <a:gd name="T2" fmla="*/ 657 w 657"/>
                  <a:gd name="T3" fmla="*/ 1015 h 1095"/>
                  <a:gd name="T4" fmla="*/ 572 w 657"/>
                  <a:gd name="T5" fmla="*/ 1095 h 1095"/>
                  <a:gd name="T6" fmla="*/ 0 w 657"/>
                  <a:gd name="T7" fmla="*/ 821 h 1095"/>
                  <a:gd name="T8" fmla="*/ 0 w 657"/>
                  <a:gd name="T9" fmla="*/ 0 h 1095"/>
                </a:gdLst>
                <a:ahLst/>
                <a:cxnLst>
                  <a:cxn ang="0">
                    <a:pos x="T0" y="T1"/>
                  </a:cxn>
                  <a:cxn ang="0">
                    <a:pos x="T2" y="T3"/>
                  </a:cxn>
                  <a:cxn ang="0">
                    <a:pos x="T4" y="T5"/>
                  </a:cxn>
                  <a:cxn ang="0">
                    <a:pos x="T6" y="T7"/>
                  </a:cxn>
                  <a:cxn ang="0">
                    <a:pos x="T8" y="T9"/>
                  </a:cxn>
                </a:cxnLst>
                <a:rect l="0" t="0" r="r" b="b"/>
                <a:pathLst>
                  <a:path w="657" h="1095">
                    <a:moveTo>
                      <a:pt x="0" y="0"/>
                    </a:moveTo>
                    <a:lnTo>
                      <a:pt x="657" y="1015"/>
                    </a:lnTo>
                    <a:lnTo>
                      <a:pt x="572" y="1095"/>
                    </a:lnTo>
                    <a:lnTo>
                      <a:pt x="0" y="821"/>
                    </a:lnTo>
                    <a:lnTo>
                      <a:pt x="0" y="0"/>
                    </a:lnTo>
                    <a:close/>
                  </a:path>
                </a:pathLst>
              </a:custGeom>
              <a:solidFill>
                <a:srgbClr val="4F81BD">
                  <a:lumMod val="75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90" name="Rectangle 235"/>
              <p:cNvSpPr>
                <a:spLocks noChangeArrowheads="1"/>
              </p:cNvSpPr>
              <p:nvPr/>
            </p:nvSpPr>
            <p:spPr bwMode="auto">
              <a:xfrm>
                <a:off x="7461212" y="5005372"/>
                <a:ext cx="1622841" cy="734804"/>
              </a:xfrm>
              <a:prstGeom prst="rect">
                <a:avLst/>
              </a:prstGeom>
              <a:solidFill>
                <a:srgbClr val="9BBB59"/>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91" name="Freeform 236"/>
              <p:cNvSpPr>
                <a:spLocks/>
              </p:cNvSpPr>
              <p:nvPr/>
            </p:nvSpPr>
            <p:spPr bwMode="auto">
              <a:xfrm>
                <a:off x="6874265" y="4758944"/>
                <a:ext cx="586947" cy="981232"/>
              </a:xfrm>
              <a:custGeom>
                <a:avLst/>
                <a:gdLst>
                  <a:gd name="T0" fmla="*/ 655 w 655"/>
                  <a:gd name="T1" fmla="*/ 1095 h 1095"/>
                  <a:gd name="T2" fmla="*/ 0 w 655"/>
                  <a:gd name="T3" fmla="*/ 83 h 1095"/>
                  <a:gd name="T4" fmla="*/ 83 w 655"/>
                  <a:gd name="T5" fmla="*/ 0 h 1095"/>
                  <a:gd name="T6" fmla="*/ 655 w 655"/>
                  <a:gd name="T7" fmla="*/ 275 h 1095"/>
                  <a:gd name="T8" fmla="*/ 655 w 655"/>
                  <a:gd name="T9" fmla="*/ 1095 h 1095"/>
                </a:gdLst>
                <a:ahLst/>
                <a:cxnLst>
                  <a:cxn ang="0">
                    <a:pos x="T0" y="T1"/>
                  </a:cxn>
                  <a:cxn ang="0">
                    <a:pos x="T2" y="T3"/>
                  </a:cxn>
                  <a:cxn ang="0">
                    <a:pos x="T4" y="T5"/>
                  </a:cxn>
                  <a:cxn ang="0">
                    <a:pos x="T6" y="T7"/>
                  </a:cxn>
                  <a:cxn ang="0">
                    <a:pos x="T8" y="T9"/>
                  </a:cxn>
                </a:cxnLst>
                <a:rect l="0" t="0" r="r" b="b"/>
                <a:pathLst>
                  <a:path w="655" h="1095">
                    <a:moveTo>
                      <a:pt x="655" y="1095"/>
                    </a:moveTo>
                    <a:lnTo>
                      <a:pt x="0" y="83"/>
                    </a:lnTo>
                    <a:lnTo>
                      <a:pt x="83" y="0"/>
                    </a:lnTo>
                    <a:lnTo>
                      <a:pt x="655" y="275"/>
                    </a:lnTo>
                    <a:lnTo>
                      <a:pt x="655" y="1095"/>
                    </a:lnTo>
                    <a:close/>
                  </a:path>
                </a:pathLst>
              </a:custGeom>
              <a:solidFill>
                <a:srgbClr val="9BBB59">
                  <a:lumMod val="75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92" name="Rectangle 237"/>
              <p:cNvSpPr>
                <a:spLocks noChangeArrowheads="1"/>
              </p:cNvSpPr>
              <p:nvPr/>
            </p:nvSpPr>
            <p:spPr bwMode="auto">
              <a:xfrm>
                <a:off x="3101674" y="5005372"/>
                <a:ext cx="1622841" cy="734804"/>
              </a:xfrm>
              <a:prstGeom prst="rect">
                <a:avLst/>
              </a:prstGeom>
              <a:solidFill>
                <a:srgbClr val="9BBB59"/>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93" name="Freeform 238"/>
              <p:cNvSpPr>
                <a:spLocks/>
              </p:cNvSpPr>
              <p:nvPr/>
            </p:nvSpPr>
            <p:spPr bwMode="auto">
              <a:xfrm>
                <a:off x="4724515" y="4758944"/>
                <a:ext cx="588739" cy="981232"/>
              </a:xfrm>
              <a:custGeom>
                <a:avLst/>
                <a:gdLst>
                  <a:gd name="T0" fmla="*/ 0 w 657"/>
                  <a:gd name="T1" fmla="*/ 1095 h 1095"/>
                  <a:gd name="T2" fmla="*/ 657 w 657"/>
                  <a:gd name="T3" fmla="*/ 83 h 1095"/>
                  <a:gd name="T4" fmla="*/ 572 w 657"/>
                  <a:gd name="T5" fmla="*/ 0 h 1095"/>
                  <a:gd name="T6" fmla="*/ 0 w 657"/>
                  <a:gd name="T7" fmla="*/ 275 h 1095"/>
                  <a:gd name="T8" fmla="*/ 0 w 657"/>
                  <a:gd name="T9" fmla="*/ 1095 h 1095"/>
                </a:gdLst>
                <a:ahLst/>
                <a:cxnLst>
                  <a:cxn ang="0">
                    <a:pos x="T0" y="T1"/>
                  </a:cxn>
                  <a:cxn ang="0">
                    <a:pos x="T2" y="T3"/>
                  </a:cxn>
                  <a:cxn ang="0">
                    <a:pos x="T4" y="T5"/>
                  </a:cxn>
                  <a:cxn ang="0">
                    <a:pos x="T6" y="T7"/>
                  </a:cxn>
                  <a:cxn ang="0">
                    <a:pos x="T8" y="T9"/>
                  </a:cxn>
                </a:cxnLst>
                <a:rect l="0" t="0" r="r" b="b"/>
                <a:pathLst>
                  <a:path w="657" h="1095">
                    <a:moveTo>
                      <a:pt x="0" y="1095"/>
                    </a:moveTo>
                    <a:lnTo>
                      <a:pt x="657" y="83"/>
                    </a:lnTo>
                    <a:lnTo>
                      <a:pt x="572" y="0"/>
                    </a:lnTo>
                    <a:lnTo>
                      <a:pt x="0" y="275"/>
                    </a:lnTo>
                    <a:lnTo>
                      <a:pt x="0" y="1095"/>
                    </a:lnTo>
                    <a:close/>
                  </a:path>
                </a:pathLst>
              </a:custGeom>
              <a:solidFill>
                <a:srgbClr val="9BBB59">
                  <a:lumMod val="75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94" name="Oval 239"/>
              <p:cNvSpPr>
                <a:spLocks noChangeArrowheads="1"/>
              </p:cNvSpPr>
              <p:nvPr/>
            </p:nvSpPr>
            <p:spPr bwMode="auto">
              <a:xfrm>
                <a:off x="4900151" y="2740026"/>
                <a:ext cx="2385425" cy="2385425"/>
              </a:xfrm>
              <a:prstGeom prst="ellipse">
                <a:avLst/>
              </a:prstGeom>
              <a:solidFill>
                <a:srgbClr val="8064A2">
                  <a:lumMod val="75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95" name="Oval 240"/>
              <p:cNvSpPr>
                <a:spLocks noChangeArrowheads="1"/>
              </p:cNvSpPr>
              <p:nvPr/>
            </p:nvSpPr>
            <p:spPr bwMode="auto">
              <a:xfrm>
                <a:off x="5196761" y="3036635"/>
                <a:ext cx="1793997" cy="1794893"/>
              </a:xfrm>
              <a:prstGeom prst="ellipse">
                <a:avLst/>
              </a:prstGeom>
              <a:solidFill>
                <a:srgbClr val="8064A2">
                  <a:lumMod val="60000"/>
                  <a:lumOff val="40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96" name="Freeform 245"/>
              <p:cNvSpPr>
                <a:spLocks/>
              </p:cNvSpPr>
              <p:nvPr/>
            </p:nvSpPr>
            <p:spPr bwMode="auto">
              <a:xfrm>
                <a:off x="5425267" y="3208687"/>
                <a:ext cx="1655101" cy="1711556"/>
              </a:xfrm>
              <a:custGeom>
                <a:avLst/>
                <a:gdLst>
                  <a:gd name="T0" fmla="*/ 632 w 781"/>
                  <a:gd name="T1" fmla="*/ 0 h 808"/>
                  <a:gd name="T2" fmla="*/ 582 w 781"/>
                  <a:gd name="T3" fmla="*/ 10 h 808"/>
                  <a:gd name="T4" fmla="*/ 741 w 781"/>
                  <a:gd name="T5" fmla="*/ 342 h 808"/>
                  <a:gd name="T6" fmla="*/ 741 w 781"/>
                  <a:gd name="T7" fmla="*/ 342 h 808"/>
                  <a:gd name="T8" fmla="*/ 315 w 781"/>
                  <a:gd name="T9" fmla="*/ 769 h 808"/>
                  <a:gd name="T10" fmla="*/ 50 w 781"/>
                  <a:gd name="T11" fmla="*/ 676 h 808"/>
                  <a:gd name="T12" fmla="*/ 50 w 781"/>
                  <a:gd name="T13" fmla="*/ 676 h 808"/>
                  <a:gd name="T14" fmla="*/ 0 w 781"/>
                  <a:gd name="T15" fmla="*/ 686 h 808"/>
                  <a:gd name="T16" fmla="*/ 18 w 781"/>
                  <a:gd name="T17" fmla="*/ 702 h 808"/>
                  <a:gd name="T18" fmla="*/ 315 w 781"/>
                  <a:gd name="T19" fmla="*/ 808 h 808"/>
                  <a:gd name="T20" fmla="*/ 781 w 781"/>
                  <a:gd name="T21" fmla="*/ 342 h 808"/>
                  <a:gd name="T22" fmla="*/ 632 w 781"/>
                  <a:gd name="T2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1" h="808">
                    <a:moveTo>
                      <a:pt x="632" y="0"/>
                    </a:moveTo>
                    <a:cubicBezTo>
                      <a:pt x="582" y="10"/>
                      <a:pt x="582" y="10"/>
                      <a:pt x="582" y="10"/>
                    </a:cubicBezTo>
                    <a:cubicBezTo>
                      <a:pt x="679" y="88"/>
                      <a:pt x="741" y="208"/>
                      <a:pt x="741" y="342"/>
                    </a:cubicBezTo>
                    <a:cubicBezTo>
                      <a:pt x="741" y="342"/>
                      <a:pt x="741" y="342"/>
                      <a:pt x="741" y="342"/>
                    </a:cubicBezTo>
                    <a:cubicBezTo>
                      <a:pt x="741" y="578"/>
                      <a:pt x="551" y="769"/>
                      <a:pt x="315" y="769"/>
                    </a:cubicBezTo>
                    <a:cubicBezTo>
                      <a:pt x="215" y="769"/>
                      <a:pt x="122" y="734"/>
                      <a:pt x="50" y="676"/>
                    </a:cubicBezTo>
                    <a:cubicBezTo>
                      <a:pt x="50" y="676"/>
                      <a:pt x="50" y="676"/>
                      <a:pt x="50" y="676"/>
                    </a:cubicBezTo>
                    <a:cubicBezTo>
                      <a:pt x="0" y="686"/>
                      <a:pt x="0" y="686"/>
                      <a:pt x="0" y="686"/>
                    </a:cubicBezTo>
                    <a:cubicBezTo>
                      <a:pt x="6" y="691"/>
                      <a:pt x="12" y="696"/>
                      <a:pt x="18" y="702"/>
                    </a:cubicBezTo>
                    <a:cubicBezTo>
                      <a:pt x="99" y="768"/>
                      <a:pt x="202" y="808"/>
                      <a:pt x="315" y="808"/>
                    </a:cubicBezTo>
                    <a:cubicBezTo>
                      <a:pt x="573" y="808"/>
                      <a:pt x="781" y="600"/>
                      <a:pt x="781" y="342"/>
                    </a:cubicBezTo>
                    <a:cubicBezTo>
                      <a:pt x="781" y="207"/>
                      <a:pt x="724" y="85"/>
                      <a:pt x="632" y="0"/>
                    </a:cubicBezTo>
                  </a:path>
                </a:pathLst>
              </a:custGeom>
              <a:solidFill>
                <a:srgbClr val="8064A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97" name="Freeform 246"/>
              <p:cNvSpPr>
                <a:spLocks/>
              </p:cNvSpPr>
              <p:nvPr/>
            </p:nvSpPr>
            <p:spPr bwMode="auto">
              <a:xfrm>
                <a:off x="5105359" y="2945233"/>
                <a:ext cx="1650621" cy="1707971"/>
              </a:xfrm>
              <a:custGeom>
                <a:avLst/>
                <a:gdLst>
                  <a:gd name="T0" fmla="*/ 466 w 779"/>
                  <a:gd name="T1" fmla="*/ 0 h 806"/>
                  <a:gd name="T2" fmla="*/ 0 w 779"/>
                  <a:gd name="T3" fmla="*/ 466 h 806"/>
                  <a:gd name="T4" fmla="*/ 126 w 779"/>
                  <a:gd name="T5" fmla="*/ 785 h 806"/>
                  <a:gd name="T6" fmla="*/ 147 w 779"/>
                  <a:gd name="T7" fmla="*/ 806 h 806"/>
                  <a:gd name="T8" fmla="*/ 196 w 779"/>
                  <a:gd name="T9" fmla="*/ 796 h 806"/>
                  <a:gd name="T10" fmla="*/ 158 w 779"/>
                  <a:gd name="T11" fmla="*/ 761 h 806"/>
                  <a:gd name="T12" fmla="*/ 40 w 779"/>
                  <a:gd name="T13" fmla="*/ 466 h 806"/>
                  <a:gd name="T14" fmla="*/ 40 w 779"/>
                  <a:gd name="T15" fmla="*/ 466 h 806"/>
                  <a:gd name="T16" fmla="*/ 466 w 779"/>
                  <a:gd name="T17" fmla="*/ 40 h 806"/>
                  <a:gd name="T18" fmla="*/ 606 w 779"/>
                  <a:gd name="T19" fmla="*/ 64 h 806"/>
                  <a:gd name="T20" fmla="*/ 729 w 779"/>
                  <a:gd name="T21" fmla="*/ 131 h 806"/>
                  <a:gd name="T22" fmla="*/ 729 w 779"/>
                  <a:gd name="T23" fmla="*/ 131 h 806"/>
                  <a:gd name="T24" fmla="*/ 779 w 779"/>
                  <a:gd name="T25" fmla="*/ 121 h 806"/>
                  <a:gd name="T26" fmla="*/ 732 w 779"/>
                  <a:gd name="T27" fmla="*/ 83 h 806"/>
                  <a:gd name="T28" fmla="*/ 676 w 779"/>
                  <a:gd name="T29" fmla="*/ 50 h 806"/>
                  <a:gd name="T30" fmla="*/ 466 w 779"/>
                  <a:gd name="T31"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806">
                    <a:moveTo>
                      <a:pt x="466" y="0"/>
                    </a:moveTo>
                    <a:cubicBezTo>
                      <a:pt x="209" y="0"/>
                      <a:pt x="0" y="209"/>
                      <a:pt x="0" y="466"/>
                    </a:cubicBezTo>
                    <a:cubicBezTo>
                      <a:pt x="0" y="590"/>
                      <a:pt x="48" y="702"/>
                      <a:pt x="126" y="785"/>
                    </a:cubicBezTo>
                    <a:cubicBezTo>
                      <a:pt x="133" y="792"/>
                      <a:pt x="140" y="799"/>
                      <a:pt x="147" y="806"/>
                    </a:cubicBezTo>
                    <a:cubicBezTo>
                      <a:pt x="196" y="796"/>
                      <a:pt x="196" y="796"/>
                      <a:pt x="196" y="796"/>
                    </a:cubicBezTo>
                    <a:cubicBezTo>
                      <a:pt x="183" y="785"/>
                      <a:pt x="170" y="773"/>
                      <a:pt x="158" y="761"/>
                    </a:cubicBezTo>
                    <a:cubicBezTo>
                      <a:pt x="85" y="684"/>
                      <a:pt x="40" y="581"/>
                      <a:pt x="40" y="466"/>
                    </a:cubicBezTo>
                    <a:cubicBezTo>
                      <a:pt x="40" y="466"/>
                      <a:pt x="40" y="466"/>
                      <a:pt x="40" y="466"/>
                    </a:cubicBezTo>
                    <a:cubicBezTo>
                      <a:pt x="40" y="231"/>
                      <a:pt x="231" y="40"/>
                      <a:pt x="466" y="40"/>
                    </a:cubicBezTo>
                    <a:cubicBezTo>
                      <a:pt x="515" y="40"/>
                      <a:pt x="563" y="48"/>
                      <a:pt x="606" y="64"/>
                    </a:cubicBezTo>
                    <a:cubicBezTo>
                      <a:pt x="651" y="79"/>
                      <a:pt x="693" y="102"/>
                      <a:pt x="729" y="131"/>
                    </a:cubicBezTo>
                    <a:cubicBezTo>
                      <a:pt x="729" y="131"/>
                      <a:pt x="729" y="131"/>
                      <a:pt x="729" y="131"/>
                    </a:cubicBezTo>
                    <a:cubicBezTo>
                      <a:pt x="779" y="121"/>
                      <a:pt x="779" y="121"/>
                      <a:pt x="779" y="121"/>
                    </a:cubicBezTo>
                    <a:cubicBezTo>
                      <a:pt x="764" y="107"/>
                      <a:pt x="748" y="95"/>
                      <a:pt x="732" y="83"/>
                    </a:cubicBezTo>
                    <a:cubicBezTo>
                      <a:pt x="714" y="71"/>
                      <a:pt x="696" y="60"/>
                      <a:pt x="676" y="50"/>
                    </a:cubicBezTo>
                    <a:cubicBezTo>
                      <a:pt x="613" y="18"/>
                      <a:pt x="542" y="0"/>
                      <a:pt x="466" y="0"/>
                    </a:cubicBezTo>
                  </a:path>
                </a:pathLst>
              </a:custGeom>
              <a:solidFill>
                <a:srgbClr val="8064A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98" name="Rectangle 247"/>
              <p:cNvSpPr>
                <a:spLocks noChangeArrowheads="1"/>
              </p:cNvSpPr>
              <p:nvPr/>
            </p:nvSpPr>
            <p:spPr bwMode="auto">
              <a:xfrm>
                <a:off x="7677173" y="3538453"/>
                <a:ext cx="1622841" cy="733908"/>
              </a:xfrm>
              <a:prstGeom prst="rect">
                <a:avLst/>
              </a:prstGeom>
              <a:solidFill>
                <a:srgbClr val="C0504D"/>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99" name="Freeform 248"/>
              <p:cNvSpPr>
                <a:spLocks/>
              </p:cNvSpPr>
              <p:nvPr/>
            </p:nvSpPr>
            <p:spPr bwMode="auto">
              <a:xfrm>
                <a:off x="7285576" y="3538453"/>
                <a:ext cx="391597" cy="733908"/>
              </a:xfrm>
              <a:custGeom>
                <a:avLst/>
                <a:gdLst>
                  <a:gd name="T0" fmla="*/ 437 w 437"/>
                  <a:gd name="T1" fmla="*/ 0 h 819"/>
                  <a:gd name="T2" fmla="*/ 0 w 437"/>
                  <a:gd name="T3" fmla="*/ 355 h 819"/>
                  <a:gd name="T4" fmla="*/ 0 w 437"/>
                  <a:gd name="T5" fmla="*/ 511 h 819"/>
                  <a:gd name="T6" fmla="*/ 437 w 437"/>
                  <a:gd name="T7" fmla="*/ 819 h 819"/>
                  <a:gd name="T8" fmla="*/ 437 w 437"/>
                  <a:gd name="T9" fmla="*/ 0 h 819"/>
                </a:gdLst>
                <a:ahLst/>
                <a:cxnLst>
                  <a:cxn ang="0">
                    <a:pos x="T0" y="T1"/>
                  </a:cxn>
                  <a:cxn ang="0">
                    <a:pos x="T2" y="T3"/>
                  </a:cxn>
                  <a:cxn ang="0">
                    <a:pos x="T4" y="T5"/>
                  </a:cxn>
                  <a:cxn ang="0">
                    <a:pos x="T6" y="T7"/>
                  </a:cxn>
                  <a:cxn ang="0">
                    <a:pos x="T8" y="T9"/>
                  </a:cxn>
                </a:cxnLst>
                <a:rect l="0" t="0" r="r" b="b"/>
                <a:pathLst>
                  <a:path w="437" h="819">
                    <a:moveTo>
                      <a:pt x="437" y="0"/>
                    </a:moveTo>
                    <a:lnTo>
                      <a:pt x="0" y="355"/>
                    </a:lnTo>
                    <a:lnTo>
                      <a:pt x="0" y="511"/>
                    </a:lnTo>
                    <a:lnTo>
                      <a:pt x="437" y="819"/>
                    </a:lnTo>
                    <a:lnTo>
                      <a:pt x="437" y="0"/>
                    </a:lnTo>
                    <a:close/>
                  </a:path>
                </a:pathLst>
              </a:custGeom>
              <a:solidFill>
                <a:srgbClr val="C0504D">
                  <a:lumMod val="75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300" name="Rectangle 249"/>
              <p:cNvSpPr>
                <a:spLocks noChangeArrowheads="1"/>
              </p:cNvSpPr>
              <p:nvPr/>
            </p:nvSpPr>
            <p:spPr bwMode="auto">
              <a:xfrm>
                <a:off x="2891986" y="3538453"/>
                <a:ext cx="1622841" cy="733908"/>
              </a:xfrm>
              <a:prstGeom prst="rect">
                <a:avLst/>
              </a:prstGeom>
              <a:solidFill>
                <a:srgbClr val="C0504D"/>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301" name="Freeform 250"/>
              <p:cNvSpPr>
                <a:spLocks/>
              </p:cNvSpPr>
              <p:nvPr/>
            </p:nvSpPr>
            <p:spPr bwMode="auto">
              <a:xfrm>
                <a:off x="4514827" y="3538453"/>
                <a:ext cx="393389" cy="733908"/>
              </a:xfrm>
              <a:custGeom>
                <a:avLst/>
                <a:gdLst>
                  <a:gd name="T0" fmla="*/ 0 w 439"/>
                  <a:gd name="T1" fmla="*/ 0 h 819"/>
                  <a:gd name="T2" fmla="*/ 439 w 439"/>
                  <a:gd name="T3" fmla="*/ 355 h 819"/>
                  <a:gd name="T4" fmla="*/ 439 w 439"/>
                  <a:gd name="T5" fmla="*/ 511 h 819"/>
                  <a:gd name="T6" fmla="*/ 0 w 439"/>
                  <a:gd name="T7" fmla="*/ 819 h 819"/>
                  <a:gd name="T8" fmla="*/ 0 w 439"/>
                  <a:gd name="T9" fmla="*/ 0 h 819"/>
                </a:gdLst>
                <a:ahLst/>
                <a:cxnLst>
                  <a:cxn ang="0">
                    <a:pos x="T0" y="T1"/>
                  </a:cxn>
                  <a:cxn ang="0">
                    <a:pos x="T2" y="T3"/>
                  </a:cxn>
                  <a:cxn ang="0">
                    <a:pos x="T4" y="T5"/>
                  </a:cxn>
                  <a:cxn ang="0">
                    <a:pos x="T6" y="T7"/>
                  </a:cxn>
                  <a:cxn ang="0">
                    <a:pos x="T8" y="T9"/>
                  </a:cxn>
                </a:cxnLst>
                <a:rect l="0" t="0" r="r" b="b"/>
                <a:pathLst>
                  <a:path w="439" h="819">
                    <a:moveTo>
                      <a:pt x="0" y="0"/>
                    </a:moveTo>
                    <a:lnTo>
                      <a:pt x="439" y="355"/>
                    </a:lnTo>
                    <a:lnTo>
                      <a:pt x="439" y="511"/>
                    </a:lnTo>
                    <a:lnTo>
                      <a:pt x="0" y="819"/>
                    </a:lnTo>
                    <a:lnTo>
                      <a:pt x="0" y="0"/>
                    </a:lnTo>
                    <a:close/>
                  </a:path>
                </a:pathLst>
              </a:custGeom>
              <a:solidFill>
                <a:srgbClr val="C0504D">
                  <a:lumMod val="75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303" name="TextBox 59"/>
              <p:cNvSpPr txBox="1"/>
              <p:nvPr/>
            </p:nvSpPr>
            <p:spPr>
              <a:xfrm>
                <a:off x="7754564" y="2255737"/>
                <a:ext cx="90601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smtClean="0">
                    <a:solidFill>
                      <a:srgbClr val="EEECE1"/>
                    </a:solidFill>
                    <a:latin typeface="Arial" panose="020B0604020202020204" pitchFamily="34" charset="0"/>
                    <a:cs typeface="Arial" panose="020B0604020202020204" pitchFamily="34" charset="0"/>
                  </a:rPr>
                  <a:t>父母</a:t>
                </a:r>
                <a:endParaRPr lang="en-GB" altLang="en-US" sz="2800" dirty="0">
                  <a:solidFill>
                    <a:srgbClr val="EEECE1"/>
                  </a:solidFill>
                  <a:latin typeface="Arial" panose="020B0604020202020204" pitchFamily="34" charset="0"/>
                  <a:cs typeface="Arial" panose="020B0604020202020204" pitchFamily="34" charset="0"/>
                </a:endParaRPr>
              </a:p>
            </p:txBody>
          </p:sp>
          <p:sp>
            <p:nvSpPr>
              <p:cNvPr id="304" name="TextBox 60"/>
              <p:cNvSpPr txBox="1"/>
              <p:nvPr/>
            </p:nvSpPr>
            <p:spPr>
              <a:xfrm>
                <a:off x="7792664" y="5111908"/>
                <a:ext cx="90601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sz="2800" dirty="0" smtClean="0">
                    <a:solidFill>
                      <a:srgbClr val="EEECE1"/>
                    </a:solidFill>
                    <a:latin typeface="Arial" panose="020B0604020202020204" pitchFamily="34" charset="0"/>
                    <a:cs typeface="Arial" panose="020B0604020202020204" pitchFamily="34" charset="0"/>
                  </a:rPr>
                  <a:t>子女</a:t>
                </a:r>
                <a:endParaRPr lang="en-GB" altLang="en-US" sz="2800" dirty="0">
                  <a:solidFill>
                    <a:srgbClr val="EEECE1"/>
                  </a:solidFill>
                  <a:latin typeface="Arial" panose="020B0604020202020204" pitchFamily="34" charset="0"/>
                  <a:cs typeface="Arial" panose="020B0604020202020204" pitchFamily="34" charset="0"/>
                </a:endParaRPr>
              </a:p>
            </p:txBody>
          </p:sp>
          <p:sp>
            <p:nvSpPr>
              <p:cNvPr id="305" name="TextBox 61"/>
              <p:cNvSpPr txBox="1"/>
              <p:nvPr/>
            </p:nvSpPr>
            <p:spPr>
              <a:xfrm>
                <a:off x="3407964" y="2243037"/>
                <a:ext cx="90601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EEECE1"/>
                    </a:solidFill>
                    <a:effectLst/>
                    <a:uLnTx/>
                    <a:uFillTx/>
                    <a:latin typeface="Arial" panose="020B0604020202020204" pitchFamily="34" charset="0"/>
                    <a:ea typeface="+mn-ea"/>
                    <a:cs typeface="Arial" panose="020B0604020202020204" pitchFamily="34" charset="0"/>
                  </a:rPr>
                  <a:t>企业</a:t>
                </a:r>
                <a:endParaRPr kumimoji="0" lang="en-GB" sz="2800" b="1" i="0" u="none" strike="noStrike" kern="1200" cap="none" spc="0" normalizeH="0" baseline="0" noProof="0" dirty="0">
                  <a:ln>
                    <a:noFill/>
                  </a:ln>
                  <a:solidFill>
                    <a:srgbClr val="EEECE1"/>
                  </a:solidFill>
                  <a:effectLst/>
                  <a:uLnTx/>
                  <a:uFillTx/>
                  <a:latin typeface="Arial" panose="020B0604020202020204" pitchFamily="34" charset="0"/>
                  <a:ea typeface="+mn-ea"/>
                  <a:cs typeface="Arial" panose="020B0604020202020204" pitchFamily="34" charset="0"/>
                </a:endParaRPr>
              </a:p>
            </p:txBody>
          </p:sp>
          <p:sp>
            <p:nvSpPr>
              <p:cNvPr id="306" name="TextBox 62"/>
              <p:cNvSpPr txBox="1"/>
              <p:nvPr/>
            </p:nvSpPr>
            <p:spPr>
              <a:xfrm>
                <a:off x="3433364" y="5086508"/>
                <a:ext cx="90601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smtClean="0">
                    <a:solidFill>
                      <a:srgbClr val="EEECE1"/>
                    </a:solidFill>
                    <a:latin typeface="Arial" panose="020B0604020202020204" pitchFamily="34" charset="0"/>
                    <a:cs typeface="Arial" panose="020B0604020202020204" pitchFamily="34" charset="0"/>
                  </a:rPr>
                  <a:t>员工</a:t>
                </a:r>
                <a:endParaRPr lang="en-GB" altLang="en-US" sz="2800" dirty="0">
                  <a:solidFill>
                    <a:srgbClr val="EEECE1"/>
                  </a:solidFill>
                  <a:latin typeface="Arial" panose="020B0604020202020204" pitchFamily="34" charset="0"/>
                  <a:cs typeface="Arial" panose="020B0604020202020204" pitchFamily="34" charset="0"/>
                </a:endParaRPr>
              </a:p>
            </p:txBody>
          </p:sp>
          <p:sp>
            <p:nvSpPr>
              <p:cNvPr id="307" name="TextBox 63"/>
              <p:cNvSpPr txBox="1"/>
              <p:nvPr/>
            </p:nvSpPr>
            <p:spPr>
              <a:xfrm>
                <a:off x="2902689" y="3627828"/>
                <a:ext cx="1627369"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rgbClr val="EEECE1"/>
                    </a:solidFill>
                    <a:effectLst/>
                    <a:uLnTx/>
                    <a:uFillTx/>
                    <a:latin typeface="Arial" panose="020B0604020202020204" pitchFamily="34" charset="0"/>
                    <a:ea typeface="+mn-ea"/>
                    <a:cs typeface="Arial" panose="020B0604020202020204" pitchFamily="34" charset="0"/>
                  </a:rPr>
                  <a:t>管理人员</a:t>
                </a:r>
                <a:endParaRPr kumimoji="0" lang="en-GB" sz="2800" b="1" i="0" u="none" strike="noStrike" kern="1200" cap="none" spc="0" normalizeH="0" baseline="0" noProof="0" dirty="0">
                  <a:ln>
                    <a:noFill/>
                  </a:ln>
                  <a:solidFill>
                    <a:srgbClr val="EEECE1"/>
                  </a:solidFill>
                  <a:effectLst/>
                  <a:uLnTx/>
                  <a:uFillTx/>
                  <a:latin typeface="Arial" panose="020B0604020202020204" pitchFamily="34" charset="0"/>
                  <a:ea typeface="+mn-ea"/>
                  <a:cs typeface="Arial" panose="020B0604020202020204" pitchFamily="34" charset="0"/>
                </a:endParaRPr>
              </a:p>
            </p:txBody>
          </p:sp>
          <p:sp>
            <p:nvSpPr>
              <p:cNvPr id="308" name="TextBox 64"/>
              <p:cNvSpPr txBox="1"/>
              <p:nvPr/>
            </p:nvSpPr>
            <p:spPr>
              <a:xfrm>
                <a:off x="7977426" y="3627828"/>
                <a:ext cx="90601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smtClean="0">
                    <a:solidFill>
                      <a:srgbClr val="EEECE1"/>
                    </a:solidFill>
                    <a:latin typeface="Arial" panose="020B0604020202020204" pitchFamily="34" charset="0"/>
                    <a:cs typeface="Arial" panose="020B0604020202020204" pitchFamily="34" charset="0"/>
                  </a:rPr>
                  <a:t>爱人</a:t>
                </a:r>
                <a:endParaRPr lang="en-GB" altLang="en-US" sz="2800" dirty="0">
                  <a:solidFill>
                    <a:srgbClr val="EEECE1"/>
                  </a:solidFill>
                  <a:latin typeface="Arial" panose="020B0604020202020204" pitchFamily="34" charset="0"/>
                  <a:cs typeface="Arial" panose="020B0604020202020204" pitchFamily="34" charset="0"/>
                </a:endParaRPr>
              </a:p>
            </p:txBody>
          </p:sp>
        </p:grpSp>
        <p:sp>
          <p:nvSpPr>
            <p:cNvPr id="280" name="Rectangle 65"/>
            <p:cNvSpPr/>
            <p:nvPr/>
          </p:nvSpPr>
          <p:spPr>
            <a:xfrm>
              <a:off x="9217094" y="2180737"/>
              <a:ext cx="1602587"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smtClean="0">
                  <a:solidFill>
                    <a:srgbClr val="0070C0"/>
                  </a:solidFill>
                  <a:latin typeface="微软雅黑" pitchFamily="34" charset="-122"/>
                  <a:ea typeface="微软雅黑" pitchFamily="34" charset="-122"/>
                  <a:cs typeface="Arial" panose="020B0604020202020204" pitchFamily="34" charset="0"/>
                </a:rPr>
                <a:t>亲情关爱、安全提醒、陪伴</a:t>
              </a:r>
              <a:endParaRPr lang="en-GB" altLang="en-US" b="0" dirty="0">
                <a:solidFill>
                  <a:srgbClr val="0070C0"/>
                </a:solidFill>
                <a:latin typeface="微软雅黑" pitchFamily="34" charset="-122"/>
                <a:ea typeface="微软雅黑" pitchFamily="34" charset="-122"/>
                <a:cs typeface="Arial" panose="020B0604020202020204" pitchFamily="34" charset="0"/>
              </a:endParaRPr>
            </a:p>
          </p:txBody>
        </p:sp>
        <p:sp>
          <p:nvSpPr>
            <p:cNvPr id="281" name="Rectangle 66"/>
            <p:cNvSpPr/>
            <p:nvPr/>
          </p:nvSpPr>
          <p:spPr>
            <a:xfrm>
              <a:off x="9191694" y="5163908"/>
              <a:ext cx="17422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zh-CN" altLang="en-US" dirty="0" smtClean="0">
                  <a:solidFill>
                    <a:srgbClr val="92D050"/>
                  </a:solidFill>
                  <a:latin typeface="微软雅黑" pitchFamily="34" charset="-122"/>
                  <a:ea typeface="微软雅黑" pitchFamily="34" charset="-122"/>
                  <a:cs typeface="Arial" panose="020B0604020202020204" pitchFamily="34" charset="0"/>
                </a:rPr>
                <a:t>言传身教</a:t>
              </a:r>
              <a:endParaRPr lang="en-GB" altLang="en-US" dirty="0">
                <a:solidFill>
                  <a:srgbClr val="92D050"/>
                </a:solidFill>
                <a:latin typeface="微软雅黑" pitchFamily="34" charset="-122"/>
                <a:ea typeface="微软雅黑" pitchFamily="34" charset="-122"/>
                <a:cs typeface="Arial" panose="020B0604020202020204" pitchFamily="34" charset="0"/>
              </a:endParaRPr>
            </a:p>
          </p:txBody>
        </p:sp>
        <p:sp>
          <p:nvSpPr>
            <p:cNvPr id="282" name="Rectangle 67"/>
            <p:cNvSpPr/>
            <p:nvPr/>
          </p:nvSpPr>
          <p:spPr>
            <a:xfrm>
              <a:off x="892163" y="2129937"/>
              <a:ext cx="2142677"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Arial" panose="020B0604020202020204" pitchFamily="34" charset="0"/>
                </a:rPr>
                <a:t>科学管理，创造安全健康的工作环境</a:t>
              </a:r>
              <a:endParaRPr kumimoji="0" lang="en-GB" b="0"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Arial" panose="020B0604020202020204" pitchFamily="34" charset="0"/>
              </a:endParaRPr>
            </a:p>
          </p:txBody>
        </p:sp>
        <p:sp>
          <p:nvSpPr>
            <p:cNvPr id="283" name="Rectangle 68"/>
            <p:cNvSpPr/>
            <p:nvPr/>
          </p:nvSpPr>
          <p:spPr>
            <a:xfrm>
              <a:off x="1142281" y="5049608"/>
              <a:ext cx="185446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92D050"/>
                  </a:solidFill>
                  <a:latin typeface="微软雅黑" pitchFamily="34" charset="-122"/>
                  <a:ea typeface="微软雅黑" pitchFamily="34" charset="-122"/>
                  <a:cs typeface="Arial" panose="020B0604020202020204" pitchFamily="34" charset="0"/>
                </a:rPr>
                <a:t>按章操作，及时发现并消除隐患</a:t>
              </a:r>
              <a:endParaRPr lang="en-GB" altLang="en-US" dirty="0">
                <a:solidFill>
                  <a:srgbClr val="92D050"/>
                </a:solidFill>
                <a:latin typeface="微软雅黑" pitchFamily="34" charset="-122"/>
                <a:ea typeface="微软雅黑" pitchFamily="34" charset="-122"/>
                <a:cs typeface="Arial" panose="020B0604020202020204" pitchFamily="34" charset="0"/>
              </a:endParaRPr>
            </a:p>
          </p:txBody>
        </p:sp>
        <p:sp>
          <p:nvSpPr>
            <p:cNvPr id="284" name="Rectangle 69"/>
            <p:cNvSpPr/>
            <p:nvPr/>
          </p:nvSpPr>
          <p:spPr>
            <a:xfrm>
              <a:off x="646981" y="3615172"/>
              <a:ext cx="2216012"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b="0" dirty="0" smtClean="0">
                  <a:solidFill>
                    <a:srgbClr val="C00000"/>
                  </a:solidFill>
                  <a:latin typeface="微软雅黑" pitchFamily="34" charset="-122"/>
                  <a:ea typeface="微软雅黑" pitchFamily="34" charset="-122"/>
                  <a:cs typeface="Arial" panose="020B0604020202020204" pitchFamily="34" charset="0"/>
                </a:rPr>
                <a:t>履行管理责任，消除隐患，制止违章</a:t>
              </a:r>
              <a:endParaRPr lang="en-GB" altLang="en-US" b="0" dirty="0">
                <a:solidFill>
                  <a:srgbClr val="C00000"/>
                </a:solidFill>
                <a:latin typeface="微软雅黑" pitchFamily="34" charset="-122"/>
                <a:ea typeface="微软雅黑" pitchFamily="34" charset="-122"/>
                <a:cs typeface="Arial" panose="020B0604020202020204" pitchFamily="34" charset="0"/>
              </a:endParaRPr>
            </a:p>
          </p:txBody>
        </p:sp>
        <p:sp>
          <p:nvSpPr>
            <p:cNvPr id="285" name="Rectangle 70"/>
            <p:cNvSpPr/>
            <p:nvPr/>
          </p:nvSpPr>
          <p:spPr>
            <a:xfrm>
              <a:off x="9363065" y="3564372"/>
              <a:ext cx="1710616"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smtClean="0">
                  <a:solidFill>
                    <a:srgbClr val="C00000"/>
                  </a:solidFill>
                  <a:latin typeface="微软雅黑" pitchFamily="34" charset="-122"/>
                  <a:ea typeface="微软雅黑" pitchFamily="34" charset="-122"/>
                  <a:cs typeface="Arial" panose="020B0604020202020204" pitchFamily="34" charset="0"/>
                </a:rPr>
                <a:t>相亲相爱</a:t>
              </a:r>
              <a:endParaRPr lang="en-US" altLang="zh-CN" b="0" dirty="0" smtClean="0">
                <a:solidFill>
                  <a:srgbClr val="C00000"/>
                </a:solidFill>
                <a:latin typeface="微软雅黑" pitchFamily="34" charset="-122"/>
                <a:ea typeface="微软雅黑"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smtClean="0">
                  <a:solidFill>
                    <a:srgbClr val="C00000"/>
                  </a:solidFill>
                  <a:latin typeface="微软雅黑" pitchFamily="34" charset="-122"/>
                  <a:ea typeface="微软雅黑" pitchFamily="34" charset="-122"/>
                  <a:cs typeface="Arial" panose="020B0604020202020204" pitchFamily="34" charset="0"/>
                </a:rPr>
                <a:t>互相携持</a:t>
              </a:r>
              <a:endParaRPr lang="en-GB" altLang="en-US" b="0" dirty="0">
                <a:solidFill>
                  <a:srgbClr val="C00000"/>
                </a:solidFill>
                <a:latin typeface="微软雅黑" pitchFamily="34" charset="-122"/>
                <a:ea typeface="微软雅黑" pitchFamily="34" charset="-122"/>
                <a:cs typeface="Arial" panose="020B0604020202020204" pitchFamily="34" charset="0"/>
              </a:endParaRPr>
            </a:p>
          </p:txBody>
        </p:sp>
      </p:grpSp>
      <p:sp>
        <p:nvSpPr>
          <p:cNvPr id="312" name="TextBox 63"/>
          <p:cNvSpPr txBox="1"/>
          <p:nvPr/>
        </p:nvSpPr>
        <p:spPr>
          <a:xfrm>
            <a:off x="4699000" y="4105345"/>
            <a:ext cx="1346200"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FFFF00"/>
                </a:solidFill>
                <a:effectLst/>
                <a:uLnTx/>
                <a:uFillTx/>
                <a:latin typeface="微软雅黑" pitchFamily="34" charset="-122"/>
                <a:ea typeface="微软雅黑" pitchFamily="34" charset="-122"/>
                <a:cs typeface="Arial" panose="020B0604020202020204" pitchFamily="34" charset="0"/>
              </a:rPr>
              <a:t>安全</a:t>
            </a:r>
            <a:endParaRPr kumimoji="0" lang="en-US" altLang="zh-CN" sz="3200" b="1" i="0" u="none" strike="noStrike" kern="1200" cap="none" spc="0" normalizeH="0" baseline="0" noProof="0" dirty="0" smtClean="0">
              <a:ln>
                <a:noFill/>
              </a:ln>
              <a:solidFill>
                <a:srgbClr val="FFFF00"/>
              </a:solidFill>
              <a:effectLst/>
              <a:uLnTx/>
              <a:uFillTx/>
              <a:latin typeface="微软雅黑" pitchFamily="34" charset="-122"/>
              <a:ea typeface="微软雅黑"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FFFF00"/>
                </a:solidFill>
                <a:effectLst/>
                <a:uLnTx/>
                <a:uFillTx/>
                <a:latin typeface="微软雅黑" pitchFamily="34" charset="-122"/>
                <a:ea typeface="微软雅黑" pitchFamily="34" charset="-122"/>
                <a:cs typeface="Arial" panose="020B0604020202020204" pitchFamily="34" charset="0"/>
              </a:rPr>
              <a:t>责任</a:t>
            </a:r>
            <a:endParaRPr kumimoji="0" lang="en-GB" sz="3200" b="1" i="0" u="none" strike="noStrike" kern="1200" cap="none" spc="0" normalizeH="0" baseline="0" noProof="0" dirty="0">
              <a:ln>
                <a:noFill/>
              </a:ln>
              <a:solidFill>
                <a:srgbClr val="FFFF00"/>
              </a:solidFill>
              <a:effectLst/>
              <a:uLnTx/>
              <a:uFillTx/>
              <a:latin typeface="微软雅黑" pitchFamily="34" charset="-122"/>
              <a:ea typeface="微软雅黑" pitchFamily="34" charset="-122"/>
              <a:cs typeface="Arial" panose="020B0604020202020204" pitchFamily="34" charset="0"/>
            </a:endParaRPr>
          </a:p>
        </p:txBody>
      </p:sp>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209"/>
                                        </p:tgtEl>
                                        <p:attrNameLst>
                                          <p:attrName>style.visibility</p:attrName>
                                        </p:attrNameLst>
                                      </p:cBhvr>
                                      <p:to>
                                        <p:strVal val="visible"/>
                                      </p:to>
                                    </p:set>
                                    <p:animEffect transition="in" filter="barn(inHorizontal)">
                                      <p:cBhvr>
                                        <p:cTn id="10" dur="500"/>
                                        <p:tgtEl>
                                          <p:spTgt spid="209"/>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278"/>
                                        </p:tgtEl>
                                        <p:attrNameLst>
                                          <p:attrName>style.visibility</p:attrName>
                                        </p:attrNameLst>
                                      </p:cBhvr>
                                      <p:to>
                                        <p:strVal val="visible"/>
                                      </p:to>
                                    </p:set>
                                    <p:animEffect transition="in" filter="checkerboard(across)">
                                      <p:cBhvr>
                                        <p:cTn id="15" dur="500"/>
                                        <p:tgtEl>
                                          <p:spTgt spid="278"/>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312"/>
                                        </p:tgtEl>
                                        <p:attrNameLst>
                                          <p:attrName>style.visibility</p:attrName>
                                        </p:attrNameLst>
                                      </p:cBhvr>
                                      <p:to>
                                        <p:strVal val="visible"/>
                                      </p:to>
                                    </p:set>
                                    <p:animEffect transition="in" filter="checkerboard(across)">
                                      <p:cBhvr>
                                        <p:cTn id="18"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9" grpId="0"/>
      <p:bldP spid="3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0"/>
          <p:cNvSpPr>
            <a:spLocks noChangeArrowheads="1"/>
          </p:cNvSpPr>
          <p:nvPr/>
        </p:nvSpPr>
        <p:spPr bwMode="auto">
          <a:xfrm>
            <a:off x="1146175" y="2028825"/>
            <a:ext cx="8107363" cy="4025900"/>
          </a:xfrm>
          <a:prstGeom prst="rect">
            <a:avLst/>
          </a:prstGeom>
          <a:noFill/>
          <a:ln w="9525">
            <a:noFill/>
            <a:miter lim="800000"/>
            <a:headEnd/>
            <a:tailEnd/>
          </a:ln>
        </p:spPr>
        <p:txBody>
          <a:bodyPr lIns="97210" tIns="48605" rIns="97210" bIns="48605"/>
          <a:lstStyle/>
          <a:p>
            <a:pPr defTabSz="1011238">
              <a:lnSpc>
                <a:spcPts val="4250"/>
              </a:lnSpc>
            </a:pPr>
            <a:endParaRPr lang="zh-CN" altLang="en-US" sz="3000">
              <a:latin typeface="华文中宋" pitchFamily="2" charset="-122"/>
              <a:ea typeface="华文中宋" pitchFamily="2" charset="-122"/>
            </a:endParaRPr>
          </a:p>
        </p:txBody>
      </p:sp>
      <p:sp>
        <p:nvSpPr>
          <p:cNvPr id="10244" name="Rectangle 9"/>
          <p:cNvSpPr>
            <a:spLocks noChangeArrowheads="1"/>
          </p:cNvSpPr>
          <p:nvPr/>
        </p:nvSpPr>
        <p:spPr bwMode="auto">
          <a:xfrm>
            <a:off x="492951" y="2357691"/>
            <a:ext cx="4802949" cy="3852609"/>
          </a:xfrm>
          <a:prstGeom prst="rect">
            <a:avLst/>
          </a:prstGeom>
          <a:noFill/>
          <a:ln w="9525">
            <a:noFill/>
            <a:miter lim="800000"/>
            <a:headEnd/>
            <a:tailEnd/>
          </a:ln>
        </p:spPr>
        <p:txBody>
          <a:bodyPr lIns="97210" tIns="48605" rIns="97210" bIns="48605"/>
          <a:lstStyle/>
          <a:p>
            <a:pPr algn="just">
              <a:lnSpc>
                <a:spcPct val="150000"/>
              </a:lnSpc>
            </a:pPr>
            <a:r>
              <a:rPr lang="en-US" altLang="zh-CN" sz="2000" dirty="0" smtClean="0">
                <a:solidFill>
                  <a:srgbClr val="006699"/>
                </a:solidFill>
              </a:rPr>
              <a:t>2014</a:t>
            </a:r>
            <a:r>
              <a:rPr lang="zh-CN" altLang="en-US" sz="2000" dirty="0" smtClean="0">
                <a:solidFill>
                  <a:srgbClr val="006699"/>
                </a:solidFill>
              </a:rPr>
              <a:t>年</a:t>
            </a:r>
            <a:r>
              <a:rPr lang="en-US" altLang="zh-CN" sz="2000" dirty="0" smtClean="0">
                <a:solidFill>
                  <a:srgbClr val="006699"/>
                </a:solidFill>
              </a:rPr>
              <a:t>8</a:t>
            </a:r>
            <a:r>
              <a:rPr lang="zh-CN" altLang="en-US" sz="2000" dirty="0" smtClean="0">
                <a:solidFill>
                  <a:srgbClr val="006699"/>
                </a:solidFill>
              </a:rPr>
              <a:t>月</a:t>
            </a:r>
            <a:r>
              <a:rPr lang="en-US" altLang="zh-CN" sz="2000" dirty="0" smtClean="0">
                <a:solidFill>
                  <a:srgbClr val="006699"/>
                </a:solidFill>
              </a:rPr>
              <a:t>2</a:t>
            </a:r>
            <a:r>
              <a:rPr lang="zh-CN" altLang="en-US" sz="2000" dirty="0" smtClean="0">
                <a:solidFill>
                  <a:srgbClr val="006699"/>
                </a:solidFill>
              </a:rPr>
              <a:t>日，江苏省昆山中荣公司发生特别重大铝粉尘爆炸事故，致</a:t>
            </a:r>
            <a:r>
              <a:rPr lang="en-US" altLang="zh-CN" sz="2000" dirty="0" smtClean="0">
                <a:solidFill>
                  <a:srgbClr val="FF0000"/>
                </a:solidFill>
              </a:rPr>
              <a:t>97</a:t>
            </a:r>
            <a:r>
              <a:rPr lang="zh-CN" altLang="en-US" sz="2000" dirty="0" smtClean="0">
                <a:solidFill>
                  <a:srgbClr val="FF0000"/>
                </a:solidFill>
              </a:rPr>
              <a:t>人死亡、</a:t>
            </a:r>
            <a:r>
              <a:rPr lang="en-US" altLang="zh-CN" sz="2000" dirty="0" smtClean="0">
                <a:solidFill>
                  <a:srgbClr val="FF0000"/>
                </a:solidFill>
              </a:rPr>
              <a:t>163</a:t>
            </a:r>
            <a:r>
              <a:rPr lang="zh-CN" altLang="en-US" sz="2000" dirty="0" smtClean="0">
                <a:solidFill>
                  <a:srgbClr val="FF0000"/>
                </a:solidFill>
              </a:rPr>
              <a:t>人受伤，</a:t>
            </a:r>
            <a:r>
              <a:rPr lang="zh-CN" altLang="en-US" sz="2000" dirty="0" smtClean="0">
                <a:solidFill>
                  <a:srgbClr val="006699"/>
                </a:solidFill>
              </a:rPr>
              <a:t>直接经济损失</a:t>
            </a:r>
            <a:r>
              <a:rPr lang="en-US" altLang="zh-CN" sz="2000" dirty="0" smtClean="0">
                <a:solidFill>
                  <a:srgbClr val="006699"/>
                </a:solidFill>
              </a:rPr>
              <a:t>3.51</a:t>
            </a:r>
            <a:r>
              <a:rPr lang="zh-CN" altLang="en-US" sz="2000" dirty="0" smtClean="0">
                <a:solidFill>
                  <a:srgbClr val="006699"/>
                </a:solidFill>
              </a:rPr>
              <a:t>亿。</a:t>
            </a:r>
            <a:endParaRPr lang="en-US" altLang="zh-CN" sz="2000" dirty="0" smtClean="0">
              <a:solidFill>
                <a:srgbClr val="006699"/>
              </a:solidFill>
            </a:endParaRPr>
          </a:p>
          <a:p>
            <a:pPr algn="just">
              <a:lnSpc>
                <a:spcPct val="150000"/>
              </a:lnSpc>
            </a:pPr>
            <a:r>
              <a:rPr lang="zh-CN" altLang="en-US" sz="2000" dirty="0" smtClean="0">
                <a:solidFill>
                  <a:srgbClr val="006699"/>
                </a:solidFill>
              </a:rPr>
              <a:t>事故责任人处理：中荣公司董事长吴基滔、昆山开发区管委会副主任陈艺等</a:t>
            </a:r>
            <a:r>
              <a:rPr lang="en-US" altLang="zh-CN" sz="2000" dirty="0" smtClean="0">
                <a:solidFill>
                  <a:srgbClr val="006699"/>
                </a:solidFill>
              </a:rPr>
              <a:t>18</a:t>
            </a:r>
            <a:r>
              <a:rPr lang="zh-CN" altLang="en-US" sz="2000" dirty="0" smtClean="0">
                <a:solidFill>
                  <a:srgbClr val="006699"/>
                </a:solidFill>
              </a:rPr>
              <a:t>人被公安机关以</a:t>
            </a:r>
            <a:r>
              <a:rPr lang="zh-CN" altLang="en-US" sz="2000" dirty="0" smtClean="0">
                <a:solidFill>
                  <a:srgbClr val="FF0000"/>
                </a:solidFill>
              </a:rPr>
              <a:t>涉嫌重大劳动安全事故</a:t>
            </a:r>
            <a:r>
              <a:rPr lang="zh-CN" altLang="en-US" sz="2000" dirty="0" smtClean="0">
                <a:solidFill>
                  <a:srgbClr val="006699"/>
                </a:solidFill>
              </a:rPr>
              <a:t>等罪批捕；江苏省政府党组成员、副省长史和平、苏州市委副书记、市长周乃翔等</a:t>
            </a:r>
            <a:r>
              <a:rPr lang="en-US" altLang="zh-CN" sz="2000" dirty="0" smtClean="0">
                <a:solidFill>
                  <a:srgbClr val="006699"/>
                </a:solidFill>
              </a:rPr>
              <a:t>35</a:t>
            </a:r>
            <a:r>
              <a:rPr lang="zh-CN" altLang="en-US" sz="2000" dirty="0" smtClean="0">
                <a:solidFill>
                  <a:srgbClr val="006699"/>
                </a:solidFill>
              </a:rPr>
              <a:t>名政府官员被给予党纪、政纪处分。</a:t>
            </a:r>
            <a:endParaRPr lang="en-US" altLang="zh-CN" sz="2000" dirty="0" smtClean="0">
              <a:solidFill>
                <a:srgbClr val="006699"/>
              </a:solidFill>
            </a:endParaRPr>
          </a:p>
          <a:p>
            <a:pPr algn="just">
              <a:lnSpc>
                <a:spcPct val="150000"/>
              </a:lnSpc>
            </a:pPr>
            <a:endParaRPr lang="en-US" altLang="zh-CN" dirty="0" smtClean="0">
              <a:solidFill>
                <a:srgbClr val="FF0000"/>
              </a:solidFill>
            </a:endParaRPr>
          </a:p>
        </p:txBody>
      </p:sp>
      <p:pic>
        <p:nvPicPr>
          <p:cNvPr id="191491" name="Picture 3" descr="D:\Users\sungla\Desktop\20140802104754506.jpg"/>
          <p:cNvPicPr>
            <a:picLocks noChangeAspect="1" noChangeArrowheads="1"/>
          </p:cNvPicPr>
          <p:nvPr/>
        </p:nvPicPr>
        <p:blipFill>
          <a:blip r:embed="rId3" cstate="print"/>
          <a:srcRect/>
          <a:stretch>
            <a:fillRect/>
          </a:stretch>
        </p:blipFill>
        <p:spPr bwMode="auto">
          <a:xfrm>
            <a:off x="5359907" y="2519171"/>
            <a:ext cx="4368293" cy="3868929"/>
          </a:xfrm>
          <a:prstGeom prst="rect">
            <a:avLst/>
          </a:prstGeom>
          <a:noFill/>
        </p:spPr>
      </p:pic>
      <p:sp>
        <p:nvSpPr>
          <p:cNvPr id="8" name="Rectangle 2"/>
          <p:cNvSpPr>
            <a:spLocks noGrp="1" noChangeArrowheads="1"/>
          </p:cNvSpPr>
          <p:nvPr>
            <p:ph type="title"/>
          </p:nvPr>
        </p:nvSpPr>
        <p:spPr>
          <a:xfrm>
            <a:off x="569233" y="134649"/>
            <a:ext cx="6033399" cy="449552"/>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第二部分  安全责任</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安全必须尽责</a:t>
            </a:r>
          </a:p>
        </p:txBody>
      </p:sp>
      <p:sp>
        <p:nvSpPr>
          <p:cNvPr id="11" name="Rectangle 2"/>
          <p:cNvSpPr txBox="1">
            <a:spLocks noChangeArrowheads="1"/>
          </p:cNvSpPr>
          <p:nvPr/>
        </p:nvSpPr>
        <p:spPr bwMode="auto">
          <a:xfrm>
            <a:off x="525551" y="1899965"/>
            <a:ext cx="9235440" cy="513036"/>
          </a:xfrm>
          <a:prstGeom prst="rect">
            <a:avLst/>
          </a:prstGeom>
          <a:noFill/>
          <a:ln w="9525">
            <a:noFill/>
            <a:miter lim="800000"/>
            <a:headEnd/>
            <a:tailEnd/>
          </a:ln>
        </p:spPr>
        <p:txBody>
          <a:bodyPr lIns="101837" tIns="50918" rIns="101837" bIns="50918" anchor="b"/>
          <a:lstStyle/>
          <a:p>
            <a:r>
              <a:rPr lang="zh-CN" altLang="en-US" sz="2400" kern="0" dirty="0" smtClean="0">
                <a:solidFill>
                  <a:srgbClr val="0000FF"/>
                </a:solidFill>
                <a:latin typeface="微软雅黑" pitchFamily="34" charset="-122"/>
              </a:rPr>
              <a:t>企业</a:t>
            </a:r>
            <a:r>
              <a:rPr lang="zh-CN" altLang="en-US" sz="2400" kern="0" dirty="0" smtClean="0">
                <a:solidFill>
                  <a:srgbClr val="FF0000"/>
                </a:solidFill>
                <a:latin typeface="微软雅黑" pitchFamily="34" charset="-122"/>
                <a:cs typeface="+mj-cs"/>
              </a:rPr>
              <a:t>落实安全生产责任，才能保障企业健康发展，员工和谐幸福</a:t>
            </a:r>
            <a:endParaRPr lang="zh-CN" altLang="en-US" sz="2400" kern="0" dirty="0">
              <a:solidFill>
                <a:srgbClr val="FF0000"/>
              </a:solidFill>
              <a:latin typeface="微软雅黑" pitchFamily="34" charset="-122"/>
              <a:cs typeface="+mj-cs"/>
            </a:endParaRPr>
          </a:p>
        </p:txBody>
      </p:sp>
      <p:sp>
        <p:nvSpPr>
          <p:cNvPr id="12" name="Text Box 4"/>
          <p:cNvSpPr txBox="1">
            <a:spLocks noChangeArrowheads="1"/>
          </p:cNvSpPr>
          <p:nvPr/>
        </p:nvSpPr>
        <p:spPr bwMode="auto">
          <a:xfrm>
            <a:off x="1011936" y="1380236"/>
            <a:ext cx="8180832" cy="546100"/>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3600" dirty="0" smtClean="0">
                <a:solidFill>
                  <a:srgbClr val="006699"/>
                </a:solidFill>
                <a:latin typeface="微软雅黑" pitchFamily="34" charset="-122"/>
              </a:rPr>
              <a:t>一、安全必须尽责</a:t>
            </a:r>
            <a:endParaRPr lang="zh-CN" altLang="en-US" sz="3600" dirty="0">
              <a:solidFill>
                <a:srgbClr val="006699"/>
              </a:solidFill>
              <a:latin typeface="微软雅黑"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0"/>
          <p:cNvSpPr>
            <a:spLocks noChangeArrowheads="1"/>
          </p:cNvSpPr>
          <p:nvPr/>
        </p:nvSpPr>
        <p:spPr bwMode="auto">
          <a:xfrm>
            <a:off x="1146175" y="2028825"/>
            <a:ext cx="8107363" cy="4025900"/>
          </a:xfrm>
          <a:prstGeom prst="rect">
            <a:avLst/>
          </a:prstGeom>
          <a:noFill/>
          <a:ln w="9525">
            <a:noFill/>
            <a:miter lim="800000"/>
            <a:headEnd/>
            <a:tailEnd/>
          </a:ln>
        </p:spPr>
        <p:txBody>
          <a:bodyPr lIns="97210" tIns="48605" rIns="97210" bIns="48605"/>
          <a:lstStyle/>
          <a:p>
            <a:pPr defTabSz="1011238">
              <a:lnSpc>
                <a:spcPts val="4250"/>
              </a:lnSpc>
            </a:pPr>
            <a:endParaRPr lang="zh-CN" altLang="en-US" sz="3000">
              <a:latin typeface="华文中宋" pitchFamily="2" charset="-122"/>
              <a:ea typeface="华文中宋" pitchFamily="2" charset="-122"/>
            </a:endParaRPr>
          </a:p>
        </p:txBody>
      </p:sp>
      <p:sp>
        <p:nvSpPr>
          <p:cNvPr id="10244" name="Rectangle 9"/>
          <p:cNvSpPr>
            <a:spLocks noChangeArrowheads="1"/>
          </p:cNvSpPr>
          <p:nvPr/>
        </p:nvSpPr>
        <p:spPr bwMode="auto">
          <a:xfrm>
            <a:off x="5598351" y="2789491"/>
            <a:ext cx="4040949" cy="3852609"/>
          </a:xfrm>
          <a:prstGeom prst="rect">
            <a:avLst/>
          </a:prstGeom>
          <a:noFill/>
          <a:ln w="9525">
            <a:noFill/>
            <a:miter lim="800000"/>
            <a:headEnd/>
            <a:tailEnd/>
          </a:ln>
        </p:spPr>
        <p:txBody>
          <a:bodyPr lIns="97210" tIns="48605" rIns="97210" bIns="48605"/>
          <a:lstStyle/>
          <a:p>
            <a:pPr algn="just">
              <a:lnSpc>
                <a:spcPct val="150000"/>
              </a:lnSpc>
            </a:pPr>
            <a:r>
              <a:rPr lang="en-US" altLang="zh-CN" sz="2400" dirty="0" smtClean="0">
                <a:solidFill>
                  <a:srgbClr val="006699"/>
                </a:solidFill>
              </a:rPr>
              <a:t>2017</a:t>
            </a:r>
            <a:r>
              <a:rPr lang="zh-CN" altLang="en-US" sz="2400" dirty="0" smtClean="0">
                <a:solidFill>
                  <a:srgbClr val="006699"/>
                </a:solidFill>
              </a:rPr>
              <a:t>年</a:t>
            </a:r>
            <a:r>
              <a:rPr lang="en-US" altLang="zh-CN" sz="2400" dirty="0" smtClean="0">
                <a:solidFill>
                  <a:srgbClr val="006699"/>
                </a:solidFill>
              </a:rPr>
              <a:t>6</a:t>
            </a:r>
            <a:r>
              <a:rPr lang="zh-CN" altLang="en-US" sz="2400" dirty="0" smtClean="0">
                <a:solidFill>
                  <a:srgbClr val="006699"/>
                </a:solidFill>
              </a:rPr>
              <a:t>月</a:t>
            </a:r>
            <a:r>
              <a:rPr lang="en-US" altLang="zh-CN" sz="2400" dirty="0" smtClean="0">
                <a:solidFill>
                  <a:srgbClr val="006699"/>
                </a:solidFill>
              </a:rPr>
              <a:t>5</a:t>
            </a:r>
            <a:r>
              <a:rPr lang="zh-CN" altLang="en-US" sz="2400" dirty="0" smtClean="0">
                <a:solidFill>
                  <a:srgbClr val="006699"/>
                </a:solidFill>
              </a:rPr>
              <a:t>日，位于山东省临沂临港经济开发区的临沂金誉石化有限公司装卸区一辆液化气罐车在装卸作业时发生爆炸并引发火灾，致</a:t>
            </a:r>
            <a:r>
              <a:rPr lang="en-US" altLang="zh-CN" sz="2400" dirty="0" smtClean="0">
                <a:solidFill>
                  <a:srgbClr val="FF0000"/>
                </a:solidFill>
              </a:rPr>
              <a:t>10</a:t>
            </a:r>
            <a:r>
              <a:rPr lang="zh-CN" altLang="en-US" sz="2400" dirty="0" smtClean="0">
                <a:solidFill>
                  <a:srgbClr val="FF0000"/>
                </a:solidFill>
              </a:rPr>
              <a:t>人死亡、</a:t>
            </a:r>
            <a:r>
              <a:rPr lang="en-US" altLang="zh-CN" sz="2400" dirty="0" smtClean="0">
                <a:solidFill>
                  <a:srgbClr val="FF0000"/>
                </a:solidFill>
              </a:rPr>
              <a:t>9</a:t>
            </a:r>
            <a:r>
              <a:rPr lang="zh-CN" altLang="en-US" sz="2400" dirty="0" smtClean="0">
                <a:solidFill>
                  <a:srgbClr val="FF0000"/>
                </a:solidFill>
              </a:rPr>
              <a:t>人受伤</a:t>
            </a:r>
            <a:r>
              <a:rPr lang="zh-CN" altLang="en-US" sz="2400" dirty="0" smtClean="0">
                <a:solidFill>
                  <a:srgbClr val="006699"/>
                </a:solidFill>
              </a:rPr>
              <a:t>。</a:t>
            </a:r>
            <a:endParaRPr lang="en-US" altLang="zh-CN" sz="2400" dirty="0" smtClean="0">
              <a:solidFill>
                <a:srgbClr val="FF0000"/>
              </a:solidFill>
            </a:endParaRPr>
          </a:p>
          <a:p>
            <a:pPr algn="just">
              <a:lnSpc>
                <a:spcPct val="150000"/>
              </a:lnSpc>
            </a:pPr>
            <a:endParaRPr lang="en-US" altLang="zh-CN" dirty="0" smtClean="0">
              <a:solidFill>
                <a:srgbClr val="FF0000"/>
              </a:solidFill>
            </a:endParaRPr>
          </a:p>
        </p:txBody>
      </p:sp>
      <p:sp>
        <p:nvSpPr>
          <p:cNvPr id="8" name="Rectangle 2"/>
          <p:cNvSpPr>
            <a:spLocks noGrp="1" noChangeArrowheads="1"/>
          </p:cNvSpPr>
          <p:nvPr>
            <p:ph type="title"/>
          </p:nvPr>
        </p:nvSpPr>
        <p:spPr>
          <a:xfrm>
            <a:off x="569233" y="134649"/>
            <a:ext cx="6033399" cy="449552"/>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第二部分  安全责任</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安全必须尽责</a:t>
            </a:r>
          </a:p>
        </p:txBody>
      </p:sp>
      <p:sp>
        <p:nvSpPr>
          <p:cNvPr id="11" name="Rectangle 2"/>
          <p:cNvSpPr txBox="1">
            <a:spLocks noChangeArrowheads="1"/>
          </p:cNvSpPr>
          <p:nvPr/>
        </p:nvSpPr>
        <p:spPr bwMode="auto">
          <a:xfrm>
            <a:off x="525551" y="2268265"/>
            <a:ext cx="9235440" cy="513036"/>
          </a:xfrm>
          <a:prstGeom prst="rect">
            <a:avLst/>
          </a:prstGeom>
          <a:noFill/>
          <a:ln w="9525">
            <a:noFill/>
            <a:miter lim="800000"/>
            <a:headEnd/>
            <a:tailEnd/>
          </a:ln>
        </p:spPr>
        <p:txBody>
          <a:bodyPr lIns="101837" tIns="50918" rIns="101837" bIns="50918" anchor="b"/>
          <a:lstStyle/>
          <a:p>
            <a:r>
              <a:rPr lang="zh-CN" altLang="en-US" sz="2400" kern="0" dirty="0" smtClean="0">
                <a:solidFill>
                  <a:srgbClr val="FF0000"/>
                </a:solidFill>
                <a:latin typeface="微软雅黑" pitchFamily="34" charset="-122"/>
                <a:cs typeface="+mj-cs"/>
              </a:rPr>
              <a:t>企业</a:t>
            </a:r>
            <a:r>
              <a:rPr lang="zh-CN" altLang="en-US" sz="2400" kern="0" dirty="0" smtClean="0">
                <a:solidFill>
                  <a:srgbClr val="00B050"/>
                </a:solidFill>
                <a:latin typeface="微软雅黑" pitchFamily="34" charset="-122"/>
                <a:cs typeface="+mj-cs"/>
              </a:rPr>
              <a:t>管理人员和职工</a:t>
            </a:r>
            <a:r>
              <a:rPr lang="zh-CN" altLang="en-US" sz="2400" kern="0" dirty="0" smtClean="0">
                <a:solidFill>
                  <a:srgbClr val="FF0000"/>
                </a:solidFill>
                <a:latin typeface="微软雅黑" pitchFamily="34" charset="-122"/>
                <a:cs typeface="+mj-cs"/>
              </a:rPr>
              <a:t>正确履责，采取安全防范措施，才能确保安全</a:t>
            </a:r>
            <a:endParaRPr lang="zh-CN" altLang="en-US" sz="2400" kern="0" dirty="0">
              <a:solidFill>
                <a:srgbClr val="FF0000"/>
              </a:solidFill>
              <a:latin typeface="微软雅黑" pitchFamily="34" charset="-122"/>
              <a:cs typeface="+mj-cs"/>
            </a:endParaRPr>
          </a:p>
        </p:txBody>
      </p:sp>
      <p:sp>
        <p:nvSpPr>
          <p:cNvPr id="12" name="Text Box 4"/>
          <p:cNvSpPr txBox="1">
            <a:spLocks noChangeArrowheads="1"/>
          </p:cNvSpPr>
          <p:nvPr/>
        </p:nvSpPr>
        <p:spPr bwMode="auto">
          <a:xfrm>
            <a:off x="1011936" y="1380236"/>
            <a:ext cx="8180832" cy="546100"/>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3600" dirty="0" smtClean="0">
                <a:solidFill>
                  <a:srgbClr val="006699"/>
                </a:solidFill>
                <a:latin typeface="微软雅黑" pitchFamily="34" charset="-122"/>
              </a:rPr>
              <a:t>一、安全必须尽责</a:t>
            </a:r>
            <a:endParaRPr lang="zh-CN" altLang="en-US" sz="3600" dirty="0">
              <a:solidFill>
                <a:srgbClr val="006699"/>
              </a:solidFill>
              <a:latin typeface="微软雅黑" pitchFamily="34" charset="-122"/>
            </a:endParaRPr>
          </a:p>
        </p:txBody>
      </p:sp>
      <p:pic>
        <p:nvPicPr>
          <p:cNvPr id="1026" name="Picture 2"/>
          <p:cNvPicPr>
            <a:picLocks noChangeAspect="1" noChangeArrowheads="1"/>
          </p:cNvPicPr>
          <p:nvPr/>
        </p:nvPicPr>
        <p:blipFill>
          <a:blip r:embed="rId3" cstate="print"/>
          <a:srcRect/>
          <a:stretch>
            <a:fillRect/>
          </a:stretch>
        </p:blipFill>
        <p:spPr bwMode="auto">
          <a:xfrm>
            <a:off x="650875" y="2992438"/>
            <a:ext cx="4886325" cy="3052762"/>
          </a:xfrm>
          <a:prstGeom prst="rect">
            <a:avLst/>
          </a:prstGeom>
          <a:noFill/>
          <a:ln w="9525">
            <a:noFill/>
            <a:miter lim="800000"/>
            <a:headEnd/>
            <a:tailEnd/>
          </a:ln>
          <a:effectLst/>
        </p:spPr>
      </p:pic>
      <p:sp>
        <p:nvSpPr>
          <p:cNvPr id="9" name="矩形 8">
            <a:hlinkClick r:id="rId4" action="ppaction://hlinkfile"/>
          </p:cNvPr>
          <p:cNvSpPr/>
          <p:nvPr/>
        </p:nvSpPr>
        <p:spPr>
          <a:xfrm>
            <a:off x="1298714" y="5528261"/>
            <a:ext cx="3637534" cy="523220"/>
          </a:xfrm>
          <a:prstGeom prst="rect">
            <a:avLst/>
          </a:prstGeom>
        </p:spPr>
        <p:txBody>
          <a:bodyPr wrap="none">
            <a:spAutoFit/>
          </a:bodyPr>
          <a:lstStyle/>
          <a:p>
            <a:r>
              <a:rPr lang="zh-CN" altLang="en-US" sz="2800" dirty="0" smtClean="0">
                <a:solidFill>
                  <a:srgbClr val="006699"/>
                </a:solidFill>
                <a:latin typeface="微软雅黑" pitchFamily="34" charset="-122"/>
                <a:hlinkClick r:id="rId4" action="ppaction://hlinkfile"/>
              </a:rPr>
              <a:t>视频</a:t>
            </a:r>
            <a:r>
              <a:rPr lang="en-US" altLang="zh-CN" sz="2800" dirty="0" smtClean="0">
                <a:solidFill>
                  <a:srgbClr val="006699"/>
                </a:solidFill>
                <a:latin typeface="微软雅黑" pitchFamily="34" charset="-122"/>
                <a:hlinkClick r:id="rId4" action="ppaction://hlinkfile"/>
              </a:rPr>
              <a:t>3</a:t>
            </a:r>
            <a:r>
              <a:rPr lang="zh-CN" altLang="en-US" sz="2800" dirty="0" smtClean="0">
                <a:solidFill>
                  <a:srgbClr val="006699"/>
                </a:solidFill>
                <a:latin typeface="微软雅黑" pitchFamily="34" charset="-122"/>
                <a:hlinkClick r:id="rId4" action="ppaction://hlinkfile"/>
              </a:rPr>
              <a:t>：</a:t>
            </a:r>
            <a:r>
              <a:rPr lang="zh-CN" altLang="en-US" sz="2800" dirty="0" smtClean="0">
                <a:solidFill>
                  <a:srgbClr val="006699"/>
                </a:solidFill>
                <a:latin typeface="微软雅黑" pitchFamily="34" charset="-122"/>
              </a:rPr>
              <a:t>金誉石化事故</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D:\Users\sungla\Desktop\RTX截图未命名.png"/>
          <p:cNvPicPr>
            <a:picLocks noChangeAspect="1" noChangeArrowheads="1"/>
          </p:cNvPicPr>
          <p:nvPr/>
        </p:nvPicPr>
        <p:blipFill>
          <a:blip r:embed="rId3" cstate="print"/>
          <a:srcRect/>
          <a:stretch>
            <a:fillRect/>
          </a:stretch>
        </p:blipFill>
        <p:spPr bwMode="auto">
          <a:xfrm>
            <a:off x="622304" y="3111501"/>
            <a:ext cx="3670242" cy="2736000"/>
          </a:xfrm>
          <a:prstGeom prst="rect">
            <a:avLst/>
          </a:prstGeom>
          <a:noFill/>
        </p:spPr>
      </p:pic>
      <p:sp>
        <p:nvSpPr>
          <p:cNvPr id="19" name="矩形 18"/>
          <p:cNvSpPr/>
          <p:nvPr/>
        </p:nvSpPr>
        <p:spPr>
          <a:xfrm>
            <a:off x="4457700" y="2945240"/>
            <a:ext cx="5080000" cy="3000821"/>
          </a:xfrm>
          <a:prstGeom prst="rect">
            <a:avLst/>
          </a:prstGeom>
        </p:spPr>
        <p:txBody>
          <a:bodyPr wrap="square">
            <a:spAutoFit/>
          </a:bodyPr>
          <a:lstStyle/>
          <a:p>
            <a:pPr>
              <a:lnSpc>
                <a:spcPct val="150000"/>
              </a:lnSpc>
            </a:pPr>
            <a:r>
              <a:rPr lang="en-US" altLang="zh-CN" sz="1800" dirty="0" smtClean="0">
                <a:solidFill>
                  <a:srgbClr val="006699"/>
                </a:solidFill>
              </a:rPr>
              <a:t>2015</a:t>
            </a:r>
            <a:r>
              <a:rPr lang="zh-CN" altLang="en-US" sz="1800" dirty="0" smtClean="0">
                <a:solidFill>
                  <a:srgbClr val="006699"/>
                </a:solidFill>
              </a:rPr>
              <a:t>年</a:t>
            </a:r>
            <a:r>
              <a:rPr lang="en-US" altLang="zh-CN" sz="1800" dirty="0" smtClean="0">
                <a:solidFill>
                  <a:srgbClr val="006699"/>
                </a:solidFill>
              </a:rPr>
              <a:t>8</a:t>
            </a:r>
            <a:r>
              <a:rPr lang="zh-CN" altLang="en-US" sz="1800" dirty="0" smtClean="0">
                <a:solidFill>
                  <a:srgbClr val="006699"/>
                </a:solidFill>
              </a:rPr>
              <a:t>月</a:t>
            </a:r>
            <a:r>
              <a:rPr lang="en-US" altLang="zh-CN" sz="1800" dirty="0" smtClean="0">
                <a:solidFill>
                  <a:srgbClr val="006699"/>
                </a:solidFill>
              </a:rPr>
              <a:t>21</a:t>
            </a:r>
            <a:r>
              <a:rPr lang="zh-CN" altLang="zh-CN" sz="1800" dirty="0" smtClean="0">
                <a:solidFill>
                  <a:srgbClr val="006699"/>
                </a:solidFill>
              </a:rPr>
              <a:t>日下午，</a:t>
            </a:r>
            <a:r>
              <a:rPr lang="zh-CN" altLang="en-US" sz="1800" dirty="0" smtClean="0">
                <a:solidFill>
                  <a:srgbClr val="006699"/>
                </a:solidFill>
              </a:rPr>
              <a:t>郑州市</a:t>
            </a:r>
            <a:r>
              <a:rPr lang="zh-CN" altLang="zh-CN" sz="1800" dirty="0" smtClean="0">
                <a:solidFill>
                  <a:srgbClr val="006699"/>
                </a:solidFill>
              </a:rPr>
              <a:t>一百货楼下，一辆轿车驶离停车场时碾轧到一名两岁男童头部，</a:t>
            </a:r>
            <a:r>
              <a:rPr lang="zh-CN" altLang="en-US" sz="1800" dirty="0" smtClean="0">
                <a:solidFill>
                  <a:srgbClr val="006699"/>
                </a:solidFill>
              </a:rPr>
              <a:t>男童</a:t>
            </a:r>
            <a:r>
              <a:rPr lang="zh-CN" altLang="zh-CN" sz="1800" dirty="0" smtClean="0">
                <a:solidFill>
                  <a:srgbClr val="006699"/>
                </a:solidFill>
              </a:rPr>
              <a:t>不治身亡，妈妈情绪失控</a:t>
            </a:r>
            <a:r>
              <a:rPr lang="zh-CN" altLang="en-US" sz="1800" dirty="0" smtClean="0">
                <a:solidFill>
                  <a:srgbClr val="006699"/>
                </a:solidFill>
              </a:rPr>
              <a:t>。</a:t>
            </a:r>
            <a:endParaRPr lang="en-US" altLang="zh-CN" sz="1800" dirty="0" smtClean="0">
              <a:solidFill>
                <a:srgbClr val="006699"/>
              </a:solidFill>
            </a:endParaRPr>
          </a:p>
          <a:p>
            <a:pPr>
              <a:lnSpc>
                <a:spcPct val="150000"/>
              </a:lnSpc>
            </a:pPr>
            <a:r>
              <a:rPr lang="zh-CN" altLang="zh-CN" sz="1800" dirty="0" smtClean="0">
                <a:solidFill>
                  <a:srgbClr val="006699"/>
                </a:solidFill>
              </a:rPr>
              <a:t>惨剧令人悲痛，也值得深思。事发停车场的停车位距离商场出入口仅</a:t>
            </a:r>
            <a:r>
              <a:rPr lang="en-US" altLang="zh-CN" sz="1800" dirty="0" smtClean="0">
                <a:solidFill>
                  <a:srgbClr val="006699"/>
                </a:solidFill>
              </a:rPr>
              <a:t>20</a:t>
            </a:r>
            <a:r>
              <a:rPr lang="zh-CN" altLang="zh-CN" sz="1800" dirty="0" smtClean="0">
                <a:solidFill>
                  <a:srgbClr val="006699"/>
                </a:solidFill>
              </a:rPr>
              <a:t>米，人流密集，人车交汇，存在安全隐患。司机存在疏忽，更主要的是，</a:t>
            </a:r>
            <a:r>
              <a:rPr lang="zh-CN" altLang="en-US" sz="1800" dirty="0" smtClean="0">
                <a:solidFill>
                  <a:srgbClr val="006699"/>
                </a:solidFill>
              </a:rPr>
              <a:t>事发时男童</a:t>
            </a:r>
            <a:r>
              <a:rPr lang="zh-CN" altLang="zh-CN" sz="1800" dirty="0" smtClean="0">
                <a:solidFill>
                  <a:srgbClr val="006699"/>
                </a:solidFill>
              </a:rPr>
              <a:t>家长</a:t>
            </a:r>
            <a:r>
              <a:rPr lang="zh-CN" altLang="en-US" sz="1800" dirty="0" smtClean="0">
                <a:solidFill>
                  <a:srgbClr val="006699"/>
                </a:solidFill>
              </a:rPr>
              <a:t>未</a:t>
            </a:r>
            <a:r>
              <a:rPr lang="zh-CN" altLang="zh-CN" sz="1800" dirty="0" smtClean="0">
                <a:solidFill>
                  <a:srgbClr val="006699"/>
                </a:solidFill>
              </a:rPr>
              <a:t>在</a:t>
            </a:r>
            <a:r>
              <a:rPr lang="zh-CN" altLang="en-US" sz="1800" dirty="0" smtClean="0">
                <a:solidFill>
                  <a:srgbClr val="006699"/>
                </a:solidFill>
              </a:rPr>
              <a:t>男童</a:t>
            </a:r>
            <a:r>
              <a:rPr lang="zh-CN" altLang="zh-CN" sz="1800" dirty="0" smtClean="0">
                <a:solidFill>
                  <a:srgbClr val="006699"/>
                </a:solidFill>
              </a:rPr>
              <a:t>身边。</a:t>
            </a:r>
            <a:endParaRPr lang="zh-CN" altLang="en-US" sz="1800" dirty="0" smtClean="0">
              <a:solidFill>
                <a:srgbClr val="006699"/>
              </a:solidFill>
            </a:endParaRPr>
          </a:p>
        </p:txBody>
      </p:sp>
      <p:sp>
        <p:nvSpPr>
          <p:cNvPr id="7" name="Text Box 4"/>
          <p:cNvSpPr txBox="1">
            <a:spLocks noChangeArrowheads="1"/>
          </p:cNvSpPr>
          <p:nvPr/>
        </p:nvSpPr>
        <p:spPr bwMode="auto">
          <a:xfrm>
            <a:off x="1011936" y="1380236"/>
            <a:ext cx="8180832" cy="546100"/>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3600" dirty="0" smtClean="0">
                <a:solidFill>
                  <a:srgbClr val="006699"/>
                </a:solidFill>
                <a:latin typeface="微软雅黑" pitchFamily="34" charset="-122"/>
              </a:rPr>
              <a:t>一、安全必须尽责</a:t>
            </a:r>
            <a:endParaRPr lang="zh-CN" altLang="en-US" sz="3600" dirty="0">
              <a:solidFill>
                <a:srgbClr val="006699"/>
              </a:solidFill>
              <a:latin typeface="微软雅黑" pitchFamily="34" charset="-122"/>
            </a:endParaRPr>
          </a:p>
        </p:txBody>
      </p:sp>
      <p:sp>
        <p:nvSpPr>
          <p:cNvPr id="8" name="Rectangle 2"/>
          <p:cNvSpPr txBox="1">
            <a:spLocks noChangeArrowheads="1"/>
          </p:cNvSpPr>
          <p:nvPr/>
        </p:nvSpPr>
        <p:spPr bwMode="auto">
          <a:xfrm>
            <a:off x="525551" y="2268265"/>
            <a:ext cx="9235440" cy="513036"/>
          </a:xfrm>
          <a:prstGeom prst="rect">
            <a:avLst/>
          </a:prstGeom>
          <a:noFill/>
          <a:ln w="9525">
            <a:noFill/>
            <a:miter lim="800000"/>
            <a:headEnd/>
            <a:tailEnd/>
          </a:ln>
        </p:spPr>
        <p:txBody>
          <a:bodyPr lIns="101837" tIns="50918" rIns="101837" bIns="50918" anchor="b"/>
          <a:lstStyle/>
          <a:p>
            <a:r>
              <a:rPr lang="zh-CN" altLang="en-US" sz="2400" kern="0" dirty="0" smtClean="0">
                <a:solidFill>
                  <a:srgbClr val="FF0000"/>
                </a:solidFill>
                <a:latin typeface="微软雅黑" pitchFamily="34" charset="-122"/>
                <a:cs typeface="+mj-cs"/>
              </a:rPr>
              <a:t>事故风险无处不在，我们必须对家人负起安全责任，才能健康平安</a:t>
            </a:r>
            <a:endParaRPr lang="zh-CN" altLang="en-US" sz="2400" kern="0" dirty="0">
              <a:solidFill>
                <a:srgbClr val="FF0000"/>
              </a:solidFill>
              <a:latin typeface="微软雅黑" pitchFamily="34" charset="-122"/>
              <a:cs typeface="+mj-cs"/>
            </a:endParaRPr>
          </a:p>
        </p:txBody>
      </p:sp>
      <p:sp>
        <p:nvSpPr>
          <p:cNvPr id="9" name="Rectangle 2"/>
          <p:cNvSpPr txBox="1">
            <a:spLocks noChangeArrowheads="1"/>
          </p:cNvSpPr>
          <p:nvPr/>
        </p:nvSpPr>
        <p:spPr>
          <a:xfrm>
            <a:off x="569233" y="134649"/>
            <a:ext cx="6033399" cy="449552"/>
          </a:xfrm>
        </p:spPr>
        <p:txBody>
          <a:bodyPr lIns="101837" tIns="50918" rIns="101837" bIns="50918"/>
          <a:lstStyle/>
          <a:p>
            <a:pPr marL="0" marR="0" lvl="0" indent="0" algn="l" defTabSz="1016000" rtl="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smtClean="0">
                <a:ln>
                  <a:noFill/>
                </a:ln>
                <a:solidFill>
                  <a:schemeClr val="bg1"/>
                </a:solidFill>
                <a:effectLst/>
                <a:uLnTx/>
                <a:uFillTx/>
                <a:latin typeface="微软雅黑" pitchFamily="34" charset="-122"/>
                <a:ea typeface="微软雅黑" pitchFamily="34" charset="-122"/>
                <a:cs typeface="+mj-cs"/>
              </a:rPr>
              <a:t>第二部分  安全责任</a:t>
            </a:r>
            <a:r>
              <a:rPr kumimoji="0" lang="en-US" altLang="zh-CN" sz="2400" b="1" i="0" u="none" strike="noStrike" kern="0" cap="none" spc="0" normalizeH="0" baseline="0" noProof="0" smtClean="0">
                <a:ln>
                  <a:noFill/>
                </a:ln>
                <a:solidFill>
                  <a:schemeClr val="bg1"/>
                </a:solidFill>
                <a:effectLst/>
                <a:uLnTx/>
                <a:uFillTx/>
                <a:latin typeface="微软雅黑" pitchFamily="34" charset="-122"/>
                <a:ea typeface="微软雅黑" pitchFamily="34" charset="-122"/>
                <a:cs typeface="+mj-cs"/>
              </a:rPr>
              <a:t>—</a:t>
            </a:r>
            <a:r>
              <a:rPr kumimoji="0" lang="zh-CN" altLang="en-US" sz="2400" b="1" i="0" u="none" strike="noStrike" kern="0" cap="none" spc="0" normalizeH="0" baseline="0" noProof="0" smtClean="0">
                <a:ln>
                  <a:noFill/>
                </a:ln>
                <a:solidFill>
                  <a:schemeClr val="bg1"/>
                </a:solidFill>
                <a:effectLst/>
                <a:uLnTx/>
                <a:uFillTx/>
                <a:latin typeface="微软雅黑" pitchFamily="34" charset="-122"/>
                <a:ea typeface="微软雅黑" pitchFamily="34" charset="-122"/>
                <a:cs typeface="+mj-cs"/>
              </a:rPr>
              <a:t>安全必须尽责</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Rectangle 9"/>
          <p:cNvSpPr>
            <a:spLocks noChangeArrowheads="1"/>
          </p:cNvSpPr>
          <p:nvPr/>
        </p:nvSpPr>
        <p:spPr bwMode="auto">
          <a:xfrm>
            <a:off x="682625" y="1173163"/>
            <a:ext cx="8682038" cy="858837"/>
          </a:xfrm>
          <a:prstGeom prst="rect">
            <a:avLst/>
          </a:prstGeom>
          <a:noFill/>
          <a:ln w="9525">
            <a:noFill/>
            <a:miter lim="800000"/>
            <a:headEnd/>
            <a:tailEnd/>
          </a:ln>
        </p:spPr>
        <p:txBody>
          <a:bodyPr lIns="97195" tIns="48597" rIns="97195" bIns="48597"/>
          <a:lstStyle/>
          <a:p>
            <a:pPr algn="ctr">
              <a:lnSpc>
                <a:spcPct val="93000"/>
              </a:lnSpc>
            </a:pPr>
            <a:endParaRPr lang="zh-CN" altLang="en-US" sz="4300" b="1">
              <a:solidFill>
                <a:schemeClr val="tx2"/>
              </a:solidFill>
              <a:latin typeface="华文中宋" pitchFamily="2" charset="-122"/>
              <a:ea typeface="华文中宋" pitchFamily="2" charset="-122"/>
            </a:endParaRPr>
          </a:p>
        </p:txBody>
      </p:sp>
      <p:sp>
        <p:nvSpPr>
          <p:cNvPr id="9" name="文本占位符 8"/>
          <p:cNvSpPr txBox="1">
            <a:spLocks/>
          </p:cNvSpPr>
          <p:nvPr/>
        </p:nvSpPr>
        <p:spPr>
          <a:xfrm>
            <a:off x="636006" y="2834023"/>
            <a:ext cx="8965194" cy="1166477"/>
          </a:xfrm>
        </p:spPr>
        <p:txBody>
          <a:bodyPr/>
          <a:lstStyle/>
          <a:p>
            <a:pPr marL="382588" marR="0" lvl="0" indent="-382588" algn="ctr" defTabSz="1016000" rtl="0" eaLnBrk="0" fontAlgn="base" latinLnBrk="0" hangingPunct="0">
              <a:lnSpc>
                <a:spcPct val="100000"/>
              </a:lnSpc>
              <a:spcBef>
                <a:spcPct val="20000"/>
              </a:spcBef>
              <a:spcAft>
                <a:spcPct val="0"/>
              </a:spcAft>
              <a:buClrTx/>
              <a:buSzTx/>
              <a:buFontTx/>
              <a:buNone/>
              <a:tabLst/>
              <a:defRPr/>
            </a:pPr>
            <a:r>
              <a:rPr kumimoji="0" lang="zh-CN" altLang="en-US" sz="40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您是否曾经有过以下行为？</a:t>
            </a:r>
            <a:endParaRPr kumimoji="0" lang="en-US" altLang="zh-CN" sz="40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0" name="文本占位符 8"/>
          <p:cNvSpPr txBox="1">
            <a:spLocks/>
          </p:cNvSpPr>
          <p:nvPr/>
        </p:nvSpPr>
        <p:spPr bwMode="auto">
          <a:xfrm>
            <a:off x="610606" y="3862723"/>
            <a:ext cx="8965194" cy="1166477"/>
          </a:xfrm>
          <a:prstGeom prst="rect">
            <a:avLst/>
          </a:prstGeom>
          <a:noFill/>
          <a:ln w="9525">
            <a:noFill/>
            <a:miter lim="800000"/>
            <a:headEnd/>
            <a:tailEnd/>
          </a:ln>
        </p:spPr>
        <p:txBody>
          <a:bodyPr vert="horz" wrap="square" lIns="101837" tIns="50918" rIns="101837" bIns="50918" numCol="1" anchor="t" anchorCtr="0" compatLnSpc="1">
            <a:prstTxWarp prst="textNoShape">
              <a:avLst/>
            </a:prstTxWarp>
          </a:bodyPr>
          <a:lstStyle/>
          <a:p>
            <a:pPr marL="382588" marR="0" lvl="0" indent="-382588" algn="ctr" defTabSz="1017588" rtl="0" eaLnBrk="0" fontAlgn="base" latinLnBrk="0" hangingPunct="0">
              <a:lnSpc>
                <a:spcPct val="100000"/>
              </a:lnSpc>
              <a:spcBef>
                <a:spcPct val="20000"/>
              </a:spcBef>
              <a:spcAft>
                <a:spcPct val="0"/>
              </a:spcAft>
              <a:buClrTx/>
              <a:buSzTx/>
              <a:buFontTx/>
              <a:buNone/>
              <a:tabLst/>
              <a:defRPr/>
            </a:pPr>
            <a:r>
              <a:rPr lang="zh-CN" altLang="en-US" sz="4000" b="0" dirty="0" smtClean="0">
                <a:solidFill>
                  <a:srgbClr val="FF0000"/>
                </a:solidFill>
                <a:latin typeface="微软雅黑" pitchFamily="34" charset="-122"/>
                <a:hlinkClick r:id="rId3" action="ppaction://hlinkfile"/>
              </a:rPr>
              <a:t>请观看一段视频</a:t>
            </a:r>
            <a:endParaRPr lang="en-US" altLang="zh-CN" sz="4000" b="0" dirty="0" smtClean="0">
              <a:solidFill>
                <a:srgbClr val="FF0000"/>
              </a:solidFill>
              <a:latin typeface="微软雅黑"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矩形 10"/>
          <p:cNvSpPr/>
          <p:nvPr/>
        </p:nvSpPr>
        <p:spPr>
          <a:xfrm>
            <a:off x="1494028" y="5111566"/>
            <a:ext cx="8339328" cy="1061829"/>
          </a:xfrm>
          <a:prstGeom prst="rect">
            <a:avLst/>
          </a:prstGeom>
        </p:spPr>
        <p:txBody>
          <a:bodyPr wrap="square">
            <a:spAutoFit/>
          </a:bodyPr>
          <a:lstStyle/>
          <a:p>
            <a:pPr>
              <a:lnSpc>
                <a:spcPct val="150000"/>
              </a:lnSpc>
            </a:pPr>
            <a:r>
              <a:rPr lang="zh-CN" altLang="en-US" sz="2100" dirty="0" smtClean="0">
                <a:solidFill>
                  <a:srgbClr val="006699"/>
                </a:solidFill>
                <a:latin typeface="黑体" pitchFamily="49" charset="-122"/>
                <a:ea typeface="黑体" pitchFamily="49" charset="-122"/>
              </a:rPr>
              <a:t>负起安全责任，践行“三不伤害”：</a:t>
            </a:r>
            <a:endParaRPr lang="en-US" altLang="zh-CN" sz="2100" dirty="0" smtClean="0">
              <a:solidFill>
                <a:srgbClr val="006699"/>
              </a:solidFill>
              <a:latin typeface="黑体" pitchFamily="49" charset="-122"/>
              <a:ea typeface="黑体" pitchFamily="49" charset="-122"/>
            </a:endParaRPr>
          </a:p>
          <a:p>
            <a:pPr>
              <a:lnSpc>
                <a:spcPct val="150000"/>
              </a:lnSpc>
            </a:pPr>
            <a:r>
              <a:rPr lang="zh-CN" altLang="en-US" sz="2100" dirty="0" smtClean="0">
                <a:solidFill>
                  <a:srgbClr val="006699"/>
                </a:solidFill>
                <a:latin typeface="黑体" pitchFamily="49" charset="-122"/>
                <a:ea typeface="黑体" pitchFamily="49" charset="-122"/>
              </a:rPr>
              <a:t>我不伤害自己、我不对他人造成伤害、我不被他人伤害</a:t>
            </a:r>
            <a:endParaRPr lang="en-US" altLang="zh-CN" sz="2100" dirty="0" smtClean="0">
              <a:solidFill>
                <a:srgbClr val="006699"/>
              </a:solidFill>
              <a:latin typeface="黑体" pitchFamily="49" charset="-122"/>
              <a:ea typeface="黑体" pitchFamily="49" charset="-122"/>
            </a:endParaRPr>
          </a:p>
        </p:txBody>
      </p:sp>
      <p:pic>
        <p:nvPicPr>
          <p:cNvPr id="2097178" name="Picture 2" descr="D:\Users\sungla\Desktop\RTX截图未命名.png"/>
          <p:cNvPicPr>
            <a:picLocks noChangeAspect="1" noChangeArrowheads="1"/>
          </p:cNvPicPr>
          <p:nvPr/>
        </p:nvPicPr>
        <p:blipFill>
          <a:blip r:embed="rId3" cstate="print"/>
          <a:srcRect/>
          <a:stretch>
            <a:fillRect/>
          </a:stretch>
        </p:blipFill>
        <p:spPr bwMode="auto">
          <a:xfrm>
            <a:off x="1528763" y="2719388"/>
            <a:ext cx="6923087" cy="2400300"/>
          </a:xfrm>
          <a:prstGeom prst="rect">
            <a:avLst/>
          </a:prstGeom>
          <a:noFill/>
        </p:spPr>
      </p:pic>
      <p:sp>
        <p:nvSpPr>
          <p:cNvPr id="1048716" name="Text Box 4"/>
          <p:cNvSpPr txBox="1">
            <a:spLocks noChangeArrowheads="1"/>
          </p:cNvSpPr>
          <p:nvPr/>
        </p:nvSpPr>
        <p:spPr bwMode="auto">
          <a:xfrm>
            <a:off x="897636" y="1482231"/>
            <a:ext cx="8180832" cy="637097"/>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3600" dirty="0" smtClean="0">
                <a:solidFill>
                  <a:srgbClr val="006699"/>
                </a:solidFill>
                <a:latin typeface="微软雅黑" pitchFamily="34" charset="-122"/>
              </a:rPr>
              <a:t>二、践行“三不伤害”</a:t>
            </a:r>
            <a:endParaRPr lang="zh-CN" altLang="en-US" sz="3600" dirty="0">
              <a:solidFill>
                <a:srgbClr val="006699"/>
              </a:solidFill>
              <a:latin typeface="微软雅黑" pitchFamily="34" charset="-122"/>
            </a:endParaRPr>
          </a:p>
        </p:txBody>
      </p:sp>
      <p:sp>
        <p:nvSpPr>
          <p:cNvPr id="6" name="Rectangle 2"/>
          <p:cNvSpPr>
            <a:spLocks noGrp="1" noChangeArrowheads="1"/>
          </p:cNvSpPr>
          <p:nvPr>
            <p:ph type="title"/>
          </p:nvPr>
        </p:nvSpPr>
        <p:spPr>
          <a:xfrm>
            <a:off x="569233" y="134649"/>
            <a:ext cx="6033399" cy="449552"/>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第二部分  安全责任</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践行“三不伤害”</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569233" y="134649"/>
            <a:ext cx="6033399" cy="449552"/>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第二部分  安全责任</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践行“三不伤害”</a:t>
            </a:r>
          </a:p>
        </p:txBody>
      </p:sp>
      <p:sp>
        <p:nvSpPr>
          <p:cNvPr id="7" name="矩形 6"/>
          <p:cNvSpPr/>
          <p:nvPr/>
        </p:nvSpPr>
        <p:spPr>
          <a:xfrm>
            <a:off x="5130800" y="3007709"/>
            <a:ext cx="3822700" cy="3000821"/>
          </a:xfrm>
          <a:prstGeom prst="rect">
            <a:avLst/>
          </a:prstGeom>
          <a:ln w="3175">
            <a:noFill/>
          </a:ln>
        </p:spPr>
        <p:txBody>
          <a:bodyPr wrap="square">
            <a:spAutoFit/>
          </a:bodyPr>
          <a:lstStyle/>
          <a:p>
            <a:pPr algn="just">
              <a:lnSpc>
                <a:spcPct val="150000"/>
              </a:lnSpc>
            </a:pPr>
            <a:r>
              <a:rPr lang="en-US" altLang="zh-CN" sz="2100" dirty="0" smtClean="0">
                <a:solidFill>
                  <a:srgbClr val="006699"/>
                </a:solidFill>
                <a:latin typeface="黑体" pitchFamily="49" charset="-122"/>
                <a:ea typeface="黑体" pitchFamily="49" charset="-122"/>
              </a:rPr>
              <a:t>2013</a:t>
            </a:r>
            <a:r>
              <a:rPr lang="zh-CN" altLang="en-US" sz="2100" dirty="0" smtClean="0">
                <a:solidFill>
                  <a:srgbClr val="006699"/>
                </a:solidFill>
                <a:latin typeface="黑体" pitchFamily="49" charset="-122"/>
                <a:ea typeface="黑体" pitchFamily="49" charset="-122"/>
              </a:rPr>
              <a:t>年</a:t>
            </a:r>
            <a:r>
              <a:rPr lang="en-US" altLang="zh-CN" sz="2100" dirty="0" smtClean="0">
                <a:solidFill>
                  <a:srgbClr val="006699"/>
                </a:solidFill>
                <a:latin typeface="黑体" pitchFamily="49" charset="-122"/>
                <a:ea typeface="黑体" pitchFamily="49" charset="-122"/>
              </a:rPr>
              <a:t>11</a:t>
            </a:r>
            <a:r>
              <a:rPr lang="zh-CN" altLang="en-US" sz="2100" dirty="0" smtClean="0">
                <a:solidFill>
                  <a:srgbClr val="006699"/>
                </a:solidFill>
                <a:latin typeface="黑体" pitchFamily="49" charset="-122"/>
                <a:ea typeface="黑体" pitchFamily="49" charset="-122"/>
              </a:rPr>
              <a:t>月</a:t>
            </a:r>
            <a:r>
              <a:rPr lang="en-US" altLang="zh-CN" sz="2100" dirty="0" smtClean="0">
                <a:solidFill>
                  <a:srgbClr val="006699"/>
                </a:solidFill>
                <a:latin typeface="黑体" pitchFamily="49" charset="-122"/>
                <a:ea typeface="黑体" pitchFamily="49" charset="-122"/>
              </a:rPr>
              <a:t>12</a:t>
            </a:r>
            <a:r>
              <a:rPr lang="zh-CN" altLang="en-US" sz="2100" dirty="0" smtClean="0">
                <a:solidFill>
                  <a:srgbClr val="006699"/>
                </a:solidFill>
                <a:latin typeface="黑体" pitchFamily="49" charset="-122"/>
                <a:ea typeface="黑体" pitchFamily="49" charset="-122"/>
              </a:rPr>
              <a:t>日，质检人员张某检查发现空调装配存在质量问题，反馈给车间操作工整改后仍不合格，于是亲自示范，在使用手电钻打钻时操作不慎导致钻头偏出，打伤自己手指。</a:t>
            </a:r>
          </a:p>
        </p:txBody>
      </p:sp>
      <p:sp>
        <p:nvSpPr>
          <p:cNvPr id="11" name="矩形 5"/>
          <p:cNvSpPr/>
          <p:nvPr/>
        </p:nvSpPr>
        <p:spPr>
          <a:xfrm>
            <a:off x="732028" y="2101666"/>
            <a:ext cx="8339328" cy="738664"/>
          </a:xfrm>
          <a:prstGeom prst="rect">
            <a:avLst/>
          </a:prstGeom>
        </p:spPr>
        <p:txBody>
          <a:bodyPr wrap="square">
            <a:spAutoFit/>
          </a:bodyPr>
          <a:lstStyle/>
          <a:p>
            <a:pPr>
              <a:lnSpc>
                <a:spcPct val="200000"/>
              </a:lnSpc>
            </a:pPr>
            <a:r>
              <a:rPr lang="en-US" altLang="zh-CN" sz="2100" dirty="0" smtClean="0">
                <a:solidFill>
                  <a:srgbClr val="006699"/>
                </a:solidFill>
                <a:latin typeface="黑体" pitchFamily="49" charset="-122"/>
                <a:ea typeface="黑体" pitchFamily="49" charset="-122"/>
              </a:rPr>
              <a:t>1</a:t>
            </a:r>
            <a:r>
              <a:rPr lang="zh-CN" altLang="en-US" sz="2100" dirty="0" smtClean="0">
                <a:solidFill>
                  <a:srgbClr val="006699"/>
                </a:solidFill>
                <a:latin typeface="黑体" pitchFamily="49" charset="-122"/>
                <a:ea typeface="黑体" pitchFamily="49" charset="-122"/>
              </a:rPr>
              <a:t>）确认自身具备安全操作的技能，不做能力范围以外的事情</a:t>
            </a:r>
            <a:endParaRPr lang="en-US" altLang="zh-CN" sz="2100" dirty="0" smtClean="0">
              <a:solidFill>
                <a:srgbClr val="006699"/>
              </a:solidFill>
              <a:latin typeface="黑体" pitchFamily="49" charset="-122"/>
              <a:ea typeface="黑体" pitchFamily="49" charset="-122"/>
            </a:endParaRPr>
          </a:p>
        </p:txBody>
      </p:sp>
      <p:sp>
        <p:nvSpPr>
          <p:cNvPr id="13" name="矩形 6"/>
          <p:cNvSpPr/>
          <p:nvPr/>
        </p:nvSpPr>
        <p:spPr>
          <a:xfrm>
            <a:off x="719328" y="1466666"/>
            <a:ext cx="9034272" cy="828040"/>
          </a:xfrm>
          <a:prstGeom prst="rect">
            <a:avLst/>
          </a:prstGeom>
        </p:spPr>
        <p:txBody>
          <a:bodyPr wrap="square">
            <a:spAutoFit/>
          </a:bodyPr>
          <a:lstStyle/>
          <a:p>
            <a:pPr>
              <a:lnSpc>
                <a:spcPct val="200000"/>
              </a:lnSpc>
            </a:pPr>
            <a:r>
              <a:rPr lang="en-US" altLang="zh-CN" sz="2100" dirty="0" smtClean="0">
                <a:solidFill>
                  <a:srgbClr val="006699"/>
                </a:solidFill>
                <a:latin typeface="黑体" pitchFamily="49" charset="-122"/>
                <a:ea typeface="黑体" pitchFamily="49" charset="-122"/>
              </a:rPr>
              <a:t>1</a:t>
            </a:r>
            <a:r>
              <a:rPr lang="zh-CN" altLang="en-US" sz="2100" dirty="0" smtClean="0">
                <a:solidFill>
                  <a:srgbClr val="006699"/>
                </a:solidFill>
                <a:latin typeface="黑体" pitchFamily="49" charset="-122"/>
                <a:ea typeface="黑体" pitchFamily="49" charset="-122"/>
              </a:rPr>
              <a:t>、我不伤害自己：</a:t>
            </a:r>
            <a:endParaRPr lang="en-US" altLang="zh-CN" sz="2100" dirty="0" smtClean="0">
              <a:solidFill>
                <a:srgbClr val="006699"/>
              </a:solidFill>
              <a:latin typeface="黑体" pitchFamily="49" charset="-122"/>
              <a:ea typeface="黑体" pitchFamily="49" charset="-122"/>
            </a:endParaRPr>
          </a:p>
        </p:txBody>
      </p:sp>
      <p:pic>
        <p:nvPicPr>
          <p:cNvPr id="1026" name="Picture 2"/>
          <p:cNvPicPr>
            <a:picLocks noChangeAspect="1" noChangeArrowheads="1"/>
          </p:cNvPicPr>
          <p:nvPr/>
        </p:nvPicPr>
        <p:blipFill>
          <a:blip r:embed="rId2" cstate="print"/>
          <a:srcRect/>
          <a:stretch>
            <a:fillRect/>
          </a:stretch>
        </p:blipFill>
        <p:spPr bwMode="auto">
          <a:xfrm>
            <a:off x="977900" y="3205181"/>
            <a:ext cx="3528000" cy="2632231"/>
          </a:xfrm>
          <a:prstGeom prst="rect">
            <a:avLst/>
          </a:prstGeom>
          <a:noFill/>
          <a:ln w="9525">
            <a:noFill/>
            <a:miter lim="800000"/>
            <a:headEnd/>
            <a:tailEnd/>
          </a:ln>
          <a:effectLst/>
        </p:spPr>
      </p:pic>
    </p:spTree>
  </p:cSld>
  <p:clrMapOvr>
    <a:masterClrMapping/>
  </p:clrMapOvr>
  <p:transition spd="slow">
    <p:strips dir="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569233" y="134649"/>
            <a:ext cx="6033399" cy="449552"/>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第二部分  安全责任</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践行“三不伤害”</a:t>
            </a:r>
          </a:p>
        </p:txBody>
      </p:sp>
      <p:pic>
        <p:nvPicPr>
          <p:cNvPr id="9" name="Picture 2" descr="sicurezza"/>
          <p:cNvPicPr>
            <a:picLocks noChangeAspect="1" noChangeArrowheads="1"/>
          </p:cNvPicPr>
          <p:nvPr/>
        </p:nvPicPr>
        <p:blipFill>
          <a:blip r:embed="rId2" cstate="print"/>
          <a:srcRect/>
          <a:stretch>
            <a:fillRect/>
          </a:stretch>
        </p:blipFill>
        <p:spPr bwMode="auto">
          <a:xfrm>
            <a:off x="4864103" y="2993638"/>
            <a:ext cx="3314697" cy="2952000"/>
          </a:xfrm>
          <a:prstGeom prst="rect">
            <a:avLst/>
          </a:prstGeom>
          <a:noFill/>
          <a:ln w="9525">
            <a:noFill/>
            <a:miter lim="800000"/>
            <a:headEnd/>
            <a:tailEnd/>
          </a:ln>
        </p:spPr>
      </p:pic>
      <p:pic>
        <p:nvPicPr>
          <p:cNvPr id="11" name="Picture 3" descr="pas peur"/>
          <p:cNvPicPr>
            <a:picLocks noChangeAspect="1" noChangeArrowheads="1"/>
          </p:cNvPicPr>
          <p:nvPr/>
        </p:nvPicPr>
        <p:blipFill>
          <a:blip r:embed="rId3" cstate="print"/>
          <a:srcRect/>
          <a:stretch>
            <a:fillRect/>
          </a:stretch>
        </p:blipFill>
        <p:spPr bwMode="auto">
          <a:xfrm>
            <a:off x="986359" y="3001763"/>
            <a:ext cx="3416439" cy="2952000"/>
          </a:xfrm>
          <a:prstGeom prst="rect">
            <a:avLst/>
          </a:prstGeom>
          <a:noFill/>
          <a:ln w="9525">
            <a:noFill/>
            <a:miter lim="800000"/>
            <a:headEnd/>
            <a:tailEnd/>
          </a:ln>
        </p:spPr>
      </p:pic>
      <p:sp>
        <p:nvSpPr>
          <p:cNvPr id="13" name="矩形 5"/>
          <p:cNvSpPr/>
          <p:nvPr/>
        </p:nvSpPr>
        <p:spPr>
          <a:xfrm>
            <a:off x="732028" y="2101666"/>
            <a:ext cx="8339328" cy="738664"/>
          </a:xfrm>
          <a:prstGeom prst="rect">
            <a:avLst/>
          </a:prstGeom>
        </p:spPr>
        <p:txBody>
          <a:bodyPr wrap="square">
            <a:spAutoFit/>
          </a:bodyPr>
          <a:lstStyle/>
          <a:p>
            <a:pPr>
              <a:lnSpc>
                <a:spcPct val="200000"/>
              </a:lnSpc>
            </a:pPr>
            <a:r>
              <a:rPr lang="en-US" altLang="zh-CN" sz="2100" dirty="0" smtClean="0">
                <a:solidFill>
                  <a:srgbClr val="006699"/>
                </a:solidFill>
                <a:latin typeface="黑体" pitchFamily="49" charset="-122"/>
                <a:ea typeface="黑体" pitchFamily="49" charset="-122"/>
              </a:rPr>
              <a:t>2</a:t>
            </a:r>
            <a:r>
              <a:rPr lang="zh-CN" altLang="en-US" sz="2100" dirty="0" smtClean="0">
                <a:solidFill>
                  <a:srgbClr val="006699"/>
                </a:solidFill>
                <a:latin typeface="黑体" pitchFamily="49" charset="-122"/>
                <a:ea typeface="黑体" pitchFamily="49" charset="-122"/>
              </a:rPr>
              <a:t>）了解作业过程危险因素，做好安全防范措施，做到按章操作</a:t>
            </a:r>
            <a:endParaRPr lang="en-US" altLang="zh-CN" sz="2100" dirty="0" smtClean="0">
              <a:solidFill>
                <a:srgbClr val="006699"/>
              </a:solidFill>
              <a:latin typeface="黑体" pitchFamily="49" charset="-122"/>
              <a:ea typeface="黑体" pitchFamily="49" charset="-122"/>
            </a:endParaRPr>
          </a:p>
        </p:txBody>
      </p:sp>
      <p:sp>
        <p:nvSpPr>
          <p:cNvPr id="17" name="矩形 6"/>
          <p:cNvSpPr/>
          <p:nvPr/>
        </p:nvSpPr>
        <p:spPr>
          <a:xfrm>
            <a:off x="719328" y="1466666"/>
            <a:ext cx="9034272" cy="828040"/>
          </a:xfrm>
          <a:prstGeom prst="rect">
            <a:avLst/>
          </a:prstGeom>
        </p:spPr>
        <p:txBody>
          <a:bodyPr wrap="square">
            <a:spAutoFit/>
          </a:bodyPr>
          <a:lstStyle/>
          <a:p>
            <a:pPr>
              <a:lnSpc>
                <a:spcPct val="200000"/>
              </a:lnSpc>
            </a:pPr>
            <a:r>
              <a:rPr lang="en-US" altLang="zh-CN" sz="2100" dirty="0" smtClean="0">
                <a:solidFill>
                  <a:srgbClr val="006699"/>
                </a:solidFill>
                <a:latin typeface="黑体" pitchFamily="49" charset="-122"/>
                <a:ea typeface="黑体" pitchFamily="49" charset="-122"/>
              </a:rPr>
              <a:t>1</a:t>
            </a:r>
            <a:r>
              <a:rPr lang="zh-CN" altLang="en-US" sz="2100" dirty="0" smtClean="0">
                <a:solidFill>
                  <a:srgbClr val="006699"/>
                </a:solidFill>
                <a:latin typeface="黑体" pitchFamily="49" charset="-122"/>
                <a:ea typeface="黑体" pitchFamily="49" charset="-122"/>
              </a:rPr>
              <a:t>、我不伤害自己：</a:t>
            </a:r>
            <a:endParaRPr lang="en-US" altLang="zh-CN" sz="2100" dirty="0" smtClean="0">
              <a:solidFill>
                <a:srgbClr val="006699"/>
              </a:solidFill>
              <a:latin typeface="黑体" pitchFamily="49" charset="-122"/>
              <a:ea typeface="黑体" pitchFamily="49" charset="-122"/>
            </a:endParaRPr>
          </a:p>
        </p:txBody>
      </p:sp>
    </p:spTree>
  </p:cSld>
  <p:clrMapOvr>
    <a:masterClrMapping/>
  </p:clrMapOvr>
  <p:transition spd="slow">
    <p:strips dir="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6"/>
          <p:cNvSpPr/>
          <p:nvPr/>
        </p:nvSpPr>
        <p:spPr>
          <a:xfrm>
            <a:off x="719328" y="1466666"/>
            <a:ext cx="9034272" cy="738664"/>
          </a:xfrm>
          <a:prstGeom prst="rect">
            <a:avLst/>
          </a:prstGeom>
        </p:spPr>
        <p:txBody>
          <a:bodyPr wrap="square">
            <a:spAutoFit/>
          </a:bodyPr>
          <a:lstStyle/>
          <a:p>
            <a:pPr>
              <a:lnSpc>
                <a:spcPct val="200000"/>
              </a:lnSpc>
            </a:pPr>
            <a:r>
              <a:rPr lang="en-US" altLang="zh-CN" sz="2100" dirty="0" smtClean="0">
                <a:solidFill>
                  <a:srgbClr val="006699"/>
                </a:solidFill>
                <a:latin typeface="黑体" pitchFamily="49" charset="-122"/>
                <a:ea typeface="黑体" pitchFamily="49" charset="-122"/>
              </a:rPr>
              <a:t>2</a:t>
            </a:r>
            <a:r>
              <a:rPr lang="zh-CN" altLang="en-US" sz="2100" dirty="0" smtClean="0">
                <a:solidFill>
                  <a:srgbClr val="006699"/>
                </a:solidFill>
                <a:latin typeface="黑体" pitchFamily="49" charset="-122"/>
                <a:ea typeface="黑体" pitchFamily="49" charset="-122"/>
              </a:rPr>
              <a:t>、我不对他人造成伤害</a:t>
            </a:r>
            <a:endParaRPr lang="en-US" altLang="zh-CN" sz="2100" dirty="0" smtClean="0">
              <a:solidFill>
                <a:srgbClr val="006699"/>
              </a:solidFill>
              <a:latin typeface="黑体" pitchFamily="49" charset="-122"/>
              <a:ea typeface="黑体" pitchFamily="49" charset="-122"/>
            </a:endParaRPr>
          </a:p>
        </p:txBody>
      </p:sp>
      <p:sp>
        <p:nvSpPr>
          <p:cNvPr id="11" name="矩形 5"/>
          <p:cNvSpPr/>
          <p:nvPr/>
        </p:nvSpPr>
        <p:spPr>
          <a:xfrm>
            <a:off x="732028" y="2101666"/>
            <a:ext cx="9034272" cy="622543"/>
          </a:xfrm>
          <a:prstGeom prst="rect">
            <a:avLst/>
          </a:prstGeom>
        </p:spPr>
        <p:txBody>
          <a:bodyPr wrap="square">
            <a:spAutoFit/>
          </a:bodyPr>
          <a:lstStyle/>
          <a:p>
            <a:pPr>
              <a:lnSpc>
                <a:spcPct val="200000"/>
              </a:lnSpc>
            </a:pPr>
            <a:r>
              <a:rPr lang="en-US" altLang="zh-CN" sz="2100" dirty="0" smtClean="0">
                <a:solidFill>
                  <a:srgbClr val="006699"/>
                </a:solidFill>
                <a:latin typeface="黑体" pitchFamily="49" charset="-122"/>
                <a:ea typeface="黑体" pitchFamily="49" charset="-122"/>
              </a:rPr>
              <a:t>1</a:t>
            </a:r>
            <a:r>
              <a:rPr lang="zh-CN" altLang="en-US" sz="2100" dirty="0" smtClean="0">
                <a:solidFill>
                  <a:srgbClr val="006699"/>
                </a:solidFill>
                <a:latin typeface="黑体" pitchFamily="49" charset="-122"/>
                <a:ea typeface="黑体" pitchFamily="49" charset="-122"/>
              </a:rPr>
              <a:t>）</a:t>
            </a:r>
            <a:r>
              <a:rPr lang="zh-CN" altLang="en-US" sz="2100" dirty="0" smtClean="0">
                <a:solidFill>
                  <a:srgbClr val="00B050"/>
                </a:solidFill>
                <a:latin typeface="黑体" pitchFamily="49" charset="-122"/>
                <a:ea typeface="黑体" pitchFamily="49" charset="-122"/>
              </a:rPr>
              <a:t>操作人员</a:t>
            </a:r>
            <a:r>
              <a:rPr lang="zh-CN" altLang="en-US" sz="2100" dirty="0" smtClean="0">
                <a:solidFill>
                  <a:srgbClr val="006699"/>
                </a:solidFill>
                <a:latin typeface="黑体" pitchFamily="49" charset="-122"/>
                <a:ea typeface="黑体" pitchFamily="49" charset="-122"/>
              </a:rPr>
              <a:t>时刻关注自身行为是否影响他人，不给他人制造安全隐患。</a:t>
            </a:r>
            <a:endParaRPr lang="en-US" altLang="zh-CN" sz="2100" dirty="0" smtClean="0">
              <a:solidFill>
                <a:srgbClr val="006699"/>
              </a:solidFill>
              <a:latin typeface="黑体" pitchFamily="49" charset="-122"/>
              <a:ea typeface="黑体" pitchFamily="49" charset="-122"/>
            </a:endParaRPr>
          </a:p>
        </p:txBody>
      </p:sp>
      <p:pic>
        <p:nvPicPr>
          <p:cNvPr id="2" name="Picture 2" descr="D:\Users\sungla\Desktop\78648593b71643598ddad1d15fa414e1_th.gif"/>
          <p:cNvPicPr>
            <a:picLocks noChangeAspect="1" noChangeArrowheads="1" noCrop="1"/>
          </p:cNvPicPr>
          <p:nvPr/>
        </p:nvPicPr>
        <p:blipFill>
          <a:blip r:embed="rId2" cstate="print"/>
          <a:srcRect/>
          <a:stretch>
            <a:fillRect/>
          </a:stretch>
        </p:blipFill>
        <p:spPr bwMode="auto">
          <a:xfrm>
            <a:off x="806450" y="2868612"/>
            <a:ext cx="4229100" cy="2973387"/>
          </a:xfrm>
          <a:prstGeom prst="rect">
            <a:avLst/>
          </a:prstGeom>
          <a:noFill/>
        </p:spPr>
      </p:pic>
      <p:pic>
        <p:nvPicPr>
          <p:cNvPr id="3" name="Picture 3" descr="D:\Users\sungla\Desktop\f6776907c71b495c895bf200ae7214f9.gif"/>
          <p:cNvPicPr>
            <a:picLocks noChangeAspect="1" noChangeArrowheads="1" noCrop="1"/>
          </p:cNvPicPr>
          <p:nvPr/>
        </p:nvPicPr>
        <p:blipFill>
          <a:blip r:embed="rId3" cstate="print"/>
          <a:srcRect/>
          <a:stretch>
            <a:fillRect/>
          </a:stretch>
        </p:blipFill>
        <p:spPr bwMode="auto">
          <a:xfrm>
            <a:off x="5207000" y="2847975"/>
            <a:ext cx="3810000" cy="2968625"/>
          </a:xfrm>
          <a:prstGeom prst="rect">
            <a:avLst/>
          </a:prstGeom>
          <a:noFill/>
        </p:spPr>
      </p:pic>
      <p:sp>
        <p:nvSpPr>
          <p:cNvPr id="12" name="矩形 11"/>
          <p:cNvSpPr/>
          <p:nvPr/>
        </p:nvSpPr>
        <p:spPr>
          <a:xfrm rot="20109215">
            <a:off x="1165859" y="4030783"/>
            <a:ext cx="1261885" cy="923330"/>
          </a:xfrm>
          <a:prstGeom prst="rect">
            <a:avLst/>
          </a:prstGeom>
          <a:noFill/>
          <a:ln w="28575">
            <a:solidFill>
              <a:srgbClr val="FF0000"/>
            </a:solid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n-US" altLang="zh-CN" sz="5400" b="1" cap="all" dirty="0" smtClean="0">
                <a:ln w="0">
                  <a:solidFill>
                    <a:srgbClr val="FF0000"/>
                  </a:solidFill>
                </a:ln>
                <a:solidFill>
                  <a:srgbClr val="FF0000"/>
                </a:solidFill>
                <a:effectLst>
                  <a:reflection blurRad="12700" stA="50000" endPos="50000" dist="5000" dir="5400000" sy="-100000" rotWithShape="0"/>
                </a:effectLst>
                <a:latin typeface="华文仿宋" pitchFamily="2" charset="-122"/>
                <a:ea typeface="华文仿宋" pitchFamily="2" charset="-122"/>
              </a:rPr>
              <a:t>NO</a:t>
            </a:r>
            <a:endParaRPr lang="zh-CN" altLang="en-US" sz="5400" b="1" cap="all" dirty="0">
              <a:ln w="0">
                <a:solidFill>
                  <a:srgbClr val="FF0000"/>
                </a:solidFill>
              </a:ln>
              <a:solidFill>
                <a:srgbClr val="FF0000"/>
              </a:solidFill>
              <a:effectLst>
                <a:reflection blurRad="12700" stA="50000" endPos="50000" dist="5000" dir="5400000" sy="-100000" rotWithShape="0"/>
              </a:effectLst>
              <a:latin typeface="华文仿宋" pitchFamily="2" charset="-122"/>
              <a:ea typeface="华文仿宋" pitchFamily="2" charset="-122"/>
            </a:endParaRPr>
          </a:p>
        </p:txBody>
      </p:sp>
      <p:sp>
        <p:nvSpPr>
          <p:cNvPr id="13" name="矩形 12"/>
          <p:cNvSpPr/>
          <p:nvPr/>
        </p:nvSpPr>
        <p:spPr>
          <a:xfrm rot="20109215">
            <a:off x="7441226" y="3429116"/>
            <a:ext cx="1426994" cy="923330"/>
          </a:xfrm>
          <a:prstGeom prst="rect">
            <a:avLst/>
          </a:prstGeom>
          <a:noFill/>
          <a:ln w="28575">
            <a:solidFill>
              <a:srgbClr val="00B050"/>
            </a:solid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n-US" altLang="zh-CN" sz="5400" b="1" cap="all" dirty="0" smtClean="0">
                <a:ln w="0">
                  <a:solidFill>
                    <a:srgbClr val="00B050"/>
                  </a:solidFill>
                </a:ln>
                <a:solidFill>
                  <a:srgbClr val="00B050"/>
                </a:solidFill>
                <a:effectLst>
                  <a:reflection blurRad="12700" stA="50000" endPos="50000" dist="5000" dir="5400000" sy="-100000" rotWithShape="0"/>
                </a:effectLst>
                <a:latin typeface="华文仿宋" pitchFamily="2" charset="-122"/>
                <a:ea typeface="华文仿宋" pitchFamily="2" charset="-122"/>
              </a:rPr>
              <a:t>YES</a:t>
            </a:r>
            <a:endParaRPr lang="zh-CN" altLang="en-US" sz="5400" b="1" cap="all" dirty="0">
              <a:ln w="0">
                <a:solidFill>
                  <a:srgbClr val="00B050"/>
                </a:solidFill>
              </a:ln>
              <a:solidFill>
                <a:srgbClr val="00B050"/>
              </a:solidFill>
              <a:effectLst>
                <a:reflection blurRad="12700" stA="50000" endPos="50000" dist="5000" dir="5400000" sy="-100000" rotWithShape="0"/>
              </a:effectLst>
              <a:latin typeface="华文仿宋" pitchFamily="2" charset="-122"/>
              <a:ea typeface="华文仿宋" pitchFamily="2" charset="-122"/>
            </a:endParaRPr>
          </a:p>
        </p:txBody>
      </p:sp>
      <p:sp>
        <p:nvSpPr>
          <p:cNvPr id="14" name="Rectangle 2"/>
          <p:cNvSpPr>
            <a:spLocks noGrp="1" noChangeArrowheads="1"/>
          </p:cNvSpPr>
          <p:nvPr>
            <p:ph type="title"/>
          </p:nvPr>
        </p:nvSpPr>
        <p:spPr>
          <a:xfrm>
            <a:off x="569233" y="134649"/>
            <a:ext cx="6033399" cy="449552"/>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第二部分  安全责任</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践行“三不伤害”</a:t>
            </a:r>
          </a:p>
        </p:txBody>
      </p:sp>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lide(fromBottom)">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amond(in)">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slide(fromBottom)">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heckerboard(across)">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slide(fromBottom)">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698588" y="3242638"/>
            <a:ext cx="2646799" cy="3024000"/>
          </a:xfrm>
          <a:prstGeom prst="rect">
            <a:avLst/>
          </a:prstGeom>
          <a:noFill/>
          <a:ln w="9525">
            <a:noFill/>
            <a:miter lim="800000"/>
            <a:headEnd/>
            <a:tailEnd/>
          </a:ln>
        </p:spPr>
      </p:pic>
      <p:sp>
        <p:nvSpPr>
          <p:cNvPr id="8" name="矩形 6"/>
          <p:cNvSpPr/>
          <p:nvPr/>
        </p:nvSpPr>
        <p:spPr>
          <a:xfrm>
            <a:off x="719328" y="1466666"/>
            <a:ext cx="9034272" cy="738664"/>
          </a:xfrm>
          <a:prstGeom prst="rect">
            <a:avLst/>
          </a:prstGeom>
        </p:spPr>
        <p:txBody>
          <a:bodyPr wrap="square">
            <a:spAutoFit/>
          </a:bodyPr>
          <a:lstStyle/>
          <a:p>
            <a:pPr>
              <a:lnSpc>
                <a:spcPct val="200000"/>
              </a:lnSpc>
            </a:pPr>
            <a:r>
              <a:rPr lang="en-US" altLang="zh-CN" sz="2100" dirty="0" smtClean="0">
                <a:solidFill>
                  <a:srgbClr val="006699"/>
                </a:solidFill>
                <a:latin typeface="黑体" pitchFamily="49" charset="-122"/>
                <a:ea typeface="黑体" pitchFamily="49" charset="-122"/>
              </a:rPr>
              <a:t>2</a:t>
            </a:r>
            <a:r>
              <a:rPr lang="zh-CN" altLang="en-US" sz="2100" dirty="0" smtClean="0">
                <a:solidFill>
                  <a:srgbClr val="006699"/>
                </a:solidFill>
                <a:latin typeface="黑体" pitchFamily="49" charset="-122"/>
                <a:ea typeface="黑体" pitchFamily="49" charset="-122"/>
              </a:rPr>
              <a:t>、我不对他人造成伤害</a:t>
            </a:r>
            <a:endParaRPr lang="en-US" altLang="zh-CN" sz="2100" dirty="0" smtClean="0">
              <a:solidFill>
                <a:srgbClr val="006699"/>
              </a:solidFill>
              <a:latin typeface="黑体" pitchFamily="49" charset="-122"/>
              <a:ea typeface="黑体" pitchFamily="49" charset="-122"/>
            </a:endParaRPr>
          </a:p>
        </p:txBody>
      </p:sp>
      <p:sp>
        <p:nvSpPr>
          <p:cNvPr id="15" name="矩形 14"/>
          <p:cNvSpPr/>
          <p:nvPr/>
        </p:nvSpPr>
        <p:spPr>
          <a:xfrm rot="20109215">
            <a:off x="2930271" y="3476991"/>
            <a:ext cx="1261885" cy="923330"/>
          </a:xfrm>
          <a:prstGeom prst="rect">
            <a:avLst/>
          </a:prstGeom>
          <a:noFill/>
          <a:ln w="28575">
            <a:solidFill>
              <a:srgbClr val="FF0000"/>
            </a:solid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n-US" altLang="zh-CN" sz="5400" b="1" cap="all" dirty="0" smtClean="0">
                <a:ln w="0">
                  <a:solidFill>
                    <a:srgbClr val="FF0000"/>
                  </a:solidFill>
                </a:ln>
                <a:solidFill>
                  <a:srgbClr val="FF0000"/>
                </a:solidFill>
                <a:effectLst>
                  <a:reflection blurRad="12700" stA="50000" endPos="50000" dist="5000" dir="5400000" sy="-100000" rotWithShape="0"/>
                </a:effectLst>
                <a:latin typeface="华文仿宋" pitchFamily="2" charset="-122"/>
                <a:ea typeface="华文仿宋" pitchFamily="2" charset="-122"/>
              </a:rPr>
              <a:t>NO</a:t>
            </a:r>
            <a:endParaRPr lang="zh-CN" altLang="en-US" sz="5400" b="1" cap="all" dirty="0">
              <a:ln w="0">
                <a:solidFill>
                  <a:srgbClr val="FF0000"/>
                </a:solidFill>
              </a:ln>
              <a:solidFill>
                <a:srgbClr val="FF0000"/>
              </a:solidFill>
              <a:effectLst>
                <a:reflection blurRad="12700" stA="50000" endPos="50000" dist="5000" dir="5400000" sy="-100000" rotWithShape="0"/>
              </a:effectLst>
              <a:latin typeface="华文仿宋" pitchFamily="2" charset="-122"/>
              <a:ea typeface="华文仿宋" pitchFamily="2" charset="-122"/>
            </a:endParaRPr>
          </a:p>
        </p:txBody>
      </p:sp>
      <p:pic>
        <p:nvPicPr>
          <p:cNvPr id="1027" name="Picture 3"/>
          <p:cNvPicPr>
            <a:picLocks noChangeAspect="1" noChangeArrowheads="1"/>
          </p:cNvPicPr>
          <p:nvPr/>
        </p:nvPicPr>
        <p:blipFill>
          <a:blip r:embed="rId3" cstate="print"/>
          <a:srcRect/>
          <a:stretch>
            <a:fillRect/>
          </a:stretch>
        </p:blipFill>
        <p:spPr bwMode="auto">
          <a:xfrm>
            <a:off x="4920473" y="3206391"/>
            <a:ext cx="4636800" cy="3567895"/>
          </a:xfrm>
          <a:prstGeom prst="rect">
            <a:avLst/>
          </a:prstGeom>
          <a:noFill/>
          <a:ln w="9525">
            <a:noFill/>
            <a:miter lim="800000"/>
            <a:headEnd/>
            <a:tailEnd/>
          </a:ln>
          <a:effectLst/>
        </p:spPr>
      </p:pic>
      <p:sp>
        <p:nvSpPr>
          <p:cNvPr id="11" name="Rectangle 2"/>
          <p:cNvSpPr txBox="1">
            <a:spLocks noChangeArrowheads="1"/>
          </p:cNvSpPr>
          <p:nvPr/>
        </p:nvSpPr>
        <p:spPr bwMode="auto">
          <a:xfrm>
            <a:off x="1687107" y="5816600"/>
            <a:ext cx="2678480" cy="423862"/>
          </a:xfrm>
          <a:prstGeom prst="rect">
            <a:avLst/>
          </a:prstGeom>
          <a:noFill/>
          <a:ln w="9525">
            <a:noFill/>
            <a:miter lim="800000"/>
            <a:headEnd/>
            <a:tailEnd/>
          </a:ln>
        </p:spPr>
        <p:txBody>
          <a:bodyPr lIns="101837" tIns="50918" rIns="101837" bIns="50918" anchor="b"/>
          <a:lstStyle/>
          <a:p>
            <a:pPr algn="ctr">
              <a:lnSpc>
                <a:spcPct val="150000"/>
              </a:lnSpc>
            </a:pPr>
            <a:r>
              <a:rPr lang="zh-CN" altLang="en-US" sz="2000" kern="0" dirty="0" smtClean="0">
                <a:solidFill>
                  <a:srgbClr val="FF0000"/>
                </a:solidFill>
                <a:latin typeface="微软雅黑" pitchFamily="34" charset="-122"/>
                <a:cs typeface="+mj-cs"/>
              </a:rPr>
              <a:t>急停按钮被遮挡</a:t>
            </a:r>
            <a:endParaRPr lang="zh-CN" altLang="en-US" sz="2000" kern="0" dirty="0">
              <a:solidFill>
                <a:srgbClr val="FF0000"/>
              </a:solidFill>
              <a:latin typeface="微软雅黑" pitchFamily="34" charset="-122"/>
              <a:cs typeface="+mj-cs"/>
            </a:endParaRPr>
          </a:p>
        </p:txBody>
      </p:sp>
      <p:cxnSp>
        <p:nvCxnSpPr>
          <p:cNvPr id="17" name="直接箭头连接符 16"/>
          <p:cNvCxnSpPr/>
          <p:nvPr/>
        </p:nvCxnSpPr>
        <p:spPr bwMode="auto">
          <a:xfrm rot="5400000" flipH="1" flipV="1">
            <a:off x="2733637" y="5378450"/>
            <a:ext cx="444500" cy="35560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19" name="矩形 18"/>
          <p:cNvSpPr/>
          <p:nvPr/>
        </p:nvSpPr>
        <p:spPr>
          <a:xfrm rot="20109215">
            <a:off x="7982139" y="5567010"/>
            <a:ext cx="1426994" cy="923330"/>
          </a:xfrm>
          <a:prstGeom prst="rect">
            <a:avLst/>
          </a:prstGeom>
          <a:noFill/>
          <a:ln w="28575">
            <a:solidFill>
              <a:srgbClr val="00B050"/>
            </a:solid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n-US" altLang="zh-CN" sz="5400" b="1" cap="all" dirty="0" smtClean="0">
                <a:ln w="0">
                  <a:solidFill>
                    <a:srgbClr val="00B050"/>
                  </a:solidFill>
                </a:ln>
                <a:solidFill>
                  <a:srgbClr val="00B050"/>
                </a:solidFill>
                <a:effectLst>
                  <a:reflection blurRad="12700" stA="50000" endPos="50000" dist="5000" dir="5400000" sy="-100000" rotWithShape="0"/>
                </a:effectLst>
                <a:latin typeface="华文仿宋" pitchFamily="2" charset="-122"/>
                <a:ea typeface="华文仿宋" pitchFamily="2" charset="-122"/>
              </a:rPr>
              <a:t>YES</a:t>
            </a:r>
            <a:endParaRPr lang="zh-CN" altLang="en-US" sz="5400" b="1" cap="all" dirty="0">
              <a:ln w="0">
                <a:solidFill>
                  <a:srgbClr val="00B050"/>
                </a:solidFill>
              </a:ln>
              <a:solidFill>
                <a:srgbClr val="00B050"/>
              </a:solidFill>
              <a:effectLst>
                <a:reflection blurRad="12700" stA="50000" endPos="50000" dist="5000" dir="5400000" sy="-100000" rotWithShape="0"/>
              </a:effectLst>
              <a:latin typeface="华文仿宋" pitchFamily="2" charset="-122"/>
              <a:ea typeface="华文仿宋" pitchFamily="2" charset="-122"/>
            </a:endParaRPr>
          </a:p>
        </p:txBody>
      </p:sp>
      <p:sp>
        <p:nvSpPr>
          <p:cNvPr id="20" name="矩形 5"/>
          <p:cNvSpPr/>
          <p:nvPr/>
        </p:nvSpPr>
        <p:spPr>
          <a:xfrm>
            <a:off x="732028" y="2228666"/>
            <a:ext cx="9034272" cy="1061829"/>
          </a:xfrm>
          <a:prstGeom prst="rect">
            <a:avLst/>
          </a:prstGeom>
        </p:spPr>
        <p:txBody>
          <a:bodyPr wrap="square">
            <a:spAutoFit/>
          </a:bodyPr>
          <a:lstStyle/>
          <a:p>
            <a:pPr>
              <a:lnSpc>
                <a:spcPct val="150000"/>
              </a:lnSpc>
            </a:pPr>
            <a:r>
              <a:rPr lang="en-US" altLang="zh-CN" sz="2100" dirty="0" smtClean="0">
                <a:solidFill>
                  <a:srgbClr val="006699"/>
                </a:solidFill>
                <a:latin typeface="黑体" pitchFamily="49" charset="-122"/>
                <a:ea typeface="黑体" pitchFamily="49" charset="-122"/>
              </a:rPr>
              <a:t>2</a:t>
            </a:r>
            <a:r>
              <a:rPr lang="zh-CN" altLang="en-US" sz="2100" dirty="0" smtClean="0">
                <a:solidFill>
                  <a:srgbClr val="006699"/>
                </a:solidFill>
                <a:latin typeface="黑体" pitchFamily="49" charset="-122"/>
                <a:ea typeface="黑体" pitchFamily="49" charset="-122"/>
              </a:rPr>
              <a:t>）</a:t>
            </a:r>
            <a:r>
              <a:rPr lang="zh-CN" altLang="en-US" sz="2100" dirty="0" smtClean="0">
                <a:solidFill>
                  <a:srgbClr val="00B0F0"/>
                </a:solidFill>
                <a:latin typeface="黑体" pitchFamily="49" charset="-122"/>
                <a:ea typeface="黑体" pitchFamily="49" charset="-122"/>
              </a:rPr>
              <a:t>技术人员</a:t>
            </a:r>
            <a:r>
              <a:rPr lang="zh-CN" altLang="en-US" sz="2100" dirty="0" smtClean="0">
                <a:solidFill>
                  <a:srgbClr val="006699"/>
                </a:solidFill>
                <a:latin typeface="黑体" pitchFamily="49" charset="-122"/>
                <a:ea typeface="黑体" pitchFamily="49" charset="-122"/>
              </a:rPr>
              <a:t>遵循安全标准和要求，为劳动者设计安全可靠的设备设施，创造安全舒适的工作环境。</a:t>
            </a:r>
            <a:endParaRPr lang="en-US" altLang="zh-CN" sz="2100" dirty="0" smtClean="0">
              <a:solidFill>
                <a:srgbClr val="006699"/>
              </a:solidFill>
              <a:latin typeface="黑体" pitchFamily="49" charset="-122"/>
              <a:ea typeface="黑体" pitchFamily="49" charset="-122"/>
            </a:endParaRPr>
          </a:p>
        </p:txBody>
      </p:sp>
      <p:sp>
        <p:nvSpPr>
          <p:cNvPr id="21" name="文本占位符 8"/>
          <p:cNvSpPr>
            <a:spLocks noGrp="1"/>
          </p:cNvSpPr>
          <p:nvPr>
            <p:ph type="body" sz="half" idx="1"/>
          </p:nvPr>
        </p:nvSpPr>
        <p:spPr>
          <a:xfrm>
            <a:off x="1482075" y="6376786"/>
            <a:ext cx="3295987" cy="633077"/>
          </a:xfrm>
        </p:spPr>
        <p:txBody>
          <a:bodyPr/>
          <a:lstStyle/>
          <a:p>
            <a:pPr>
              <a:buNone/>
            </a:pPr>
            <a:r>
              <a:rPr lang="zh-CN" altLang="en-US" sz="2400" dirty="0" smtClean="0">
                <a:solidFill>
                  <a:srgbClr val="FF0000"/>
                </a:solidFill>
                <a:latin typeface="微软雅黑" pitchFamily="34" charset="-122"/>
                <a:ea typeface="微软雅黑" pitchFamily="34" charset="-122"/>
                <a:cs typeface="+mj-cs"/>
              </a:rPr>
              <a:t>视频</a:t>
            </a:r>
            <a:r>
              <a:rPr lang="en-US" altLang="zh-CN" sz="2400" dirty="0" smtClean="0">
                <a:solidFill>
                  <a:srgbClr val="FF0000"/>
                </a:solidFill>
                <a:latin typeface="微软雅黑" pitchFamily="34" charset="-122"/>
                <a:ea typeface="微软雅黑" pitchFamily="34" charset="-122"/>
                <a:cs typeface="+mj-cs"/>
              </a:rPr>
              <a:t>4</a:t>
            </a:r>
            <a:r>
              <a:rPr lang="zh-CN" altLang="en-US" sz="2400" dirty="0" smtClean="0">
                <a:solidFill>
                  <a:srgbClr val="FF0000"/>
                </a:solidFill>
                <a:latin typeface="微软雅黑" pitchFamily="34" charset="-122"/>
                <a:ea typeface="微软雅黑" pitchFamily="34" charset="-122"/>
                <a:cs typeface="+mj-cs"/>
              </a:rPr>
              <a:t>：电梯设计缺陷</a:t>
            </a:r>
            <a:endParaRPr lang="en-US" altLang="zh-CN" sz="2400" dirty="0" smtClean="0">
              <a:solidFill>
                <a:srgbClr val="FF0000"/>
              </a:solidFill>
              <a:latin typeface="微软雅黑" pitchFamily="34" charset="-122"/>
              <a:ea typeface="微软雅黑" pitchFamily="34" charset="-122"/>
              <a:cs typeface="+mj-cs"/>
            </a:endParaRPr>
          </a:p>
        </p:txBody>
      </p:sp>
      <p:sp>
        <p:nvSpPr>
          <p:cNvPr id="14" name="Rectangle 2"/>
          <p:cNvSpPr>
            <a:spLocks noGrp="1" noChangeArrowheads="1"/>
          </p:cNvSpPr>
          <p:nvPr>
            <p:ph type="title"/>
          </p:nvPr>
        </p:nvSpPr>
        <p:spPr>
          <a:xfrm>
            <a:off x="569233" y="134649"/>
            <a:ext cx="6033399" cy="449552"/>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第二部分  安全责任</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践行“三不伤害”</a:t>
            </a:r>
          </a:p>
        </p:txBody>
      </p:sp>
    </p:spTree>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1000"/>
                                        <p:tgtEl>
                                          <p:spTgt spid="8"/>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amond(in)">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ox(in)">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slide(fromBottom)">
                                      <p:cBhvr>
                                        <p:cTn id="20" dur="500"/>
                                        <p:tgtEl>
                                          <p:spTgt spid="17"/>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Horizontal)">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6" fill="hold" grpId="0" nodeType="click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barn(inHorizontal)">
                                      <p:cBhvr>
                                        <p:cTn id="33" dur="500"/>
                                        <p:tgtEl>
                                          <p:spTgt spid="2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1027"/>
                                        </p:tgtEl>
                                        <p:attrNameLst>
                                          <p:attrName>style.visibility</p:attrName>
                                        </p:attrNameLst>
                                      </p:cBhvr>
                                      <p:to>
                                        <p:strVal val="visible"/>
                                      </p:to>
                                    </p:set>
                                    <p:animEffect transition="in" filter="diamond(in)">
                                      <p:cBhvr>
                                        <p:cTn id="38" dur="2000"/>
                                        <p:tgtEl>
                                          <p:spTgt spid="1027"/>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6"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Horizontal)">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1" grpId="0"/>
      <p:bldP spid="19" grpId="0" animBg="1"/>
      <p:bldP spid="20" grpId="0"/>
      <p:bldP spid="2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6"/>
          <p:cNvSpPr/>
          <p:nvPr/>
        </p:nvSpPr>
        <p:spPr>
          <a:xfrm>
            <a:off x="719328" y="1466666"/>
            <a:ext cx="9034272" cy="738664"/>
          </a:xfrm>
          <a:prstGeom prst="rect">
            <a:avLst/>
          </a:prstGeom>
        </p:spPr>
        <p:txBody>
          <a:bodyPr wrap="square">
            <a:spAutoFit/>
          </a:bodyPr>
          <a:lstStyle/>
          <a:p>
            <a:pPr>
              <a:lnSpc>
                <a:spcPct val="200000"/>
              </a:lnSpc>
            </a:pPr>
            <a:r>
              <a:rPr lang="en-US" altLang="zh-CN" sz="2100" dirty="0" smtClean="0">
                <a:solidFill>
                  <a:srgbClr val="006699"/>
                </a:solidFill>
                <a:latin typeface="黑体" pitchFamily="49" charset="-122"/>
                <a:ea typeface="黑体" pitchFamily="49" charset="-122"/>
              </a:rPr>
              <a:t>2</a:t>
            </a:r>
            <a:r>
              <a:rPr lang="zh-CN" altLang="en-US" sz="2100" dirty="0" smtClean="0">
                <a:solidFill>
                  <a:srgbClr val="006699"/>
                </a:solidFill>
                <a:latin typeface="黑体" pitchFamily="49" charset="-122"/>
                <a:ea typeface="黑体" pitchFamily="49" charset="-122"/>
              </a:rPr>
              <a:t>、我不对他人造成伤害</a:t>
            </a:r>
            <a:endParaRPr lang="en-US" altLang="zh-CN" sz="2100" dirty="0" smtClean="0">
              <a:solidFill>
                <a:srgbClr val="006699"/>
              </a:solidFill>
              <a:latin typeface="黑体" pitchFamily="49" charset="-122"/>
              <a:ea typeface="黑体" pitchFamily="49" charset="-122"/>
            </a:endParaRPr>
          </a:p>
        </p:txBody>
      </p:sp>
      <p:sp>
        <p:nvSpPr>
          <p:cNvPr id="12" name="矩形 5"/>
          <p:cNvSpPr/>
          <p:nvPr/>
        </p:nvSpPr>
        <p:spPr>
          <a:xfrm>
            <a:off x="732028" y="2228666"/>
            <a:ext cx="9034272" cy="577081"/>
          </a:xfrm>
          <a:prstGeom prst="rect">
            <a:avLst/>
          </a:prstGeom>
        </p:spPr>
        <p:txBody>
          <a:bodyPr wrap="square">
            <a:spAutoFit/>
          </a:bodyPr>
          <a:lstStyle/>
          <a:p>
            <a:pPr>
              <a:lnSpc>
                <a:spcPct val="150000"/>
              </a:lnSpc>
            </a:pPr>
            <a:r>
              <a:rPr lang="en-US" altLang="zh-CN" sz="2100" dirty="0" smtClean="0">
                <a:solidFill>
                  <a:srgbClr val="006699"/>
                </a:solidFill>
                <a:latin typeface="黑体" pitchFamily="49" charset="-122"/>
                <a:ea typeface="黑体" pitchFamily="49" charset="-122"/>
              </a:rPr>
              <a:t>3</a:t>
            </a:r>
            <a:r>
              <a:rPr lang="zh-CN" altLang="en-US" sz="2100" dirty="0" smtClean="0">
                <a:solidFill>
                  <a:srgbClr val="006699"/>
                </a:solidFill>
                <a:latin typeface="黑体" pitchFamily="49" charset="-122"/>
                <a:ea typeface="黑体" pitchFamily="49" charset="-122"/>
              </a:rPr>
              <a:t>）</a:t>
            </a:r>
            <a:r>
              <a:rPr lang="zh-CN" altLang="en-US" sz="2100" dirty="0" smtClean="0">
                <a:solidFill>
                  <a:srgbClr val="FF0000"/>
                </a:solidFill>
                <a:latin typeface="黑体" pitchFamily="49" charset="-122"/>
                <a:ea typeface="黑体" pitchFamily="49" charset="-122"/>
              </a:rPr>
              <a:t>管理人员</a:t>
            </a:r>
            <a:r>
              <a:rPr lang="zh-CN" altLang="en-US" sz="2100" dirty="0" smtClean="0">
                <a:solidFill>
                  <a:srgbClr val="006699"/>
                </a:solidFill>
                <a:latin typeface="黑体" pitchFamily="49" charset="-122"/>
                <a:ea typeface="黑体" pitchFamily="49" charset="-122"/>
              </a:rPr>
              <a:t>发现隐患不容忍，不畏艰难，做好防范措施，并及时消除隐患。</a:t>
            </a:r>
            <a:endParaRPr lang="en-US" altLang="zh-CN" sz="2100" dirty="0" smtClean="0">
              <a:solidFill>
                <a:srgbClr val="006699"/>
              </a:solidFill>
              <a:latin typeface="黑体" pitchFamily="49" charset="-122"/>
              <a:ea typeface="黑体" pitchFamily="49" charset="-122"/>
            </a:endParaRPr>
          </a:p>
        </p:txBody>
      </p:sp>
      <p:pic>
        <p:nvPicPr>
          <p:cNvPr id="18" name="Picture 2" descr="四川灾区“最牛校长”叶志平突发脑溢血去世"/>
          <p:cNvPicPr>
            <a:picLocks noChangeArrowheads="1"/>
          </p:cNvPicPr>
          <p:nvPr/>
        </p:nvPicPr>
        <p:blipFill>
          <a:blip r:embed="rId2" cstate="print"/>
          <a:srcRect/>
          <a:stretch>
            <a:fillRect/>
          </a:stretch>
        </p:blipFill>
        <p:spPr bwMode="auto">
          <a:xfrm>
            <a:off x="1009139" y="2706940"/>
            <a:ext cx="3960000" cy="2340000"/>
          </a:xfrm>
          <a:prstGeom prst="rect">
            <a:avLst/>
          </a:prstGeom>
          <a:noFill/>
          <a:ln w="9525">
            <a:noFill/>
            <a:miter lim="800000"/>
            <a:headEnd/>
            <a:tailEnd/>
          </a:ln>
        </p:spPr>
      </p:pic>
      <p:pic>
        <p:nvPicPr>
          <p:cNvPr id="19" name="Picture 3" descr="nr090426001"/>
          <p:cNvPicPr>
            <a:picLocks noChangeArrowheads="1"/>
          </p:cNvPicPr>
          <p:nvPr/>
        </p:nvPicPr>
        <p:blipFill>
          <a:blip r:embed="rId3" cstate="print"/>
          <a:srcRect/>
          <a:stretch>
            <a:fillRect/>
          </a:stretch>
        </p:blipFill>
        <p:spPr bwMode="auto">
          <a:xfrm>
            <a:off x="996439" y="5108664"/>
            <a:ext cx="3960000" cy="1980000"/>
          </a:xfrm>
          <a:prstGeom prst="rect">
            <a:avLst/>
          </a:prstGeom>
          <a:noFill/>
          <a:ln w="9525">
            <a:noFill/>
            <a:miter lim="800000"/>
            <a:headEnd/>
            <a:tailEnd/>
          </a:ln>
        </p:spPr>
      </p:pic>
      <p:sp>
        <p:nvSpPr>
          <p:cNvPr id="20" name="Text Box 4"/>
          <p:cNvSpPr txBox="1">
            <a:spLocks noChangeArrowheads="1"/>
          </p:cNvSpPr>
          <p:nvPr/>
        </p:nvSpPr>
        <p:spPr bwMode="auto">
          <a:xfrm>
            <a:off x="5054600" y="3265740"/>
            <a:ext cx="4492943" cy="3980815"/>
          </a:xfrm>
          <a:prstGeom prst="rect">
            <a:avLst/>
          </a:prstGeom>
          <a:noFill/>
          <a:ln w="9525">
            <a:noFill/>
            <a:miter lim="800000"/>
            <a:headEnd/>
            <a:tailEnd/>
          </a:ln>
        </p:spPr>
        <p:txBody>
          <a:bodyPr wrap="square" lIns="101837" tIns="50918" rIns="101837" bIns="50918">
            <a:spAutoFit/>
          </a:bodyPr>
          <a:lstStyle/>
          <a:p>
            <a:pPr algn="just">
              <a:lnSpc>
                <a:spcPct val="150000"/>
              </a:lnSpc>
              <a:spcBef>
                <a:spcPct val="50000"/>
              </a:spcBef>
            </a:pPr>
            <a:r>
              <a:rPr lang="zh-CN" altLang="en-US" sz="2400" dirty="0" smtClean="0">
                <a:solidFill>
                  <a:srgbClr val="006699"/>
                </a:solidFill>
                <a:latin typeface="微软雅黑" pitchFamily="34" charset="-122"/>
              </a:rPr>
              <a:t>上任后发现教学楼建筑质量差，承重柱不合格，叶志平</a:t>
            </a:r>
            <a:r>
              <a:rPr lang="zh-CN" altLang="en-US" sz="2400" dirty="0">
                <a:solidFill>
                  <a:srgbClr val="006699"/>
                </a:solidFill>
                <a:latin typeface="微软雅黑" pitchFamily="34" charset="-122"/>
              </a:rPr>
              <a:t>校长加固教</a:t>
            </a:r>
            <a:r>
              <a:rPr lang="zh-CN" altLang="en-US" sz="2400" dirty="0" smtClean="0">
                <a:solidFill>
                  <a:srgbClr val="006699"/>
                </a:solidFill>
                <a:latin typeface="微软雅黑" pitchFamily="34" charset="-122"/>
              </a:rPr>
              <a:t>楼，并坚持开展紧急</a:t>
            </a:r>
            <a:r>
              <a:rPr lang="zh-CN" altLang="en-US" sz="2400" dirty="0">
                <a:solidFill>
                  <a:srgbClr val="006699"/>
                </a:solidFill>
                <a:latin typeface="微软雅黑" pitchFamily="34" charset="-122"/>
              </a:rPr>
              <a:t>疏散</a:t>
            </a:r>
            <a:r>
              <a:rPr lang="zh-CN" altLang="en-US" sz="2400" dirty="0" smtClean="0">
                <a:solidFill>
                  <a:srgbClr val="006699"/>
                </a:solidFill>
                <a:latin typeface="微软雅黑" pitchFamily="34" charset="-122"/>
              </a:rPr>
              <a:t>演习</a:t>
            </a:r>
            <a:r>
              <a:rPr lang="en-US" altLang="zh-CN" sz="2400" dirty="0" smtClean="0">
                <a:solidFill>
                  <a:srgbClr val="006699"/>
                </a:solidFill>
                <a:latin typeface="微软雅黑" pitchFamily="34" charset="-122"/>
              </a:rPr>
              <a:t>4</a:t>
            </a:r>
            <a:r>
              <a:rPr lang="zh-CN" altLang="en-US" sz="2400" dirty="0" smtClean="0">
                <a:solidFill>
                  <a:srgbClr val="006699"/>
                </a:solidFill>
                <a:latin typeface="微软雅黑" pitchFamily="34" charset="-122"/>
              </a:rPr>
              <a:t>年。地震时，全校</a:t>
            </a:r>
            <a:r>
              <a:rPr lang="en-US" altLang="zh-CN" sz="2400" dirty="0">
                <a:solidFill>
                  <a:srgbClr val="006699"/>
                </a:solidFill>
                <a:latin typeface="微软雅黑" pitchFamily="34" charset="-122"/>
              </a:rPr>
              <a:t>2200</a:t>
            </a:r>
            <a:r>
              <a:rPr lang="zh-CN" altLang="en-US" sz="2400" dirty="0">
                <a:solidFill>
                  <a:srgbClr val="006699"/>
                </a:solidFill>
                <a:latin typeface="微软雅黑" pitchFamily="34" charset="-122"/>
              </a:rPr>
              <a:t>多名学生、上百名老师，</a:t>
            </a:r>
            <a:r>
              <a:rPr lang="en-US" altLang="zh-CN" sz="2400" dirty="0">
                <a:solidFill>
                  <a:srgbClr val="006699"/>
                </a:solidFill>
                <a:latin typeface="微软雅黑" pitchFamily="34" charset="-122"/>
              </a:rPr>
              <a:t>1</a:t>
            </a:r>
            <a:r>
              <a:rPr lang="zh-CN" altLang="en-US" sz="2400" dirty="0">
                <a:solidFill>
                  <a:srgbClr val="006699"/>
                </a:solidFill>
                <a:latin typeface="微软雅黑" pitchFamily="34" charset="-122"/>
              </a:rPr>
              <a:t>分</a:t>
            </a:r>
            <a:r>
              <a:rPr lang="en-US" altLang="zh-CN" sz="2400" dirty="0">
                <a:solidFill>
                  <a:srgbClr val="006699"/>
                </a:solidFill>
                <a:latin typeface="微软雅黑" pitchFamily="34" charset="-122"/>
              </a:rPr>
              <a:t>36</a:t>
            </a:r>
            <a:r>
              <a:rPr lang="zh-CN" altLang="en-US" sz="2400" dirty="0" smtClean="0">
                <a:solidFill>
                  <a:srgbClr val="006699"/>
                </a:solidFill>
                <a:latin typeface="微软雅黑" pitchFamily="34" charset="-122"/>
              </a:rPr>
              <a:t>秒内从</a:t>
            </a:r>
            <a:r>
              <a:rPr lang="zh-CN" altLang="en-US" sz="2400" dirty="0">
                <a:solidFill>
                  <a:srgbClr val="006699"/>
                </a:solidFill>
                <a:latin typeface="微软雅黑" pitchFamily="34" charset="-122"/>
              </a:rPr>
              <a:t>不同的教学</a:t>
            </a:r>
            <a:r>
              <a:rPr lang="zh-CN" altLang="en-US" sz="2400" dirty="0" smtClean="0">
                <a:solidFill>
                  <a:srgbClr val="006699"/>
                </a:solidFill>
                <a:latin typeface="微软雅黑" pitchFamily="34" charset="-122"/>
              </a:rPr>
              <a:t>楼的</a:t>
            </a:r>
            <a:r>
              <a:rPr lang="zh-CN" altLang="en-US" sz="2400" dirty="0">
                <a:solidFill>
                  <a:srgbClr val="006699"/>
                </a:solidFill>
                <a:latin typeface="微软雅黑" pitchFamily="34" charset="-122"/>
              </a:rPr>
              <a:t>教室中，全部冲到</a:t>
            </a:r>
            <a:r>
              <a:rPr lang="zh-CN" altLang="en-US" sz="2400" dirty="0" smtClean="0">
                <a:solidFill>
                  <a:srgbClr val="006699"/>
                </a:solidFill>
                <a:latin typeface="微软雅黑" pitchFamily="34" charset="-122"/>
              </a:rPr>
              <a:t>操场，疏散到位。</a:t>
            </a:r>
            <a:endParaRPr lang="zh-CN" altLang="en-US" sz="2400" dirty="0">
              <a:solidFill>
                <a:srgbClr val="006699"/>
              </a:solidFill>
              <a:latin typeface="微软雅黑" pitchFamily="34" charset="-122"/>
            </a:endParaRPr>
          </a:p>
        </p:txBody>
      </p:sp>
      <p:sp>
        <p:nvSpPr>
          <p:cNvPr id="21" name="Text Box 4"/>
          <p:cNvSpPr txBox="1">
            <a:spLocks noChangeArrowheads="1"/>
          </p:cNvSpPr>
          <p:nvPr/>
        </p:nvSpPr>
        <p:spPr bwMode="auto">
          <a:xfrm>
            <a:off x="5041900" y="2732340"/>
            <a:ext cx="4492943" cy="518329"/>
          </a:xfrm>
          <a:prstGeom prst="rect">
            <a:avLst/>
          </a:prstGeom>
          <a:noFill/>
          <a:ln w="9525">
            <a:noFill/>
            <a:miter lim="800000"/>
            <a:headEnd/>
            <a:tailEnd/>
          </a:ln>
        </p:spPr>
        <p:txBody>
          <a:bodyPr wrap="square" lIns="101837" tIns="50918" rIns="101837" bIns="50918">
            <a:spAutoFit/>
          </a:bodyPr>
          <a:lstStyle/>
          <a:p>
            <a:pPr algn="ctr">
              <a:spcBef>
                <a:spcPct val="50000"/>
              </a:spcBef>
            </a:pPr>
            <a:r>
              <a:rPr lang="en-US" altLang="zh-CN" sz="2700" dirty="0">
                <a:solidFill>
                  <a:srgbClr val="006699"/>
                </a:solidFill>
                <a:latin typeface="微软雅黑" pitchFamily="34" charset="-122"/>
              </a:rPr>
              <a:t>5.12</a:t>
            </a:r>
            <a:r>
              <a:rPr lang="zh-CN" altLang="en-US" sz="2700" dirty="0">
                <a:solidFill>
                  <a:srgbClr val="006699"/>
                </a:solidFill>
                <a:latin typeface="微软雅黑" pitchFamily="34" charset="-122"/>
              </a:rPr>
              <a:t>汶川地震最</a:t>
            </a:r>
            <a:r>
              <a:rPr lang="zh-CN" altLang="en-US" sz="2700" dirty="0" smtClean="0">
                <a:solidFill>
                  <a:srgbClr val="006699"/>
                </a:solidFill>
                <a:latin typeface="微软雅黑" pitchFamily="34" charset="-122"/>
              </a:rPr>
              <a:t>牛校长</a:t>
            </a:r>
            <a:endParaRPr lang="zh-CN" altLang="en-US" sz="2700" dirty="0">
              <a:solidFill>
                <a:srgbClr val="006699"/>
              </a:solidFill>
              <a:latin typeface="微软雅黑" pitchFamily="34" charset="-122"/>
            </a:endParaRPr>
          </a:p>
        </p:txBody>
      </p:sp>
      <p:sp>
        <p:nvSpPr>
          <p:cNvPr id="11" name="Rectangle 2"/>
          <p:cNvSpPr>
            <a:spLocks noGrp="1" noChangeArrowheads="1"/>
          </p:cNvSpPr>
          <p:nvPr>
            <p:ph type="title"/>
          </p:nvPr>
        </p:nvSpPr>
        <p:spPr>
          <a:xfrm>
            <a:off x="569233" y="134649"/>
            <a:ext cx="6033399" cy="449552"/>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第二部分  安全责任</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践行“三不伤害”</a:t>
            </a:r>
          </a:p>
        </p:txBody>
      </p:sp>
    </p:spTree>
  </p:cSld>
  <p:clrMapOvr>
    <a:masterClrMapping/>
  </p:clrMapOvr>
  <p:transition spd="slow">
    <p:strips dir="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half" idx="1"/>
          </p:nvPr>
        </p:nvSpPr>
        <p:spPr>
          <a:xfrm>
            <a:off x="877306" y="3532523"/>
            <a:ext cx="9142994" cy="1344277"/>
          </a:xfrm>
        </p:spPr>
        <p:txBody>
          <a:bodyPr/>
          <a:lstStyle/>
          <a:p>
            <a:pPr marL="0" indent="0">
              <a:lnSpc>
                <a:spcPct val="150000"/>
              </a:lnSpc>
              <a:spcBef>
                <a:spcPts val="0"/>
              </a:spcBef>
              <a:buNone/>
            </a:pPr>
            <a:r>
              <a:rPr lang="zh-CN" altLang="en-US" sz="2800" b="1" dirty="0" smtClean="0">
                <a:solidFill>
                  <a:srgbClr val="FF0000"/>
                </a:solidFill>
                <a:latin typeface="微软雅黑" pitchFamily="34" charset="-122"/>
                <a:ea typeface="微软雅黑" pitchFamily="34" charset="-122"/>
              </a:rPr>
              <a:t>爱</a:t>
            </a:r>
            <a:r>
              <a:rPr lang="en-US" altLang="zh-CN" sz="2800" b="1" dirty="0" smtClean="0">
                <a:solidFill>
                  <a:srgbClr val="FF0000"/>
                </a:solidFill>
                <a:latin typeface="微软雅黑" pitchFamily="34" charset="-122"/>
                <a:ea typeface="微软雅黑" pitchFamily="34" charset="-122"/>
              </a:rPr>
              <a:t>TA</a:t>
            </a:r>
            <a:r>
              <a:rPr lang="zh-CN" altLang="en-US" sz="2800" b="1" dirty="0" smtClean="0">
                <a:solidFill>
                  <a:srgbClr val="FF0000"/>
                </a:solidFill>
                <a:latin typeface="微软雅黑" pitchFamily="34" charset="-122"/>
                <a:ea typeface="微软雅黑" pitchFamily="34" charset="-122"/>
              </a:rPr>
              <a:t>就要保护</a:t>
            </a:r>
            <a:r>
              <a:rPr lang="en-US" altLang="zh-CN" sz="2800" b="1" dirty="0" smtClean="0">
                <a:solidFill>
                  <a:srgbClr val="FF0000"/>
                </a:solidFill>
                <a:latin typeface="微软雅黑" pitchFamily="34" charset="-122"/>
                <a:ea typeface="微软雅黑" pitchFamily="34" charset="-122"/>
              </a:rPr>
              <a:t>TA</a:t>
            </a:r>
          </a:p>
          <a:p>
            <a:pPr marL="0" indent="0">
              <a:lnSpc>
                <a:spcPct val="150000"/>
              </a:lnSpc>
              <a:spcBef>
                <a:spcPts val="0"/>
              </a:spcBef>
              <a:buNone/>
            </a:pPr>
            <a:r>
              <a:rPr lang="zh-CN" altLang="en-US" sz="2800" b="1" dirty="0" smtClean="0">
                <a:solidFill>
                  <a:srgbClr val="FF0000"/>
                </a:solidFill>
                <a:latin typeface="微软雅黑" pitchFamily="34" charset="-122"/>
                <a:ea typeface="微软雅黑" pitchFamily="34" charset="-122"/>
              </a:rPr>
              <a:t>曾经上天给了我一次挽救生命的机会，我却没有珍惜</a:t>
            </a:r>
            <a:r>
              <a:rPr lang="en-US" altLang="zh-CN" sz="2800" b="1" dirty="0" smtClean="0">
                <a:solidFill>
                  <a:srgbClr val="FF0000"/>
                </a:solidFill>
                <a:latin typeface="微软雅黑" pitchFamily="34" charset="-122"/>
                <a:ea typeface="微软雅黑" pitchFamily="34" charset="-122"/>
              </a:rPr>
              <a:t>…</a:t>
            </a:r>
          </a:p>
          <a:p>
            <a:pPr marL="0" indent="0">
              <a:lnSpc>
                <a:spcPct val="150000"/>
              </a:lnSpc>
              <a:spcBef>
                <a:spcPts val="0"/>
              </a:spcBef>
              <a:buNone/>
            </a:pPr>
            <a:r>
              <a:rPr lang="zh-CN" altLang="en-US" sz="2800" b="1" dirty="0" smtClean="0">
                <a:solidFill>
                  <a:srgbClr val="FF0000"/>
                </a:solidFill>
                <a:latin typeface="微软雅黑" pitchFamily="34" charset="-122"/>
                <a:ea typeface="微软雅黑" pitchFamily="34" charset="-122"/>
              </a:rPr>
              <a:t>这是一个真实的故事。</a:t>
            </a:r>
            <a:endParaRPr lang="en-US" altLang="zh-CN" sz="2800" b="1" dirty="0" smtClean="0">
              <a:solidFill>
                <a:srgbClr val="FF0000"/>
              </a:solidFill>
              <a:latin typeface="微软雅黑" pitchFamily="34" charset="-122"/>
              <a:ea typeface="微软雅黑" pitchFamily="34" charset="-122"/>
            </a:endParaRPr>
          </a:p>
        </p:txBody>
      </p:sp>
      <p:sp>
        <p:nvSpPr>
          <p:cNvPr id="5" name="Rectangle 2"/>
          <p:cNvSpPr txBox="1">
            <a:spLocks noChangeArrowheads="1"/>
          </p:cNvSpPr>
          <p:nvPr/>
        </p:nvSpPr>
        <p:spPr bwMode="auto">
          <a:xfrm>
            <a:off x="881151" y="2623864"/>
            <a:ext cx="9507449" cy="873395"/>
          </a:xfrm>
          <a:prstGeom prst="rect">
            <a:avLst/>
          </a:prstGeom>
          <a:noFill/>
          <a:ln w="9525">
            <a:noFill/>
            <a:miter lim="800000"/>
            <a:headEnd/>
            <a:tailEnd/>
          </a:ln>
        </p:spPr>
        <p:txBody>
          <a:bodyPr lIns="101837" tIns="50918" rIns="101837" bIns="50918" anchor="b"/>
          <a:lstStyle/>
          <a:p>
            <a:pPr>
              <a:lnSpc>
                <a:spcPct val="150000"/>
              </a:lnSpc>
            </a:pPr>
            <a:r>
              <a:rPr lang="zh-CN" altLang="en-US" sz="2800" kern="0" dirty="0" smtClean="0">
                <a:solidFill>
                  <a:srgbClr val="FF0000"/>
                </a:solidFill>
                <a:latin typeface="微软雅黑" pitchFamily="34" charset="-122"/>
              </a:rPr>
              <a:t>管理人员：制止违章，防范事故，创造安全工作环境</a:t>
            </a:r>
            <a:endParaRPr lang="zh-CN" altLang="en-US" sz="2800" kern="0" dirty="0">
              <a:solidFill>
                <a:srgbClr val="FF0000"/>
              </a:solidFill>
              <a:latin typeface="微软雅黑" pitchFamily="34" charset="-122"/>
            </a:endParaRPr>
          </a:p>
        </p:txBody>
      </p:sp>
      <p:sp>
        <p:nvSpPr>
          <p:cNvPr id="6" name="文本占位符 8"/>
          <p:cNvSpPr txBox="1">
            <a:spLocks/>
          </p:cNvSpPr>
          <p:nvPr/>
        </p:nvSpPr>
        <p:spPr>
          <a:xfrm>
            <a:off x="928106" y="5577223"/>
            <a:ext cx="8787394" cy="633077"/>
          </a:xfrm>
          <a:prstGeom prst="rect">
            <a:avLst/>
          </a:prstGeom>
        </p:spPr>
        <p:txBody>
          <a:bodyPr lIns="101837" tIns="50918" rIns="101837" bIns="50918"/>
          <a:lstStyle/>
          <a:p>
            <a:pPr marL="382588" marR="0" lvl="0" indent="-382588" algn="l" defTabSz="1016000" rtl="0" eaLnBrk="0" fontAlgn="base" latinLnBrk="0" hangingPunct="0">
              <a:lnSpc>
                <a:spcPct val="100000"/>
              </a:lnSpc>
              <a:spcBef>
                <a:spcPct val="20000"/>
              </a:spcBef>
              <a:spcAft>
                <a:spcPct val="0"/>
              </a:spcAft>
              <a:buClrTx/>
              <a:buSzTx/>
              <a:buFontTx/>
              <a:buNone/>
              <a:tabLst/>
              <a:defRPr/>
            </a:pPr>
            <a:r>
              <a:rPr kumimoji="0" lang="zh-CN" altLang="en-US" sz="32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j-cs"/>
                <a:hlinkClick r:id="rId2" action="ppaction://hlinkfile"/>
              </a:rPr>
              <a:t>视频</a:t>
            </a:r>
            <a:r>
              <a:rPr kumimoji="0" lang="en-US" altLang="zh-CN" sz="32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j-cs"/>
                <a:hlinkClick r:id="rId2" action="ppaction://hlinkfile"/>
              </a:rPr>
              <a:t>5</a:t>
            </a:r>
            <a:r>
              <a:rPr kumimoji="0" lang="zh-CN" altLang="en-US" sz="32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j-cs"/>
                <a:hlinkClick r:id="rId2" action="ppaction://hlinkfile"/>
              </a:rPr>
              <a:t>：</a:t>
            </a:r>
            <a:r>
              <a:rPr kumimoji="0" lang="zh-CN" altLang="en-US" sz="32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j-cs"/>
              </a:rPr>
              <a:t>我选择了视而不见</a:t>
            </a:r>
            <a:endParaRPr kumimoji="0" lang="en-US" altLang="zh-CN" sz="32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j-cs"/>
            </a:endParaRPr>
          </a:p>
        </p:txBody>
      </p:sp>
      <p:sp>
        <p:nvSpPr>
          <p:cNvPr id="7" name="矩形 5"/>
          <p:cNvSpPr/>
          <p:nvPr/>
        </p:nvSpPr>
        <p:spPr>
          <a:xfrm>
            <a:off x="732028" y="2228666"/>
            <a:ext cx="9034272" cy="577081"/>
          </a:xfrm>
          <a:prstGeom prst="rect">
            <a:avLst/>
          </a:prstGeom>
        </p:spPr>
        <p:txBody>
          <a:bodyPr wrap="square">
            <a:spAutoFit/>
          </a:bodyPr>
          <a:lstStyle/>
          <a:p>
            <a:pPr>
              <a:lnSpc>
                <a:spcPct val="150000"/>
              </a:lnSpc>
            </a:pPr>
            <a:r>
              <a:rPr lang="en-US" altLang="zh-CN" sz="2100" dirty="0" smtClean="0">
                <a:solidFill>
                  <a:srgbClr val="006699"/>
                </a:solidFill>
                <a:latin typeface="黑体" pitchFamily="49" charset="-122"/>
                <a:ea typeface="黑体" pitchFamily="49" charset="-122"/>
              </a:rPr>
              <a:t>3</a:t>
            </a:r>
            <a:r>
              <a:rPr lang="zh-CN" altLang="en-US" sz="2100" dirty="0" smtClean="0">
                <a:solidFill>
                  <a:srgbClr val="006699"/>
                </a:solidFill>
                <a:latin typeface="黑体" pitchFamily="49" charset="-122"/>
                <a:ea typeface="黑体" pitchFamily="49" charset="-122"/>
              </a:rPr>
              <a:t>）</a:t>
            </a:r>
            <a:r>
              <a:rPr lang="zh-CN" altLang="en-US" sz="2100" dirty="0" smtClean="0">
                <a:solidFill>
                  <a:srgbClr val="FF0000"/>
                </a:solidFill>
                <a:latin typeface="黑体" pitchFamily="49" charset="-122"/>
                <a:ea typeface="黑体" pitchFamily="49" charset="-122"/>
              </a:rPr>
              <a:t>管理人员</a:t>
            </a:r>
            <a:r>
              <a:rPr lang="zh-CN" altLang="en-US" sz="2100" dirty="0" smtClean="0">
                <a:solidFill>
                  <a:srgbClr val="006699"/>
                </a:solidFill>
                <a:latin typeface="黑体" pitchFamily="49" charset="-122"/>
                <a:ea typeface="黑体" pitchFamily="49" charset="-122"/>
              </a:rPr>
              <a:t>发现违章不纵容，坚持原则，毫不犹豫地制止违章、纠正违章。</a:t>
            </a:r>
            <a:endParaRPr lang="en-US" altLang="zh-CN" sz="2100" dirty="0" smtClean="0">
              <a:solidFill>
                <a:srgbClr val="006699"/>
              </a:solidFill>
              <a:latin typeface="黑体" pitchFamily="49" charset="-122"/>
              <a:ea typeface="黑体" pitchFamily="49" charset="-122"/>
            </a:endParaRPr>
          </a:p>
        </p:txBody>
      </p:sp>
      <p:sp>
        <p:nvSpPr>
          <p:cNvPr id="10" name="矩形 6"/>
          <p:cNvSpPr/>
          <p:nvPr/>
        </p:nvSpPr>
        <p:spPr>
          <a:xfrm>
            <a:off x="719328" y="1466666"/>
            <a:ext cx="9034272" cy="738664"/>
          </a:xfrm>
          <a:prstGeom prst="rect">
            <a:avLst/>
          </a:prstGeom>
        </p:spPr>
        <p:txBody>
          <a:bodyPr wrap="square">
            <a:spAutoFit/>
          </a:bodyPr>
          <a:lstStyle/>
          <a:p>
            <a:pPr>
              <a:lnSpc>
                <a:spcPct val="200000"/>
              </a:lnSpc>
            </a:pPr>
            <a:r>
              <a:rPr lang="en-US" altLang="zh-CN" sz="2100" dirty="0" smtClean="0">
                <a:solidFill>
                  <a:srgbClr val="006699"/>
                </a:solidFill>
                <a:latin typeface="黑体" pitchFamily="49" charset="-122"/>
                <a:ea typeface="黑体" pitchFamily="49" charset="-122"/>
              </a:rPr>
              <a:t>2</a:t>
            </a:r>
            <a:r>
              <a:rPr lang="zh-CN" altLang="en-US" sz="2100" dirty="0" smtClean="0">
                <a:solidFill>
                  <a:srgbClr val="006699"/>
                </a:solidFill>
                <a:latin typeface="黑体" pitchFamily="49" charset="-122"/>
                <a:ea typeface="黑体" pitchFamily="49" charset="-122"/>
              </a:rPr>
              <a:t>、我不对他人造成伤害</a:t>
            </a:r>
            <a:endParaRPr lang="en-US" altLang="zh-CN" sz="2100" dirty="0" smtClean="0">
              <a:solidFill>
                <a:srgbClr val="006699"/>
              </a:solidFill>
              <a:latin typeface="黑体" pitchFamily="49" charset="-122"/>
              <a:ea typeface="黑体" pitchFamily="49" charset="-122"/>
            </a:endParaRPr>
          </a:p>
        </p:txBody>
      </p:sp>
      <p:sp>
        <p:nvSpPr>
          <p:cNvPr id="12" name="Rectangle 2"/>
          <p:cNvSpPr>
            <a:spLocks noGrp="1" noChangeArrowheads="1"/>
          </p:cNvSpPr>
          <p:nvPr>
            <p:ph type="title"/>
          </p:nvPr>
        </p:nvSpPr>
        <p:spPr>
          <a:xfrm>
            <a:off x="569233" y="134649"/>
            <a:ext cx="6033399" cy="449552"/>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第二部分  安全责任</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践行“三不伤害”</a:t>
            </a:r>
          </a:p>
        </p:txBody>
      </p:sp>
    </p:spTree>
  </p:cSld>
  <p:clrMapOvr>
    <a:masterClrMapping/>
  </p:clrMapOvr>
  <p:transition spd="slow">
    <p:strips dir="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3" name="矩形 6"/>
          <p:cNvSpPr/>
          <p:nvPr/>
        </p:nvSpPr>
        <p:spPr>
          <a:xfrm>
            <a:off x="732028" y="2101666"/>
            <a:ext cx="8716772" cy="1384995"/>
          </a:xfrm>
          <a:prstGeom prst="rect">
            <a:avLst/>
          </a:prstGeom>
        </p:spPr>
        <p:txBody>
          <a:bodyPr wrap="square">
            <a:spAutoFit/>
          </a:bodyPr>
          <a:lstStyle/>
          <a:p>
            <a:pPr>
              <a:lnSpc>
                <a:spcPct val="200000"/>
              </a:lnSpc>
            </a:pPr>
            <a:r>
              <a:rPr lang="zh-CN" altLang="en-US" sz="2100" dirty="0" smtClean="0">
                <a:solidFill>
                  <a:srgbClr val="006699"/>
                </a:solidFill>
                <a:latin typeface="黑体" pitchFamily="49" charset="-122"/>
                <a:ea typeface="黑体" pitchFamily="49" charset="-122"/>
              </a:rPr>
              <a:t>保持防范意识，对工作环境的危险程度和可能出现的不安全因素作出判断，并立即采取措施进行警示或消除，防止自身受到别人伤害。</a:t>
            </a:r>
            <a:endParaRPr lang="en-US" altLang="zh-CN" sz="2100" dirty="0" smtClean="0">
              <a:solidFill>
                <a:srgbClr val="006699"/>
              </a:solidFill>
              <a:latin typeface="黑体" pitchFamily="49" charset="-122"/>
              <a:ea typeface="黑体" pitchFamily="49" charset="-122"/>
            </a:endParaRPr>
          </a:p>
        </p:txBody>
      </p:sp>
      <p:sp>
        <p:nvSpPr>
          <p:cNvPr id="1048744" name="矩形 7"/>
          <p:cNvSpPr/>
          <p:nvPr/>
        </p:nvSpPr>
        <p:spPr>
          <a:xfrm>
            <a:off x="719328" y="1466666"/>
            <a:ext cx="9034272" cy="622543"/>
          </a:xfrm>
          <a:prstGeom prst="rect">
            <a:avLst/>
          </a:prstGeom>
        </p:spPr>
        <p:txBody>
          <a:bodyPr wrap="square">
            <a:spAutoFit/>
          </a:bodyPr>
          <a:lstStyle/>
          <a:p>
            <a:pPr>
              <a:lnSpc>
                <a:spcPct val="200000"/>
              </a:lnSpc>
            </a:pPr>
            <a:r>
              <a:rPr lang="en-US" altLang="zh-CN" sz="2100" dirty="0" smtClean="0">
                <a:solidFill>
                  <a:srgbClr val="006699"/>
                </a:solidFill>
                <a:latin typeface="黑体" pitchFamily="49" charset="-122"/>
                <a:ea typeface="黑体" pitchFamily="49" charset="-122"/>
              </a:rPr>
              <a:t>3</a:t>
            </a:r>
            <a:r>
              <a:rPr lang="zh-CN" altLang="en-US" sz="2100" dirty="0" smtClean="0">
                <a:solidFill>
                  <a:srgbClr val="006699"/>
                </a:solidFill>
                <a:latin typeface="黑体" pitchFamily="49" charset="-122"/>
                <a:ea typeface="黑体" pitchFamily="49" charset="-122"/>
              </a:rPr>
              <a:t>、我不被别人伤害</a:t>
            </a:r>
            <a:endParaRPr lang="en-US" altLang="zh-CN" sz="2100" dirty="0" smtClean="0">
              <a:solidFill>
                <a:srgbClr val="006699"/>
              </a:solidFill>
              <a:latin typeface="黑体" pitchFamily="49" charset="-122"/>
              <a:ea typeface="黑体" pitchFamily="49" charset="-122"/>
            </a:endParaRPr>
          </a:p>
        </p:txBody>
      </p:sp>
      <p:sp>
        <p:nvSpPr>
          <p:cNvPr id="6" name="矩形 6"/>
          <p:cNvSpPr/>
          <p:nvPr/>
        </p:nvSpPr>
        <p:spPr>
          <a:xfrm>
            <a:off x="744728" y="3475080"/>
            <a:ext cx="4284472" cy="3000821"/>
          </a:xfrm>
          <a:prstGeom prst="rect">
            <a:avLst/>
          </a:prstGeom>
        </p:spPr>
        <p:txBody>
          <a:bodyPr wrap="square">
            <a:spAutoFit/>
          </a:bodyPr>
          <a:lstStyle/>
          <a:p>
            <a:pPr>
              <a:lnSpc>
                <a:spcPct val="150000"/>
              </a:lnSpc>
            </a:pPr>
            <a:r>
              <a:rPr lang="zh-CN" altLang="en-US" sz="2100" dirty="0" smtClean="0">
                <a:solidFill>
                  <a:srgbClr val="FF0000"/>
                </a:solidFill>
                <a:latin typeface="黑体" pitchFamily="49" charset="-122"/>
                <a:ea typeface="黑体" pitchFamily="49" charset="-122"/>
              </a:rPr>
              <a:t>有一则小故事：</a:t>
            </a:r>
            <a:r>
              <a:rPr lang="zh-CN" altLang="en-US" sz="2100" dirty="0" smtClean="0">
                <a:solidFill>
                  <a:srgbClr val="006699"/>
                </a:solidFill>
                <a:latin typeface="黑体" pitchFamily="49" charset="-122"/>
                <a:ea typeface="黑体" pitchFamily="49" charset="-122"/>
              </a:rPr>
              <a:t>有一位盲人在黑夜里提着一盏灯走路。别人问他，你又看不见，提着一盏灯有什么用呢？这位盲人说，我提着盏灯走路，不是给自己照亮，而是给别人照亮，防止别人碰伤了我。</a:t>
            </a:r>
            <a:endParaRPr lang="en-US" altLang="zh-CN" sz="2100" dirty="0" smtClean="0">
              <a:solidFill>
                <a:srgbClr val="006699"/>
              </a:solidFill>
              <a:latin typeface="黑体" pitchFamily="49" charset="-122"/>
              <a:ea typeface="黑体" pitchFamily="49" charset="-122"/>
            </a:endParaRPr>
          </a:p>
        </p:txBody>
      </p:sp>
      <p:pic>
        <p:nvPicPr>
          <p:cNvPr id="9" name="Picture 3" descr="图像007"/>
          <p:cNvPicPr>
            <a:picLocks noChangeAspect="1" noChangeArrowheads="1"/>
          </p:cNvPicPr>
          <p:nvPr/>
        </p:nvPicPr>
        <p:blipFill>
          <a:blip r:embed="rId3" cstate="print"/>
          <a:srcRect/>
          <a:stretch>
            <a:fillRect/>
          </a:stretch>
        </p:blipFill>
        <p:spPr bwMode="auto">
          <a:xfrm>
            <a:off x="5308600" y="3622413"/>
            <a:ext cx="3810000" cy="2816487"/>
          </a:xfrm>
          <a:prstGeom prst="rect">
            <a:avLst/>
          </a:prstGeom>
          <a:noFill/>
        </p:spPr>
      </p:pic>
      <p:sp>
        <p:nvSpPr>
          <p:cNvPr id="10" name="AutoShape 6"/>
          <p:cNvSpPr>
            <a:spLocks noChangeArrowheads="1"/>
          </p:cNvSpPr>
          <p:nvPr/>
        </p:nvSpPr>
        <p:spPr bwMode="auto">
          <a:xfrm>
            <a:off x="5632450" y="5313363"/>
            <a:ext cx="1295400" cy="1008062"/>
          </a:xfrm>
          <a:prstGeom prst="wedgeRoundRectCallout">
            <a:avLst>
              <a:gd name="adj1" fmla="val 39949"/>
              <a:gd name="adj2" fmla="val -139606"/>
              <a:gd name="adj3" fmla="val 16667"/>
            </a:avLst>
          </a:prstGeom>
          <a:solidFill>
            <a:schemeClr val="bg1"/>
          </a:solidFill>
          <a:ln w="25400" algn="ctr">
            <a:solidFill>
              <a:srgbClr val="FF0000"/>
            </a:solidFill>
            <a:miter lim="800000"/>
            <a:headEnd/>
            <a:tailEnd/>
          </a:ln>
          <a:effectLst/>
        </p:spPr>
        <p:txBody>
          <a:bodyPr lIns="0" tIns="0" rIns="0" bIns="0" anchor="ctr"/>
          <a:lstStyle/>
          <a:p>
            <a:pPr eaLnBrk="0" hangingPunct="0">
              <a:lnSpc>
                <a:spcPct val="100000"/>
              </a:lnSpc>
            </a:pPr>
            <a:r>
              <a:rPr lang="zh-CN" altLang="en-US" sz="1200" dirty="0" smtClean="0">
                <a:solidFill>
                  <a:srgbClr val="FF0000"/>
                </a:solidFill>
                <a:ea typeface="宋体" charset="-122"/>
              </a:rPr>
              <a:t>前方有</a:t>
            </a:r>
            <a:r>
              <a:rPr lang="zh-CN" altLang="en-US" sz="1200" b="1" dirty="0" smtClean="0">
                <a:solidFill>
                  <a:srgbClr val="FF0000"/>
                </a:solidFill>
                <a:ea typeface="宋体" charset="-122"/>
              </a:rPr>
              <a:t>吊物时，为防止吊物坠落伤人，应待吊物 离开后方可前行</a:t>
            </a:r>
            <a:endParaRPr lang="zh-CN" altLang="en-US" sz="1200" b="1" dirty="0">
              <a:solidFill>
                <a:srgbClr val="FF0000"/>
              </a:solidFill>
              <a:ea typeface="宋体" charset="-122"/>
            </a:endParaRPr>
          </a:p>
        </p:txBody>
      </p:sp>
      <p:sp>
        <p:nvSpPr>
          <p:cNvPr id="11" name="Rectangle 2"/>
          <p:cNvSpPr>
            <a:spLocks noGrp="1" noChangeArrowheads="1"/>
          </p:cNvSpPr>
          <p:nvPr>
            <p:ph type="title"/>
          </p:nvPr>
        </p:nvSpPr>
        <p:spPr>
          <a:xfrm>
            <a:off x="569233" y="134649"/>
            <a:ext cx="6033399" cy="449552"/>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第二部分  安全责任</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践行“三不伤害”</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9" name="Text Box 4"/>
          <p:cNvSpPr txBox="1">
            <a:spLocks noChangeArrowheads="1"/>
          </p:cNvSpPr>
          <p:nvPr/>
        </p:nvSpPr>
        <p:spPr bwMode="auto">
          <a:xfrm>
            <a:off x="2713736" y="3437636"/>
            <a:ext cx="4880864" cy="2077492"/>
          </a:xfrm>
          <a:prstGeom prst="rect">
            <a:avLst/>
          </a:prstGeom>
          <a:noFill/>
          <a:ln w="9525">
            <a:noFill/>
            <a:miter lim="800000"/>
            <a:headEnd/>
            <a:tailEnd/>
          </a:ln>
        </p:spPr>
        <p:txBody>
          <a:bodyPr wrap="square" lIns="182211" tIns="0" rIns="0" bIns="0">
            <a:spAutoFit/>
          </a:bodyPr>
          <a:lstStyle/>
          <a:p>
            <a:pPr>
              <a:lnSpc>
                <a:spcPct val="150000"/>
              </a:lnSpc>
            </a:pPr>
            <a:r>
              <a:rPr lang="zh-CN" altLang="en-US" sz="3000" dirty="0" smtClean="0">
                <a:solidFill>
                  <a:srgbClr val="006699"/>
                </a:solidFill>
              </a:rPr>
              <a:t>一、做好风险识别</a:t>
            </a:r>
            <a:endParaRPr lang="en-US" altLang="zh-CN" sz="3000" dirty="0" smtClean="0">
              <a:solidFill>
                <a:srgbClr val="006699"/>
              </a:solidFill>
            </a:endParaRPr>
          </a:p>
          <a:p>
            <a:pPr>
              <a:lnSpc>
                <a:spcPct val="150000"/>
              </a:lnSpc>
            </a:pPr>
            <a:r>
              <a:rPr lang="zh-CN" altLang="en-US" sz="3000" dirty="0" smtClean="0">
                <a:solidFill>
                  <a:srgbClr val="006699"/>
                </a:solidFill>
              </a:rPr>
              <a:t>二、杜绝违章心理</a:t>
            </a:r>
            <a:endParaRPr lang="en-US" altLang="zh-CN" sz="3000" dirty="0" smtClean="0">
              <a:solidFill>
                <a:srgbClr val="006699"/>
              </a:solidFill>
            </a:endParaRPr>
          </a:p>
          <a:p>
            <a:pPr>
              <a:lnSpc>
                <a:spcPct val="150000"/>
              </a:lnSpc>
            </a:pPr>
            <a:r>
              <a:rPr lang="zh-CN" altLang="en-US" sz="3000" dirty="0" smtClean="0">
                <a:solidFill>
                  <a:srgbClr val="006699"/>
                </a:solidFill>
              </a:rPr>
              <a:t>三、树立遵章意识</a:t>
            </a:r>
            <a:endParaRPr lang="zh-CN" altLang="en-US" dirty="0"/>
          </a:p>
        </p:txBody>
      </p:sp>
      <p:sp>
        <p:nvSpPr>
          <p:cNvPr id="1048750" name="Rectangle 2"/>
          <p:cNvSpPr txBox="1">
            <a:spLocks noChangeArrowheads="1"/>
          </p:cNvSpPr>
          <p:nvPr/>
        </p:nvSpPr>
        <p:spPr bwMode="auto">
          <a:xfrm>
            <a:off x="1465263" y="1624013"/>
            <a:ext cx="7272337" cy="534987"/>
          </a:xfrm>
          <a:prstGeom prst="rect">
            <a:avLst/>
          </a:prstGeom>
          <a:noFill/>
          <a:ln>
            <a:miter lim="800000"/>
            <a:headEnd/>
            <a:tailEnd/>
          </a:ln>
        </p:spPr>
        <p:txBody>
          <a:bodyPr lIns="91429" tIns="45714" rIns="91429" bIns="45714"/>
          <a:lstStyle/>
          <a:p>
            <a:pPr lvl="0" algn="ctr" defTabSz="1016000" eaLnBrk="0" hangingPunct="0"/>
            <a:r>
              <a:rPr kumimoji="0" lang="zh-CN" altLang="en-US" sz="3200" b="1" i="0" u="none" strike="noStrike" kern="0" cap="none" spc="0" normalizeH="0" baseline="0" noProof="0" dirty="0" smtClean="0">
                <a:ln>
                  <a:noFill/>
                </a:ln>
                <a:solidFill>
                  <a:srgbClr val="006699"/>
                </a:solidFill>
                <a:effectLst/>
                <a:uLnTx/>
                <a:uFillTx/>
                <a:latin typeface="微软雅黑" pitchFamily="34" charset="-122"/>
                <a:ea typeface="微软雅黑" pitchFamily="34" charset="-122"/>
                <a:cs typeface="+mj-cs"/>
              </a:rPr>
              <a:t>第三部分  安全意识</a:t>
            </a:r>
          </a:p>
        </p:txBody>
      </p:sp>
      <p:sp>
        <p:nvSpPr>
          <p:cNvPr id="1048751" name="Rectangle 2"/>
          <p:cNvSpPr txBox="1">
            <a:spLocks noChangeArrowheads="1"/>
          </p:cNvSpPr>
          <p:nvPr/>
        </p:nvSpPr>
        <p:spPr>
          <a:xfrm>
            <a:off x="569233" y="134649"/>
            <a:ext cx="6033399" cy="449552"/>
          </a:xfrm>
          <a:prstGeom prst="rect">
            <a:avLst/>
          </a:prstGeom>
        </p:spPr>
        <p:txBody>
          <a:bodyPr lIns="101837" tIns="50918" rIns="101837" bIns="50918"/>
          <a:lstStyle/>
          <a:p>
            <a:pPr marL="0" marR="0" lvl="0" indent="0" algn="l" defTabSz="1016000" rtl="0" eaLnBrk="1" fontAlgn="base" latinLnBrk="0" hangingPunct="1">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第三部分  安全意识</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Users\raymondx\Pictures\stock-photo-businessman-in-equilibrium-on-a-rope-over-a-cityscape-52561231.jpg"/>
          <p:cNvPicPr>
            <a:picLocks noChangeAspect="1" noChangeArrowheads="1"/>
          </p:cNvPicPr>
          <p:nvPr/>
        </p:nvPicPr>
        <p:blipFill>
          <a:blip r:embed="rId2" cstate="print">
            <a:biLevel thresh="50000"/>
          </a:blip>
          <a:srcRect/>
          <a:stretch>
            <a:fillRect/>
          </a:stretch>
        </p:blipFill>
        <p:spPr bwMode="auto">
          <a:xfrm>
            <a:off x="0" y="1"/>
            <a:ext cx="10261600" cy="7561262"/>
          </a:xfrm>
          <a:prstGeom prst="rect">
            <a:avLst/>
          </a:prstGeom>
          <a:noFill/>
        </p:spPr>
      </p:pic>
      <p:sp>
        <p:nvSpPr>
          <p:cNvPr id="5" name="TextBox 4"/>
          <p:cNvSpPr txBox="1"/>
          <p:nvPr/>
        </p:nvSpPr>
        <p:spPr>
          <a:xfrm>
            <a:off x="1843858" y="16428"/>
            <a:ext cx="6493714" cy="656828"/>
          </a:xfrm>
          <a:prstGeom prst="rect">
            <a:avLst/>
          </a:prstGeom>
          <a:noFill/>
        </p:spPr>
        <p:txBody>
          <a:bodyPr wrap="square" lIns="101837" tIns="50918" rIns="101837" bIns="50918" rtlCol="0">
            <a:spAutoFit/>
          </a:bodyPr>
          <a:lstStyle/>
          <a:p>
            <a:pPr algn="ctr"/>
            <a:r>
              <a:rPr lang="zh-CN" altLang="en-US" sz="3600" dirty="0" smtClean="0">
                <a:latin typeface="微软雅黑" pitchFamily="34" charset="-122"/>
              </a:rPr>
              <a:t>这是一个充满风险的世界</a:t>
            </a:r>
            <a:endParaRPr lang="zh-CN" altLang="en-US" sz="3600" dirty="0">
              <a:latin typeface="微软雅黑" pitchFamily="34" charset="-122"/>
            </a:endParaRPr>
          </a:p>
        </p:txBody>
      </p:sp>
      <p:sp>
        <p:nvSpPr>
          <p:cNvPr id="6" name="TextBox 5"/>
          <p:cNvSpPr txBox="1"/>
          <p:nvPr/>
        </p:nvSpPr>
        <p:spPr>
          <a:xfrm>
            <a:off x="1202504" y="1575248"/>
            <a:ext cx="1763725" cy="656828"/>
          </a:xfrm>
          <a:prstGeom prst="rect">
            <a:avLst/>
          </a:prstGeom>
          <a:noFill/>
        </p:spPr>
        <p:txBody>
          <a:bodyPr wrap="square" lIns="101837" tIns="50918" rIns="101837" bIns="50918" rtlCol="0">
            <a:spAutoFit/>
          </a:bodyPr>
          <a:lstStyle/>
          <a:p>
            <a:pPr algn="ctr"/>
            <a:r>
              <a:rPr lang="zh-CN" altLang="en-US" sz="3600" dirty="0" smtClean="0">
                <a:solidFill>
                  <a:srgbClr val="FF0000"/>
                </a:solidFill>
                <a:latin typeface="微软雅黑" pitchFamily="34" charset="-122"/>
              </a:rPr>
              <a:t>毒牛奶</a:t>
            </a:r>
            <a:endParaRPr lang="zh-CN" altLang="en-US" sz="3600" dirty="0">
              <a:solidFill>
                <a:srgbClr val="FF0000"/>
              </a:solidFill>
              <a:latin typeface="微软雅黑" pitchFamily="34" charset="-122"/>
            </a:endParaRPr>
          </a:p>
        </p:txBody>
      </p:sp>
      <p:sp>
        <p:nvSpPr>
          <p:cNvPr id="7" name="TextBox 6"/>
          <p:cNvSpPr txBox="1"/>
          <p:nvPr/>
        </p:nvSpPr>
        <p:spPr>
          <a:xfrm>
            <a:off x="1924027" y="2441649"/>
            <a:ext cx="1763725" cy="656828"/>
          </a:xfrm>
          <a:prstGeom prst="rect">
            <a:avLst/>
          </a:prstGeom>
          <a:noFill/>
        </p:spPr>
        <p:txBody>
          <a:bodyPr wrap="square" lIns="101837" tIns="50918" rIns="101837" bIns="50918" rtlCol="0">
            <a:spAutoFit/>
          </a:bodyPr>
          <a:lstStyle/>
          <a:p>
            <a:pPr algn="ctr"/>
            <a:r>
              <a:rPr lang="zh-CN" altLang="en-US" sz="3600" dirty="0" smtClean="0">
                <a:solidFill>
                  <a:srgbClr val="FF0000"/>
                </a:solidFill>
                <a:latin typeface="微软雅黑" pitchFamily="34" charset="-122"/>
              </a:rPr>
              <a:t>地沟油</a:t>
            </a:r>
            <a:endParaRPr lang="zh-CN" altLang="en-US" sz="3600" dirty="0">
              <a:solidFill>
                <a:srgbClr val="FF0000"/>
              </a:solidFill>
              <a:latin typeface="微软雅黑" pitchFamily="34" charset="-122"/>
            </a:endParaRPr>
          </a:p>
        </p:txBody>
      </p:sp>
      <p:sp>
        <p:nvSpPr>
          <p:cNvPr id="8" name="TextBox 7"/>
          <p:cNvSpPr txBox="1"/>
          <p:nvPr/>
        </p:nvSpPr>
        <p:spPr>
          <a:xfrm>
            <a:off x="2886059" y="3308050"/>
            <a:ext cx="1763725" cy="656828"/>
          </a:xfrm>
          <a:prstGeom prst="rect">
            <a:avLst/>
          </a:prstGeom>
          <a:noFill/>
        </p:spPr>
        <p:txBody>
          <a:bodyPr wrap="square" lIns="101837" tIns="50918" rIns="101837" bIns="50918" rtlCol="0">
            <a:spAutoFit/>
          </a:bodyPr>
          <a:lstStyle/>
          <a:p>
            <a:pPr algn="ctr"/>
            <a:r>
              <a:rPr lang="zh-CN" altLang="en-US" sz="3600" dirty="0" smtClean="0">
                <a:solidFill>
                  <a:srgbClr val="FF0000"/>
                </a:solidFill>
                <a:latin typeface="微软雅黑" pitchFamily="34" charset="-122"/>
              </a:rPr>
              <a:t>苏丹红</a:t>
            </a:r>
            <a:endParaRPr lang="zh-CN" altLang="en-US" sz="3600" dirty="0">
              <a:solidFill>
                <a:srgbClr val="FF0000"/>
              </a:solidFill>
              <a:latin typeface="微软雅黑" pitchFamily="34" charset="-122"/>
            </a:endParaRPr>
          </a:p>
        </p:txBody>
      </p:sp>
      <p:sp>
        <p:nvSpPr>
          <p:cNvPr id="9" name="TextBox 8"/>
          <p:cNvSpPr txBox="1"/>
          <p:nvPr/>
        </p:nvSpPr>
        <p:spPr>
          <a:xfrm>
            <a:off x="7135033" y="1496484"/>
            <a:ext cx="1763725" cy="656828"/>
          </a:xfrm>
          <a:prstGeom prst="rect">
            <a:avLst/>
          </a:prstGeom>
          <a:noFill/>
        </p:spPr>
        <p:txBody>
          <a:bodyPr wrap="square" lIns="101837" tIns="50918" rIns="101837" bIns="50918" rtlCol="0">
            <a:spAutoFit/>
          </a:bodyPr>
          <a:lstStyle/>
          <a:p>
            <a:pPr algn="ctr"/>
            <a:r>
              <a:rPr lang="en-US" altLang="zh-CN" sz="3600" dirty="0" smtClean="0">
                <a:solidFill>
                  <a:srgbClr val="FF0000"/>
                </a:solidFill>
                <a:latin typeface="微软雅黑" pitchFamily="34" charset="-122"/>
              </a:rPr>
              <a:t>70</a:t>
            </a:r>
            <a:r>
              <a:rPr lang="zh-CN" altLang="en-US" sz="3600" dirty="0" smtClean="0">
                <a:solidFill>
                  <a:srgbClr val="FF0000"/>
                </a:solidFill>
                <a:latin typeface="微软雅黑" pitchFamily="34" charset="-122"/>
              </a:rPr>
              <a:t>码</a:t>
            </a:r>
            <a:endParaRPr lang="zh-CN" altLang="en-US" sz="3600" dirty="0">
              <a:solidFill>
                <a:srgbClr val="FF0000"/>
              </a:solidFill>
              <a:latin typeface="微软雅黑" pitchFamily="34" charset="-122"/>
            </a:endParaRPr>
          </a:p>
        </p:txBody>
      </p:sp>
      <p:sp>
        <p:nvSpPr>
          <p:cNvPr id="10" name="TextBox 9"/>
          <p:cNvSpPr txBox="1"/>
          <p:nvPr/>
        </p:nvSpPr>
        <p:spPr>
          <a:xfrm>
            <a:off x="6654017" y="2348253"/>
            <a:ext cx="1763725" cy="656828"/>
          </a:xfrm>
          <a:prstGeom prst="rect">
            <a:avLst/>
          </a:prstGeom>
          <a:noFill/>
        </p:spPr>
        <p:txBody>
          <a:bodyPr wrap="square" lIns="101837" tIns="50918" rIns="101837" bIns="50918" rtlCol="0">
            <a:spAutoFit/>
          </a:bodyPr>
          <a:lstStyle/>
          <a:p>
            <a:pPr algn="ctr"/>
            <a:r>
              <a:rPr lang="zh-CN" altLang="en-US" sz="3600" dirty="0" smtClean="0">
                <a:solidFill>
                  <a:srgbClr val="FF0000"/>
                </a:solidFill>
                <a:latin typeface="微软雅黑" pitchFamily="34" charset="-122"/>
              </a:rPr>
              <a:t>过劳死</a:t>
            </a:r>
            <a:endParaRPr lang="zh-CN" altLang="en-US" sz="3600" dirty="0">
              <a:solidFill>
                <a:srgbClr val="FF0000"/>
              </a:solidFill>
              <a:latin typeface="微软雅黑" pitchFamily="34" charset="-122"/>
            </a:endParaRPr>
          </a:p>
        </p:txBody>
      </p:sp>
      <p:sp>
        <p:nvSpPr>
          <p:cNvPr id="11" name="TextBox 10"/>
          <p:cNvSpPr txBox="1"/>
          <p:nvPr/>
        </p:nvSpPr>
        <p:spPr>
          <a:xfrm>
            <a:off x="6092832" y="3293418"/>
            <a:ext cx="1763725" cy="656828"/>
          </a:xfrm>
          <a:prstGeom prst="rect">
            <a:avLst/>
          </a:prstGeom>
          <a:noFill/>
        </p:spPr>
        <p:txBody>
          <a:bodyPr wrap="square" lIns="101837" tIns="50918" rIns="101837" bIns="50918" rtlCol="0">
            <a:spAutoFit/>
          </a:bodyPr>
          <a:lstStyle/>
          <a:p>
            <a:pPr algn="ctr"/>
            <a:r>
              <a:rPr lang="zh-CN" altLang="en-US" sz="3600" dirty="0" smtClean="0">
                <a:solidFill>
                  <a:srgbClr val="FF0000"/>
                </a:solidFill>
                <a:latin typeface="微软雅黑" pitchFamily="34" charset="-122"/>
              </a:rPr>
              <a:t>压力大</a:t>
            </a:r>
            <a:endParaRPr lang="zh-CN" altLang="en-US" sz="3600" dirty="0">
              <a:solidFill>
                <a:srgbClr val="FF0000"/>
              </a:solidFill>
              <a:latin typeface="微软雅黑" pitchFamily="34" charset="-122"/>
            </a:endParaRPr>
          </a:p>
        </p:txBody>
      </p:sp>
      <p:sp>
        <p:nvSpPr>
          <p:cNvPr id="12" name="TextBox 11"/>
          <p:cNvSpPr txBox="1"/>
          <p:nvPr/>
        </p:nvSpPr>
        <p:spPr>
          <a:xfrm>
            <a:off x="3906149" y="4269662"/>
            <a:ext cx="2966265" cy="656828"/>
          </a:xfrm>
          <a:prstGeom prst="rect">
            <a:avLst/>
          </a:prstGeom>
          <a:noFill/>
        </p:spPr>
        <p:txBody>
          <a:bodyPr wrap="square" lIns="101837" tIns="50918" rIns="101837" bIns="50918" rtlCol="0">
            <a:spAutoFit/>
          </a:bodyPr>
          <a:lstStyle/>
          <a:p>
            <a:pPr algn="ctr"/>
            <a:r>
              <a:rPr lang="zh-CN" altLang="en-US" sz="3600" dirty="0" smtClean="0">
                <a:solidFill>
                  <a:srgbClr val="FF0000"/>
                </a:solidFill>
                <a:latin typeface="微软雅黑" pitchFamily="34" charset="-122"/>
              </a:rPr>
              <a:t>动车也不安全</a:t>
            </a:r>
            <a:endParaRPr lang="zh-CN" altLang="en-US" sz="3600" dirty="0">
              <a:solidFill>
                <a:srgbClr val="FF0000"/>
              </a:solidFill>
              <a:latin typeface="微软雅黑" pitchFamily="34" charset="-122"/>
            </a:endParaRPr>
          </a:p>
        </p:txBody>
      </p:sp>
    </p:spTree>
  </p:cSld>
  <p:clrMapOvr>
    <a:masterClrMapping/>
  </p:clrMapOvr>
  <p:transition>
    <p:checke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Rectangle 9"/>
          <p:cNvSpPr>
            <a:spLocks noChangeArrowheads="1"/>
          </p:cNvSpPr>
          <p:nvPr/>
        </p:nvSpPr>
        <p:spPr bwMode="auto">
          <a:xfrm>
            <a:off x="682625" y="1173163"/>
            <a:ext cx="8682038" cy="858837"/>
          </a:xfrm>
          <a:prstGeom prst="rect">
            <a:avLst/>
          </a:prstGeom>
          <a:noFill/>
          <a:ln w="9525">
            <a:noFill/>
            <a:miter lim="800000"/>
            <a:headEnd/>
            <a:tailEnd/>
          </a:ln>
        </p:spPr>
        <p:txBody>
          <a:bodyPr lIns="97195" tIns="48597" rIns="97195" bIns="48597"/>
          <a:lstStyle/>
          <a:p>
            <a:pPr algn="ctr">
              <a:lnSpc>
                <a:spcPct val="93000"/>
              </a:lnSpc>
            </a:pPr>
            <a:endParaRPr lang="zh-CN" altLang="en-US" sz="4300" b="1">
              <a:solidFill>
                <a:schemeClr val="tx2"/>
              </a:solidFill>
              <a:latin typeface="华文中宋" pitchFamily="2" charset="-122"/>
              <a:ea typeface="华文中宋" pitchFamily="2" charset="-122"/>
            </a:endParaRPr>
          </a:p>
        </p:txBody>
      </p:sp>
      <p:sp>
        <p:nvSpPr>
          <p:cNvPr id="1048613" name="Rectangle 2"/>
          <p:cNvSpPr>
            <a:spLocks noGrp="1" noChangeArrowheads="1"/>
          </p:cNvSpPr>
          <p:nvPr>
            <p:ph type="title" idx="4294967295"/>
          </p:nvPr>
        </p:nvSpPr>
        <p:spPr bwMode="auto">
          <a:xfrm>
            <a:off x="576263" y="138113"/>
            <a:ext cx="7272337" cy="534987"/>
          </a:xfrm>
          <a:prstGeom prst="rect">
            <a:avLst/>
          </a:prstGeom>
          <a:noFill/>
          <a:ln>
            <a:miter lim="800000"/>
            <a:headEnd/>
            <a:tailEnd/>
          </a:ln>
        </p:spPr>
        <p:txBody>
          <a:bodyPr lIns="91429" tIns="45714" rIns="91429" bIns="45714"/>
          <a:lstStyle/>
          <a:p>
            <a:pPr algn="l"/>
            <a:r>
              <a:rPr lang="zh-CN" altLang="en-US" sz="2400" b="1" dirty="0" smtClean="0">
                <a:solidFill>
                  <a:srgbClr val="FFFFFF"/>
                </a:solidFill>
                <a:latin typeface="微软雅黑" pitchFamily="34" charset="-122"/>
                <a:ea typeface="微软雅黑" pitchFamily="34" charset="-122"/>
              </a:rPr>
              <a:t>培训目的</a:t>
            </a:r>
          </a:p>
        </p:txBody>
      </p:sp>
      <p:sp>
        <p:nvSpPr>
          <p:cNvPr id="1048614" name="TextBox 4"/>
          <p:cNvSpPr txBox="1"/>
          <p:nvPr/>
        </p:nvSpPr>
        <p:spPr>
          <a:xfrm>
            <a:off x="914400" y="5021118"/>
            <a:ext cx="8541327" cy="434340"/>
          </a:xfrm>
          <a:prstGeom prst="rect">
            <a:avLst/>
          </a:prstGeom>
          <a:noFill/>
        </p:spPr>
        <p:txBody>
          <a:bodyPr wrap="square" rtlCol="0">
            <a:spAutoFit/>
          </a:bodyPr>
          <a:lstStyle/>
          <a:p>
            <a:pPr>
              <a:buFont typeface="Wingdings" pitchFamily="2" charset="2"/>
              <a:buChar char="Ø"/>
            </a:pPr>
            <a:r>
              <a:rPr lang="zh-CN" altLang="en-US" sz="2600" dirty="0" smtClean="0">
                <a:solidFill>
                  <a:srgbClr val="006699"/>
                </a:solidFill>
              </a:rPr>
              <a:t>     最终目的：</a:t>
            </a:r>
            <a:r>
              <a:rPr lang="zh-CN" altLang="en-US" sz="2600" dirty="0" smtClean="0">
                <a:solidFill>
                  <a:srgbClr val="FF0000"/>
                </a:solidFill>
              </a:rPr>
              <a:t>预防安全生产事故的发生</a:t>
            </a:r>
            <a:endParaRPr lang="zh-CN" altLang="en-US" sz="2600" dirty="0" smtClean="0">
              <a:solidFill>
                <a:srgbClr val="006699"/>
              </a:solidFill>
            </a:endParaRPr>
          </a:p>
        </p:txBody>
      </p:sp>
      <p:sp>
        <p:nvSpPr>
          <p:cNvPr id="1048615" name="Rectangle 10"/>
          <p:cNvSpPr>
            <a:spLocks noChangeArrowheads="1"/>
          </p:cNvSpPr>
          <p:nvPr/>
        </p:nvSpPr>
        <p:spPr bwMode="auto">
          <a:xfrm>
            <a:off x="924918" y="1751839"/>
            <a:ext cx="8540750" cy="806635"/>
          </a:xfrm>
          <a:prstGeom prst="rect">
            <a:avLst/>
          </a:prstGeom>
          <a:noFill/>
          <a:ln w="9525">
            <a:noFill/>
            <a:miter lim="800000"/>
            <a:headEnd/>
            <a:tailEnd/>
          </a:ln>
        </p:spPr>
        <p:txBody>
          <a:bodyPr lIns="97195" tIns="48597" rIns="97195" bIns="48597"/>
          <a:lstStyle/>
          <a:p>
            <a:pPr marL="728663" indent="-728663" defTabSz="1009650">
              <a:lnSpc>
                <a:spcPct val="165000"/>
              </a:lnSpc>
              <a:buFont typeface="Wingdings" pitchFamily="2" charset="2"/>
              <a:buChar char="Ø"/>
            </a:pPr>
            <a:r>
              <a:rPr lang="zh-CN" altLang="en-US" sz="2600" dirty="0" smtClean="0">
                <a:solidFill>
                  <a:srgbClr val="006699"/>
                </a:solidFill>
              </a:rPr>
              <a:t>掌握：安全生产基本知识</a:t>
            </a:r>
            <a:endParaRPr lang="zh-CN" altLang="en-US" sz="2600" dirty="0" smtClean="0">
              <a:solidFill>
                <a:srgbClr val="FF0000"/>
              </a:solidFill>
            </a:endParaRPr>
          </a:p>
        </p:txBody>
      </p:sp>
      <p:sp>
        <p:nvSpPr>
          <p:cNvPr id="1048616" name="Rectangle 10"/>
          <p:cNvSpPr>
            <a:spLocks noChangeArrowheads="1"/>
          </p:cNvSpPr>
          <p:nvPr/>
        </p:nvSpPr>
        <p:spPr bwMode="auto">
          <a:xfrm>
            <a:off x="914527" y="2344120"/>
            <a:ext cx="8540750" cy="806635"/>
          </a:xfrm>
          <a:prstGeom prst="rect">
            <a:avLst/>
          </a:prstGeom>
          <a:noFill/>
          <a:ln w="9525">
            <a:noFill/>
            <a:miter lim="800000"/>
            <a:headEnd/>
            <a:tailEnd/>
          </a:ln>
        </p:spPr>
        <p:txBody>
          <a:bodyPr lIns="97195" tIns="48597" rIns="97195" bIns="48597"/>
          <a:lstStyle/>
          <a:p>
            <a:pPr marL="728663" indent="-728663" defTabSz="1009650">
              <a:lnSpc>
                <a:spcPct val="165000"/>
              </a:lnSpc>
              <a:buFont typeface="Wingdings" pitchFamily="2" charset="2"/>
              <a:buChar char="Ø"/>
            </a:pPr>
            <a:r>
              <a:rPr lang="zh-CN" altLang="en-US" sz="2600" dirty="0" smtClean="0">
                <a:solidFill>
                  <a:srgbClr val="006699"/>
                </a:solidFill>
              </a:rPr>
              <a:t>提高：安全生产</a:t>
            </a:r>
            <a:r>
              <a:rPr lang="zh-CN" altLang="en-US" sz="2600" dirty="0" smtClean="0">
                <a:solidFill>
                  <a:srgbClr val="FF0000"/>
                </a:solidFill>
              </a:rPr>
              <a:t>意识</a:t>
            </a:r>
            <a:endParaRPr lang="en-US" altLang="zh-CN" sz="2600" dirty="0" smtClean="0">
              <a:solidFill>
                <a:srgbClr val="FF0000"/>
              </a:solidFill>
            </a:endParaRPr>
          </a:p>
        </p:txBody>
      </p:sp>
      <p:sp>
        <p:nvSpPr>
          <p:cNvPr id="1048617" name="Rectangle 10"/>
          <p:cNvSpPr>
            <a:spLocks noChangeArrowheads="1"/>
          </p:cNvSpPr>
          <p:nvPr/>
        </p:nvSpPr>
        <p:spPr bwMode="auto">
          <a:xfrm>
            <a:off x="914527" y="2967575"/>
            <a:ext cx="8540750" cy="806635"/>
          </a:xfrm>
          <a:prstGeom prst="rect">
            <a:avLst/>
          </a:prstGeom>
          <a:noFill/>
          <a:ln w="9525">
            <a:noFill/>
            <a:miter lim="800000"/>
            <a:headEnd/>
            <a:tailEnd/>
          </a:ln>
        </p:spPr>
        <p:txBody>
          <a:bodyPr lIns="97195" tIns="48597" rIns="97195" bIns="48597"/>
          <a:lstStyle/>
          <a:p>
            <a:pPr marL="728663" indent="-728663" defTabSz="1009650">
              <a:lnSpc>
                <a:spcPct val="165000"/>
              </a:lnSpc>
              <a:buFont typeface="Wingdings" pitchFamily="2" charset="2"/>
              <a:buChar char="Ø"/>
            </a:pPr>
            <a:r>
              <a:rPr lang="zh-CN" altLang="en-US" sz="2600" dirty="0" smtClean="0">
                <a:solidFill>
                  <a:srgbClr val="006699"/>
                </a:solidFill>
              </a:rPr>
              <a:t>培养：安全操作</a:t>
            </a:r>
            <a:r>
              <a:rPr lang="zh-CN" altLang="en-US" sz="2600" dirty="0" smtClean="0">
                <a:solidFill>
                  <a:srgbClr val="FF0000"/>
                </a:solidFill>
              </a:rPr>
              <a:t>习惯</a:t>
            </a:r>
            <a:endParaRPr lang="en-US" altLang="zh-CN" sz="2600" dirty="0" smtClean="0">
              <a:solidFill>
                <a:srgbClr val="FF0000"/>
              </a:solidFill>
            </a:endParaRPr>
          </a:p>
        </p:txBody>
      </p:sp>
      <p:sp>
        <p:nvSpPr>
          <p:cNvPr id="1048618" name="Rectangle 10"/>
          <p:cNvSpPr>
            <a:spLocks noChangeArrowheads="1"/>
          </p:cNvSpPr>
          <p:nvPr/>
        </p:nvSpPr>
        <p:spPr bwMode="auto">
          <a:xfrm>
            <a:off x="914527" y="3559855"/>
            <a:ext cx="8540750" cy="806635"/>
          </a:xfrm>
          <a:prstGeom prst="rect">
            <a:avLst/>
          </a:prstGeom>
          <a:noFill/>
          <a:ln w="9525">
            <a:noFill/>
            <a:miter lim="800000"/>
            <a:headEnd/>
            <a:tailEnd/>
          </a:ln>
        </p:spPr>
        <p:txBody>
          <a:bodyPr lIns="97195" tIns="48597" rIns="97195" bIns="48597"/>
          <a:lstStyle/>
          <a:p>
            <a:pPr marL="728663" indent="-728663" defTabSz="1009650">
              <a:lnSpc>
                <a:spcPct val="165000"/>
              </a:lnSpc>
              <a:buFont typeface="Wingdings" pitchFamily="2" charset="2"/>
              <a:buChar char="Ø"/>
            </a:pPr>
            <a:r>
              <a:rPr lang="zh-CN" altLang="en-US" sz="2600" dirty="0" smtClean="0">
                <a:solidFill>
                  <a:srgbClr val="006699"/>
                </a:solidFill>
              </a:rPr>
              <a:t>增强：安全防范及应急处理</a:t>
            </a:r>
            <a:r>
              <a:rPr lang="zh-CN" altLang="en-US" sz="2600" dirty="0" smtClean="0">
                <a:solidFill>
                  <a:srgbClr val="FF0000"/>
                </a:solidFill>
              </a:rPr>
              <a:t>能力</a:t>
            </a:r>
            <a:endParaRPr lang="en-US" altLang="zh-CN" sz="2600"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48615"/>
                                        </p:tgtEl>
                                        <p:attrNameLst>
                                          <p:attrName>style.visibility</p:attrName>
                                        </p:attrNameLst>
                                      </p:cBhvr>
                                      <p:to>
                                        <p:strVal val="visible"/>
                                      </p:to>
                                    </p:set>
                                    <p:animEffect transition="in" filter="fade">
                                      <p:cBhvr>
                                        <p:cTn id="7" dur="1000"/>
                                        <p:tgtEl>
                                          <p:spTgt spid="1048615"/>
                                        </p:tgtEl>
                                      </p:cBhvr>
                                    </p:animEffect>
                                    <p:anim calcmode="lin" valueType="num">
                                      <p:cBhvr>
                                        <p:cTn id="8" dur="1000" fill="hold"/>
                                        <p:tgtEl>
                                          <p:spTgt spid="1048615"/>
                                        </p:tgtEl>
                                        <p:attrNameLst>
                                          <p:attrName>ppt_x</p:attrName>
                                        </p:attrNameLst>
                                      </p:cBhvr>
                                      <p:tavLst>
                                        <p:tav tm="0">
                                          <p:val>
                                            <p:strVal val="#ppt_x"/>
                                          </p:val>
                                        </p:tav>
                                        <p:tav tm="100000">
                                          <p:val>
                                            <p:strVal val="#ppt_x"/>
                                          </p:val>
                                        </p:tav>
                                      </p:tavLst>
                                    </p:anim>
                                    <p:anim calcmode="lin" valueType="num">
                                      <p:cBhvr>
                                        <p:cTn id="9" dur="1000" fill="hold"/>
                                        <p:tgtEl>
                                          <p:spTgt spid="10486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48616"/>
                                        </p:tgtEl>
                                        <p:attrNameLst>
                                          <p:attrName>style.visibility</p:attrName>
                                        </p:attrNameLst>
                                      </p:cBhvr>
                                      <p:to>
                                        <p:strVal val="visible"/>
                                      </p:to>
                                    </p:set>
                                    <p:animEffect transition="in" filter="fade">
                                      <p:cBhvr>
                                        <p:cTn id="13" dur="1000"/>
                                        <p:tgtEl>
                                          <p:spTgt spid="1048616"/>
                                        </p:tgtEl>
                                      </p:cBhvr>
                                    </p:animEffect>
                                    <p:anim calcmode="lin" valueType="num">
                                      <p:cBhvr>
                                        <p:cTn id="14" dur="1000" fill="hold"/>
                                        <p:tgtEl>
                                          <p:spTgt spid="1048616"/>
                                        </p:tgtEl>
                                        <p:attrNameLst>
                                          <p:attrName>ppt_x</p:attrName>
                                        </p:attrNameLst>
                                      </p:cBhvr>
                                      <p:tavLst>
                                        <p:tav tm="0">
                                          <p:val>
                                            <p:strVal val="#ppt_x"/>
                                          </p:val>
                                        </p:tav>
                                        <p:tav tm="100000">
                                          <p:val>
                                            <p:strVal val="#ppt_x"/>
                                          </p:val>
                                        </p:tav>
                                      </p:tavLst>
                                    </p:anim>
                                    <p:anim calcmode="lin" valueType="num">
                                      <p:cBhvr>
                                        <p:cTn id="15" dur="1000" fill="hold"/>
                                        <p:tgtEl>
                                          <p:spTgt spid="104861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48617"/>
                                        </p:tgtEl>
                                        <p:attrNameLst>
                                          <p:attrName>style.visibility</p:attrName>
                                        </p:attrNameLst>
                                      </p:cBhvr>
                                      <p:to>
                                        <p:strVal val="visible"/>
                                      </p:to>
                                    </p:set>
                                    <p:animEffect transition="in" filter="fade">
                                      <p:cBhvr>
                                        <p:cTn id="19" dur="1000"/>
                                        <p:tgtEl>
                                          <p:spTgt spid="1048617"/>
                                        </p:tgtEl>
                                      </p:cBhvr>
                                    </p:animEffect>
                                    <p:anim calcmode="lin" valueType="num">
                                      <p:cBhvr>
                                        <p:cTn id="20" dur="1000" fill="hold"/>
                                        <p:tgtEl>
                                          <p:spTgt spid="1048617"/>
                                        </p:tgtEl>
                                        <p:attrNameLst>
                                          <p:attrName>ppt_x</p:attrName>
                                        </p:attrNameLst>
                                      </p:cBhvr>
                                      <p:tavLst>
                                        <p:tav tm="0">
                                          <p:val>
                                            <p:strVal val="#ppt_x"/>
                                          </p:val>
                                        </p:tav>
                                        <p:tav tm="100000">
                                          <p:val>
                                            <p:strVal val="#ppt_x"/>
                                          </p:val>
                                        </p:tav>
                                      </p:tavLst>
                                    </p:anim>
                                    <p:anim calcmode="lin" valueType="num">
                                      <p:cBhvr>
                                        <p:cTn id="21" dur="1000" fill="hold"/>
                                        <p:tgtEl>
                                          <p:spTgt spid="104861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048618"/>
                                        </p:tgtEl>
                                        <p:attrNameLst>
                                          <p:attrName>style.visibility</p:attrName>
                                        </p:attrNameLst>
                                      </p:cBhvr>
                                      <p:to>
                                        <p:strVal val="visible"/>
                                      </p:to>
                                    </p:set>
                                    <p:animEffect transition="in" filter="fade">
                                      <p:cBhvr>
                                        <p:cTn id="25" dur="1000"/>
                                        <p:tgtEl>
                                          <p:spTgt spid="1048618"/>
                                        </p:tgtEl>
                                      </p:cBhvr>
                                    </p:animEffect>
                                    <p:anim calcmode="lin" valueType="num">
                                      <p:cBhvr>
                                        <p:cTn id="26" dur="1000" fill="hold"/>
                                        <p:tgtEl>
                                          <p:spTgt spid="1048618"/>
                                        </p:tgtEl>
                                        <p:attrNameLst>
                                          <p:attrName>ppt_x</p:attrName>
                                        </p:attrNameLst>
                                      </p:cBhvr>
                                      <p:tavLst>
                                        <p:tav tm="0">
                                          <p:val>
                                            <p:strVal val="#ppt_x"/>
                                          </p:val>
                                        </p:tav>
                                        <p:tav tm="100000">
                                          <p:val>
                                            <p:strVal val="#ppt_x"/>
                                          </p:val>
                                        </p:tav>
                                      </p:tavLst>
                                    </p:anim>
                                    <p:anim calcmode="lin" valueType="num">
                                      <p:cBhvr>
                                        <p:cTn id="27" dur="1000" fill="hold"/>
                                        <p:tgtEl>
                                          <p:spTgt spid="104861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1048614"/>
                                        </p:tgtEl>
                                        <p:attrNameLst>
                                          <p:attrName>style.visibility</p:attrName>
                                        </p:attrNameLst>
                                      </p:cBhvr>
                                      <p:to>
                                        <p:strVal val="visible"/>
                                      </p:to>
                                    </p:set>
                                    <p:anim calcmode="lin" valueType="num">
                                      <p:cBhvr>
                                        <p:cTn id="32" dur="500" fill="hold"/>
                                        <p:tgtEl>
                                          <p:spTgt spid="104861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048614"/>
                                        </p:tgtEl>
                                        <p:attrNameLst>
                                          <p:attrName>ppt_y</p:attrName>
                                        </p:attrNameLst>
                                      </p:cBhvr>
                                      <p:tavLst>
                                        <p:tav tm="0">
                                          <p:val>
                                            <p:strVal val="#ppt_y"/>
                                          </p:val>
                                        </p:tav>
                                        <p:tav tm="100000">
                                          <p:val>
                                            <p:strVal val="#ppt_y"/>
                                          </p:val>
                                        </p:tav>
                                      </p:tavLst>
                                    </p:anim>
                                    <p:anim calcmode="lin" valueType="num">
                                      <p:cBhvr>
                                        <p:cTn id="34" dur="500" fill="hold"/>
                                        <p:tgtEl>
                                          <p:spTgt spid="104861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04861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048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4" grpId="0"/>
      <p:bldP spid="1048615" grpId="0"/>
      <p:bldP spid="1048616" grpId="0"/>
      <p:bldP spid="1048617" grpId="0"/>
      <p:bldP spid="10486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Rectangle 3"/>
          <p:cNvSpPr>
            <a:spLocks noGrp="1" noChangeArrowheads="1"/>
          </p:cNvSpPr>
          <p:nvPr>
            <p:ph type="body" sz="half" idx="1"/>
          </p:nvPr>
        </p:nvSpPr>
        <p:spPr>
          <a:xfrm>
            <a:off x="513080" y="2346629"/>
            <a:ext cx="9142801" cy="1719181"/>
          </a:xfrm>
          <a:ln>
            <a:noFill/>
          </a:ln>
        </p:spPr>
        <p:txBody>
          <a:bodyPr/>
          <a:lstStyle/>
          <a:p>
            <a:pPr>
              <a:lnSpc>
                <a:spcPct val="150000"/>
              </a:lnSpc>
              <a:buFont typeface="Wingdings" pitchFamily="2" charset="2"/>
              <a:buNone/>
            </a:pPr>
            <a:r>
              <a:rPr lang="zh-CN" altLang="en-US" dirty="0" smtClean="0">
                <a:solidFill>
                  <a:srgbClr val="006699"/>
                </a:solidFill>
                <a:latin typeface="微软雅黑" pitchFamily="34" charset="-122"/>
                <a:ea typeface="微软雅黑" pitchFamily="34" charset="-122"/>
              </a:rPr>
              <a:t>作业前识别可能的安全风险：</a:t>
            </a:r>
            <a:endParaRPr lang="en-US" altLang="zh-CN" dirty="0" smtClean="0">
              <a:solidFill>
                <a:srgbClr val="006699"/>
              </a:solidFill>
              <a:latin typeface="微软雅黑" pitchFamily="34" charset="-122"/>
              <a:ea typeface="微软雅黑" pitchFamily="34" charset="-122"/>
            </a:endParaRPr>
          </a:p>
          <a:p>
            <a:pPr marL="0" indent="0">
              <a:lnSpc>
                <a:spcPct val="150000"/>
              </a:lnSpc>
              <a:spcBef>
                <a:spcPts val="0"/>
              </a:spcBef>
              <a:buFont typeface="Wingdings" pitchFamily="2" charset="2"/>
              <a:buNone/>
            </a:pPr>
            <a:r>
              <a:rPr lang="zh-CN" altLang="en-US" dirty="0" smtClean="0">
                <a:solidFill>
                  <a:srgbClr val="006699"/>
                </a:solidFill>
                <a:latin typeface="微软雅黑" pitchFamily="34" charset="-122"/>
                <a:ea typeface="微软雅黑" pitchFamily="34" charset="-122"/>
              </a:rPr>
              <a:t>对</a:t>
            </a:r>
            <a:r>
              <a:rPr lang="zh-CN" altLang="en-US" dirty="0" smtClean="0">
                <a:solidFill>
                  <a:srgbClr val="FF0000"/>
                </a:solidFill>
                <a:latin typeface="微软雅黑" pitchFamily="34" charset="-122"/>
                <a:ea typeface="微软雅黑" pitchFamily="34" charset="-122"/>
              </a:rPr>
              <a:t>正在做的事情</a:t>
            </a:r>
            <a:r>
              <a:rPr lang="zh-CN" altLang="en-US" dirty="0" smtClean="0">
                <a:solidFill>
                  <a:srgbClr val="006699"/>
                </a:solidFill>
                <a:latin typeface="微软雅黑" pitchFamily="34" charset="-122"/>
                <a:ea typeface="微软雅黑" pitchFamily="34" charset="-122"/>
              </a:rPr>
              <a:t>及</a:t>
            </a:r>
            <a:r>
              <a:rPr lang="zh-CN" altLang="en-US" dirty="0" smtClean="0">
                <a:solidFill>
                  <a:srgbClr val="FF0000"/>
                </a:solidFill>
                <a:latin typeface="微软雅黑" pitchFamily="34" charset="-122"/>
                <a:ea typeface="微软雅黑" pitchFamily="34" charset="-122"/>
              </a:rPr>
              <a:t>环境情况</a:t>
            </a:r>
            <a:r>
              <a:rPr lang="zh-CN" altLang="en-US" dirty="0" smtClean="0">
                <a:solidFill>
                  <a:srgbClr val="006699"/>
                </a:solidFill>
                <a:latin typeface="微软雅黑" pitchFamily="34" charset="-122"/>
                <a:ea typeface="微软雅黑" pitchFamily="34" charset="-122"/>
              </a:rPr>
              <a:t>随时保持警觉。</a:t>
            </a:r>
          </a:p>
        </p:txBody>
      </p:sp>
      <p:sp>
        <p:nvSpPr>
          <p:cNvPr id="1048754" name="Text Box 4"/>
          <p:cNvSpPr txBox="1">
            <a:spLocks noChangeArrowheads="1"/>
          </p:cNvSpPr>
          <p:nvPr/>
        </p:nvSpPr>
        <p:spPr bwMode="auto">
          <a:xfrm>
            <a:off x="897636" y="1482231"/>
            <a:ext cx="8180832" cy="546101"/>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3600" dirty="0" smtClean="0">
                <a:solidFill>
                  <a:srgbClr val="006699"/>
                </a:solidFill>
                <a:latin typeface="微软雅黑" pitchFamily="34" charset="-122"/>
              </a:rPr>
              <a:t>一、做好风险识别</a:t>
            </a:r>
            <a:endParaRPr lang="zh-CN" altLang="en-US" sz="3600" dirty="0">
              <a:solidFill>
                <a:srgbClr val="006699"/>
              </a:solidFill>
              <a:latin typeface="微软雅黑" pitchFamily="34" charset="-122"/>
            </a:endParaRPr>
          </a:p>
        </p:txBody>
      </p:sp>
      <p:sp>
        <p:nvSpPr>
          <p:cNvPr id="1048755" name="TextBox 4"/>
          <p:cNvSpPr txBox="1">
            <a:spLocks noChangeArrowheads="1"/>
          </p:cNvSpPr>
          <p:nvPr/>
        </p:nvSpPr>
        <p:spPr bwMode="auto">
          <a:xfrm>
            <a:off x="585423" y="4680146"/>
            <a:ext cx="8807873" cy="838437"/>
          </a:xfrm>
          <a:prstGeom prst="rect">
            <a:avLst/>
          </a:prstGeom>
          <a:noFill/>
          <a:ln w="9525">
            <a:noFill/>
            <a:miter lim="800000"/>
            <a:headEnd/>
            <a:tailEnd/>
          </a:ln>
        </p:spPr>
        <p:txBody>
          <a:bodyPr lIns="101837" tIns="50918" rIns="101837" bIns="50918">
            <a:spAutoFit/>
          </a:bodyPr>
          <a:lstStyle/>
          <a:p>
            <a:endParaRPr lang="en-US" altLang="zh-CN" b="1" dirty="0"/>
          </a:p>
          <a:p>
            <a:r>
              <a:rPr lang="zh-CN" altLang="en-US" sz="3600" dirty="0" smtClean="0">
                <a:solidFill>
                  <a:srgbClr val="006699"/>
                </a:solidFill>
                <a:latin typeface="微软雅黑" pitchFamily="34" charset="-122"/>
              </a:rPr>
              <a:t>风险识别三步骤：停下来－观察－思考</a:t>
            </a:r>
          </a:p>
        </p:txBody>
      </p:sp>
      <p:sp>
        <p:nvSpPr>
          <p:cNvPr id="7" name="Rectangle 2"/>
          <p:cNvSpPr txBox="1">
            <a:spLocks noChangeArrowheads="1"/>
          </p:cNvSpPr>
          <p:nvPr/>
        </p:nvSpPr>
        <p:spPr>
          <a:xfrm>
            <a:off x="569233" y="134649"/>
            <a:ext cx="6033399" cy="449552"/>
          </a:xfrm>
          <a:prstGeom prst="rect">
            <a:avLst/>
          </a:prstGeom>
        </p:spPr>
        <p:txBody>
          <a:bodyPr lIns="101837" tIns="50918" rIns="101837" bIns="50918"/>
          <a:lstStyle/>
          <a:p>
            <a:pPr lvl="0" defTabSz="101600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第三部分  安全意识</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cs typeface="+mj-cs"/>
              </a:rPr>
              <a:t>做好风险识别</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48754"/>
                                        </p:tgtEl>
                                        <p:attrNameLst>
                                          <p:attrName>style.visibility</p:attrName>
                                        </p:attrNameLst>
                                      </p:cBhvr>
                                      <p:to>
                                        <p:strVal val="visible"/>
                                      </p:to>
                                    </p:set>
                                    <p:animEffect transition="in" filter="diamond(in)">
                                      <p:cBhvr>
                                        <p:cTn id="7" dur="2000"/>
                                        <p:tgtEl>
                                          <p:spTgt spid="1048754"/>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048752">
                                            <p:txEl>
                                              <p:pRg st="0" end="0"/>
                                            </p:txEl>
                                          </p:spTgt>
                                        </p:tgtEl>
                                        <p:attrNameLst>
                                          <p:attrName>style.visibility</p:attrName>
                                        </p:attrNameLst>
                                      </p:cBhvr>
                                      <p:to>
                                        <p:strVal val="visible"/>
                                      </p:to>
                                    </p:set>
                                    <p:animEffect transition="in" filter="diamond(in)">
                                      <p:cBhvr>
                                        <p:cTn id="10" dur="2000"/>
                                        <p:tgtEl>
                                          <p:spTgt spid="104875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1048752">
                                            <p:txEl>
                                              <p:pRg st="1" end="1"/>
                                            </p:txEl>
                                          </p:spTgt>
                                        </p:tgtEl>
                                        <p:attrNameLst>
                                          <p:attrName>style.visibility</p:attrName>
                                        </p:attrNameLst>
                                      </p:cBhvr>
                                      <p:to>
                                        <p:strVal val="visible"/>
                                      </p:to>
                                    </p:set>
                                    <p:animEffect transition="in" filter="diamond(in)">
                                      <p:cBhvr>
                                        <p:cTn id="15" dur="2000"/>
                                        <p:tgtEl>
                                          <p:spTgt spid="104875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1048755"/>
                                        </p:tgtEl>
                                        <p:attrNameLst>
                                          <p:attrName>style.visibility</p:attrName>
                                        </p:attrNameLst>
                                      </p:cBhvr>
                                      <p:to>
                                        <p:strVal val="visible"/>
                                      </p:to>
                                    </p:set>
                                    <p:animEffect transition="in" filter="diamond(in)">
                                      <p:cBhvr>
                                        <p:cTn id="20" dur="2000"/>
                                        <p:tgtEl>
                                          <p:spTgt spid="1048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2" grpId="0" build="p"/>
      <p:bldP spid="1048754" grpId="0"/>
      <p:bldP spid="10487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8" name="标题 1"/>
          <p:cNvSpPr txBox="1"/>
          <p:nvPr/>
        </p:nvSpPr>
        <p:spPr bwMode="auto">
          <a:xfrm>
            <a:off x="618420" y="1765300"/>
            <a:ext cx="8969993" cy="786723"/>
          </a:xfrm>
          <a:prstGeom prst="rect">
            <a:avLst/>
          </a:prstGeom>
          <a:noFill/>
          <a:ln w="28575">
            <a:noFill/>
            <a:headEnd/>
            <a:tailEnd/>
          </a:ln>
        </p:spPr>
        <p:style>
          <a:lnRef idx="2">
            <a:schemeClr val="accent2"/>
          </a:lnRef>
          <a:fillRef idx="1">
            <a:schemeClr val="lt1"/>
          </a:fillRef>
          <a:effectRef idx="0">
            <a:schemeClr val="accent2"/>
          </a:effectRef>
          <a:fontRef idx="minor">
            <a:schemeClr val="dk1"/>
          </a:fontRef>
        </p:style>
        <p:txBody>
          <a:bodyPr lIns="101837" tIns="50918" rIns="101837" bIns="50918" anchor="b"/>
          <a:lstStyle/>
          <a:p>
            <a:pPr algn="just" eaLnBrk="0" hangingPunct="0">
              <a:lnSpc>
                <a:spcPct val="150000"/>
              </a:lnSpc>
            </a:pPr>
            <a:r>
              <a:rPr lang="en-US" altLang="zh-CN" sz="3600" dirty="0" smtClean="0">
                <a:solidFill>
                  <a:srgbClr val="006699"/>
                </a:solidFill>
                <a:latin typeface="微软雅黑" pitchFamily="34" charset="-122"/>
                <a:ea typeface="微软雅黑" pitchFamily="34" charset="-122"/>
              </a:rPr>
              <a:t>1</a:t>
            </a:r>
            <a:r>
              <a:rPr lang="zh-CN" altLang="en-US" sz="3600" dirty="0" smtClean="0">
                <a:solidFill>
                  <a:srgbClr val="006699"/>
                </a:solidFill>
                <a:latin typeface="微软雅黑" pitchFamily="34" charset="-122"/>
                <a:ea typeface="微软雅黑" pitchFamily="34" charset="-122"/>
              </a:rPr>
              <a:t>、停下来</a:t>
            </a:r>
            <a:r>
              <a:rPr lang="en-US" altLang="zh-CN" sz="3600" dirty="0" smtClean="0">
                <a:solidFill>
                  <a:srgbClr val="006699"/>
                </a:solidFill>
                <a:latin typeface="微软雅黑" pitchFamily="34" charset="-122"/>
                <a:ea typeface="微软雅黑" pitchFamily="34" charset="-122"/>
              </a:rPr>
              <a:t>:</a:t>
            </a:r>
          </a:p>
        </p:txBody>
      </p:sp>
      <p:sp>
        <p:nvSpPr>
          <p:cNvPr id="1048759" name="标题 5"/>
          <p:cNvSpPr>
            <a:spLocks noGrp="1"/>
          </p:cNvSpPr>
          <p:nvPr>
            <p:ph type="title"/>
          </p:nvPr>
        </p:nvSpPr>
        <p:spPr>
          <a:xfrm>
            <a:off x="1010127" y="605602"/>
            <a:ext cx="8494324" cy="943408"/>
          </a:xfrm>
        </p:spPr>
        <p:txBody>
          <a:bodyPr lIns="101837" tIns="50918" rIns="101837" bIns="50918"/>
          <a:lstStyle/>
          <a:p>
            <a:r>
              <a:rPr lang="en-US" altLang="zh-CN" dirty="0" smtClean="0"/>
              <a:t>        </a:t>
            </a:r>
            <a:endParaRPr lang="zh-CN" altLang="en-US" b="1" dirty="0" smtClean="0">
              <a:solidFill>
                <a:srgbClr val="0000FF"/>
              </a:solidFill>
              <a:latin typeface="楷体_GB2312" pitchFamily="49" charset="-122"/>
              <a:ea typeface="楷体_GB2312" pitchFamily="49" charset="-122"/>
            </a:endParaRPr>
          </a:p>
        </p:txBody>
      </p:sp>
      <p:sp>
        <p:nvSpPr>
          <p:cNvPr id="1048761" name="矩形 4"/>
          <p:cNvSpPr/>
          <p:nvPr/>
        </p:nvSpPr>
        <p:spPr>
          <a:xfrm>
            <a:off x="660400" y="2406400"/>
            <a:ext cx="8610600" cy="1135054"/>
          </a:xfrm>
          <a:prstGeom prst="rect">
            <a:avLst/>
          </a:prstGeom>
        </p:spPr>
        <p:txBody>
          <a:bodyPr wrap="square">
            <a:spAutoFit/>
          </a:bodyPr>
          <a:lstStyle/>
          <a:p>
            <a:pPr algn="just" eaLnBrk="0" hangingPunct="0">
              <a:lnSpc>
                <a:spcPct val="150000"/>
              </a:lnSpc>
            </a:pPr>
            <a:r>
              <a:rPr lang="zh-CN" altLang="en-US" sz="2400" b="0" dirty="0" smtClean="0">
                <a:solidFill>
                  <a:srgbClr val="006699"/>
                </a:solidFill>
                <a:latin typeface="微软雅黑" pitchFamily="34" charset="-122"/>
              </a:rPr>
              <a:t>在开始行动前，必须先停下来，首先要做好万全的预想工作，否则千万别迈开第一步。</a:t>
            </a:r>
          </a:p>
        </p:txBody>
      </p:sp>
      <p:pic>
        <p:nvPicPr>
          <p:cNvPr id="6" name="Picture 3" descr="0_tp=webp&amp;wxfrom=5"/>
          <p:cNvPicPr>
            <a:picLocks noChangeAspect="1" noChangeArrowheads="1"/>
          </p:cNvPicPr>
          <p:nvPr/>
        </p:nvPicPr>
        <p:blipFill>
          <a:blip r:embed="rId2" cstate="print"/>
          <a:srcRect/>
          <a:stretch>
            <a:fillRect/>
          </a:stretch>
        </p:blipFill>
        <p:spPr bwMode="auto">
          <a:xfrm>
            <a:off x="2784928" y="3532913"/>
            <a:ext cx="5152354" cy="3272837"/>
          </a:xfrm>
          <a:prstGeom prst="rect">
            <a:avLst/>
          </a:prstGeom>
          <a:noFill/>
          <a:ln w="9525">
            <a:noFill/>
            <a:miter lim="800000"/>
            <a:headEnd/>
            <a:tailEnd/>
          </a:ln>
        </p:spPr>
      </p:pic>
      <p:sp>
        <p:nvSpPr>
          <p:cNvPr id="7" name="TextBox 5"/>
          <p:cNvSpPr txBox="1">
            <a:spLocks noChangeArrowheads="1"/>
          </p:cNvSpPr>
          <p:nvPr/>
        </p:nvSpPr>
        <p:spPr bwMode="auto">
          <a:xfrm>
            <a:off x="1585777" y="3575961"/>
            <a:ext cx="751024" cy="3180596"/>
          </a:xfrm>
          <a:prstGeom prst="rect">
            <a:avLst/>
          </a:prstGeom>
          <a:solidFill>
            <a:srgbClr val="92D050"/>
          </a:solidFill>
          <a:ln w="9525">
            <a:noFill/>
            <a:miter lim="800000"/>
            <a:headEnd/>
            <a:tailEnd/>
          </a:ln>
        </p:spPr>
        <p:txBody>
          <a:bodyPr wrap="square" lIns="101837" tIns="50918" rIns="101837" bIns="50918">
            <a:spAutoFit/>
          </a:bodyPr>
          <a:lstStyle/>
          <a:p>
            <a:r>
              <a:rPr lang="zh-CN" altLang="en-US" sz="4000" dirty="0">
                <a:solidFill>
                  <a:srgbClr val="FF0000"/>
                </a:solidFill>
                <a:ea typeface="宋体" pitchFamily="2" charset="-122"/>
              </a:rPr>
              <a:t>三思而后行</a:t>
            </a:r>
          </a:p>
        </p:txBody>
      </p:sp>
      <p:sp>
        <p:nvSpPr>
          <p:cNvPr id="8" name="TextBox 6"/>
          <p:cNvSpPr txBox="1">
            <a:spLocks noChangeArrowheads="1"/>
          </p:cNvSpPr>
          <p:nvPr/>
        </p:nvSpPr>
        <p:spPr bwMode="auto">
          <a:xfrm>
            <a:off x="8345714" y="3149601"/>
            <a:ext cx="682172" cy="3549928"/>
          </a:xfrm>
          <a:prstGeom prst="rect">
            <a:avLst/>
          </a:prstGeom>
          <a:solidFill>
            <a:srgbClr val="92D050"/>
          </a:solidFill>
          <a:ln w="9525">
            <a:noFill/>
            <a:miter lim="800000"/>
            <a:headEnd/>
            <a:tailEnd/>
          </a:ln>
        </p:spPr>
        <p:txBody>
          <a:bodyPr wrap="square" lIns="101837" tIns="50918" rIns="101837" bIns="50918">
            <a:spAutoFit/>
          </a:bodyPr>
          <a:lstStyle/>
          <a:p>
            <a:r>
              <a:rPr lang="zh-CN" altLang="en-US" sz="3200" dirty="0">
                <a:solidFill>
                  <a:srgbClr val="FF0000"/>
                </a:solidFill>
                <a:ea typeface="宋体" pitchFamily="2" charset="-122"/>
              </a:rPr>
              <a:t>磨刀不误砍柴工</a:t>
            </a:r>
          </a:p>
        </p:txBody>
      </p:sp>
      <p:sp>
        <p:nvSpPr>
          <p:cNvPr id="9" name="Rectangle 2"/>
          <p:cNvSpPr txBox="1">
            <a:spLocks noChangeArrowheads="1"/>
          </p:cNvSpPr>
          <p:nvPr/>
        </p:nvSpPr>
        <p:spPr>
          <a:xfrm>
            <a:off x="569233" y="134649"/>
            <a:ext cx="6033399" cy="449552"/>
          </a:xfrm>
          <a:prstGeom prst="rect">
            <a:avLst/>
          </a:prstGeom>
        </p:spPr>
        <p:txBody>
          <a:bodyPr lIns="101837" tIns="50918" rIns="101837" bIns="50918"/>
          <a:lstStyle/>
          <a:p>
            <a:pPr lvl="0" defTabSz="101600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第三部分  </a:t>
            </a:r>
            <a:r>
              <a:rPr lang="zh-CN" altLang="en-US" sz="2400" kern="0" dirty="0" smtClean="0">
                <a:solidFill>
                  <a:schemeClr val="bg1"/>
                </a:solidFill>
                <a:latin typeface="微软雅黑" pitchFamily="34" charset="-122"/>
              </a:rPr>
              <a:t>安全意识</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做好风险识别</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ransition spd="slow">
    <p:circl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6" name="标题 1"/>
          <p:cNvSpPr txBox="1"/>
          <p:nvPr/>
        </p:nvSpPr>
        <p:spPr bwMode="auto">
          <a:xfrm>
            <a:off x="685889" y="2496478"/>
            <a:ext cx="8969992" cy="1074446"/>
          </a:xfrm>
          <a:prstGeom prst="rect">
            <a:avLst/>
          </a:prstGeom>
          <a:noFill/>
          <a:ln>
            <a:noFill/>
            <a:headEnd/>
            <a:tailEnd/>
          </a:ln>
        </p:spPr>
        <p:style>
          <a:lnRef idx="2">
            <a:schemeClr val="accent2"/>
          </a:lnRef>
          <a:fillRef idx="1">
            <a:schemeClr val="lt1"/>
          </a:fillRef>
          <a:effectRef idx="0">
            <a:schemeClr val="accent2"/>
          </a:effectRef>
          <a:fontRef idx="minor">
            <a:schemeClr val="dk1"/>
          </a:fontRef>
        </p:style>
        <p:txBody>
          <a:bodyPr lIns="101837" tIns="50918" rIns="101837" bIns="50918" anchor="b"/>
          <a:lstStyle/>
          <a:p>
            <a:pPr algn="just" eaLnBrk="0" hangingPunct="0">
              <a:lnSpc>
                <a:spcPct val="150000"/>
              </a:lnSpc>
            </a:pPr>
            <a:r>
              <a:rPr lang="zh-CN" altLang="en-US" sz="2400" b="0" dirty="0" smtClean="0">
                <a:solidFill>
                  <a:srgbClr val="006699"/>
                </a:solidFill>
                <a:latin typeface="微软雅黑" pitchFamily="34" charset="-122"/>
                <a:ea typeface="微软雅黑" pitchFamily="34" charset="-122"/>
              </a:rPr>
              <a:t>观察那些可能会对你和该区域其他员工造成伤害的不安全的行为和环境因素：</a:t>
            </a:r>
            <a:r>
              <a:rPr lang="en-US" altLang="zh-CN" sz="2400" b="0" dirty="0" smtClean="0">
                <a:solidFill>
                  <a:srgbClr val="006699"/>
                </a:solidFill>
                <a:latin typeface="微软雅黑" pitchFamily="34" charset="-122"/>
                <a:ea typeface="微软雅黑" pitchFamily="34" charset="-122"/>
              </a:rPr>
              <a:t>1</a:t>
            </a:r>
            <a:r>
              <a:rPr lang="zh-CN" altLang="en-US" sz="2400" b="0" dirty="0" smtClean="0">
                <a:solidFill>
                  <a:srgbClr val="006699"/>
                </a:solidFill>
                <a:latin typeface="微软雅黑" pitchFamily="34" charset="-122"/>
                <a:ea typeface="微软雅黑" pitchFamily="34" charset="-122"/>
              </a:rPr>
              <a:t>）自己的工作过程、</a:t>
            </a:r>
            <a:r>
              <a:rPr lang="en-US" altLang="zh-CN" sz="2400" b="0" dirty="0" smtClean="0">
                <a:solidFill>
                  <a:srgbClr val="006699"/>
                </a:solidFill>
                <a:latin typeface="微软雅黑" pitchFamily="34" charset="-122"/>
                <a:ea typeface="微软雅黑" pitchFamily="34" charset="-122"/>
              </a:rPr>
              <a:t>2</a:t>
            </a:r>
            <a:r>
              <a:rPr lang="zh-CN" altLang="en-US" sz="2400" b="0" dirty="0" smtClean="0">
                <a:solidFill>
                  <a:srgbClr val="006699"/>
                </a:solidFill>
                <a:latin typeface="微软雅黑" pitchFamily="34" charset="-122"/>
                <a:ea typeface="微软雅黑" pitchFamily="34" charset="-122"/>
              </a:rPr>
              <a:t>）整个工作区域和其他员工</a:t>
            </a:r>
          </a:p>
        </p:txBody>
      </p:sp>
      <p:sp>
        <p:nvSpPr>
          <p:cNvPr id="1048767" name="标题 5"/>
          <p:cNvSpPr>
            <a:spLocks noGrp="1"/>
          </p:cNvSpPr>
          <p:nvPr>
            <p:ph type="title"/>
          </p:nvPr>
        </p:nvSpPr>
        <p:spPr>
          <a:xfrm>
            <a:off x="1412753" y="605602"/>
            <a:ext cx="8091699" cy="943408"/>
          </a:xfrm>
        </p:spPr>
        <p:txBody>
          <a:bodyPr lIns="101837" tIns="50918" rIns="101837" bIns="50918"/>
          <a:lstStyle/>
          <a:p>
            <a:r>
              <a:rPr lang="en-US" altLang="zh-CN" dirty="0" smtClean="0"/>
              <a:t>        </a:t>
            </a:r>
            <a:endParaRPr lang="zh-CN" altLang="en-US" b="1" dirty="0" smtClean="0">
              <a:solidFill>
                <a:srgbClr val="0000FF"/>
              </a:solidFill>
              <a:latin typeface="楷体_GB2312" pitchFamily="49" charset="-122"/>
              <a:ea typeface="楷体_GB2312" pitchFamily="49" charset="-122"/>
            </a:endParaRPr>
          </a:p>
        </p:txBody>
      </p:sp>
      <p:sp>
        <p:nvSpPr>
          <p:cNvPr id="1048769" name="标题 1"/>
          <p:cNvSpPr txBox="1"/>
          <p:nvPr/>
        </p:nvSpPr>
        <p:spPr bwMode="auto">
          <a:xfrm>
            <a:off x="618420" y="1765300"/>
            <a:ext cx="8969993" cy="786723"/>
          </a:xfrm>
          <a:prstGeom prst="rect">
            <a:avLst/>
          </a:prstGeom>
          <a:noFill/>
          <a:ln w="28575">
            <a:noFill/>
            <a:headEnd/>
            <a:tailEnd/>
          </a:ln>
        </p:spPr>
        <p:style>
          <a:lnRef idx="2">
            <a:schemeClr val="accent2"/>
          </a:lnRef>
          <a:fillRef idx="1">
            <a:schemeClr val="lt1"/>
          </a:fillRef>
          <a:effectRef idx="0">
            <a:schemeClr val="accent2"/>
          </a:effectRef>
          <a:fontRef idx="minor">
            <a:schemeClr val="dk1"/>
          </a:fontRef>
        </p:style>
        <p:txBody>
          <a:bodyPr lIns="101837" tIns="50918" rIns="101837" bIns="50918" anchor="b"/>
          <a:lstStyle/>
          <a:p>
            <a:pPr algn="just" eaLnBrk="0" hangingPunct="0">
              <a:lnSpc>
                <a:spcPct val="150000"/>
              </a:lnSpc>
            </a:pPr>
            <a:r>
              <a:rPr lang="en-US" altLang="zh-CN" sz="3600" dirty="0" smtClean="0">
                <a:solidFill>
                  <a:srgbClr val="006699"/>
                </a:solidFill>
                <a:latin typeface="微软雅黑" pitchFamily="34" charset="-122"/>
                <a:ea typeface="微软雅黑" pitchFamily="34" charset="-122"/>
              </a:rPr>
              <a:t>2</a:t>
            </a:r>
            <a:r>
              <a:rPr lang="zh-CN" altLang="en-US" sz="3600" dirty="0" smtClean="0">
                <a:solidFill>
                  <a:srgbClr val="006699"/>
                </a:solidFill>
                <a:latin typeface="微软雅黑" pitchFamily="34" charset="-122"/>
                <a:ea typeface="微软雅黑" pitchFamily="34" charset="-122"/>
              </a:rPr>
              <a:t>、观察</a:t>
            </a:r>
            <a:r>
              <a:rPr lang="en-US" altLang="zh-CN" sz="3600" dirty="0" smtClean="0">
                <a:solidFill>
                  <a:srgbClr val="006699"/>
                </a:solidFill>
                <a:latin typeface="微软雅黑" pitchFamily="34" charset="-122"/>
                <a:ea typeface="微软雅黑" pitchFamily="34" charset="-122"/>
              </a:rPr>
              <a:t>:</a:t>
            </a:r>
          </a:p>
        </p:txBody>
      </p:sp>
      <p:pic>
        <p:nvPicPr>
          <p:cNvPr id="6" name="Picture 2" descr="C:\Documents and Settings\Administrator\桌面\IMG_5656.jpg"/>
          <p:cNvPicPr>
            <a:picLocks noChangeAspect="1" noChangeArrowheads="1"/>
          </p:cNvPicPr>
          <p:nvPr/>
        </p:nvPicPr>
        <p:blipFill>
          <a:blip r:embed="rId2" cstate="print"/>
          <a:srcRect/>
          <a:stretch>
            <a:fillRect/>
          </a:stretch>
        </p:blipFill>
        <p:spPr bwMode="auto">
          <a:xfrm>
            <a:off x="1282764" y="3616333"/>
            <a:ext cx="3481552" cy="2762250"/>
          </a:xfrm>
          <a:prstGeom prst="rect">
            <a:avLst/>
          </a:prstGeom>
          <a:noFill/>
        </p:spPr>
      </p:pic>
      <p:pic>
        <p:nvPicPr>
          <p:cNvPr id="3074" name="Picture 2"/>
          <p:cNvPicPr>
            <a:picLocks noChangeAspect="1" noChangeArrowheads="1"/>
          </p:cNvPicPr>
          <p:nvPr/>
        </p:nvPicPr>
        <p:blipFill>
          <a:blip r:embed="rId3" cstate="print"/>
          <a:srcRect/>
          <a:stretch>
            <a:fillRect/>
          </a:stretch>
        </p:blipFill>
        <p:spPr bwMode="auto">
          <a:xfrm>
            <a:off x="4887007" y="3610659"/>
            <a:ext cx="3343275" cy="2761115"/>
          </a:xfrm>
          <a:prstGeom prst="rect">
            <a:avLst/>
          </a:prstGeom>
          <a:noFill/>
          <a:ln w="9525">
            <a:noFill/>
            <a:miter lim="800000"/>
            <a:headEnd/>
            <a:tailEnd/>
          </a:ln>
        </p:spPr>
      </p:pic>
      <p:sp>
        <p:nvSpPr>
          <p:cNvPr id="8" name="Rectangle 2"/>
          <p:cNvSpPr txBox="1">
            <a:spLocks noChangeArrowheads="1"/>
          </p:cNvSpPr>
          <p:nvPr/>
        </p:nvSpPr>
        <p:spPr>
          <a:xfrm>
            <a:off x="569233" y="134649"/>
            <a:ext cx="6033399" cy="449552"/>
          </a:xfrm>
          <a:prstGeom prst="rect">
            <a:avLst/>
          </a:prstGeom>
        </p:spPr>
        <p:txBody>
          <a:bodyPr lIns="101837" tIns="50918" rIns="101837" bIns="50918"/>
          <a:lstStyle/>
          <a:p>
            <a:pPr lvl="0" defTabSz="101600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第三部分  </a:t>
            </a:r>
            <a:r>
              <a:rPr lang="zh-CN" altLang="en-US" sz="2400" kern="0" dirty="0" smtClean="0">
                <a:solidFill>
                  <a:schemeClr val="bg1"/>
                </a:solidFill>
                <a:latin typeface="微软雅黑" pitchFamily="34" charset="-122"/>
              </a:rPr>
              <a:t>安全意识</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做好风险识别</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pic>
        <p:nvPicPr>
          <p:cNvPr id="9" name="Picture 2"/>
          <p:cNvPicPr>
            <a:picLocks noChangeAspect="1" noChangeArrowheads="1"/>
          </p:cNvPicPr>
          <p:nvPr/>
        </p:nvPicPr>
        <p:blipFill>
          <a:blip r:embed="rId4" cstate="print"/>
          <a:srcRect/>
          <a:stretch>
            <a:fillRect/>
          </a:stretch>
        </p:blipFill>
        <p:spPr bwMode="auto">
          <a:xfrm>
            <a:off x="8305800" y="4379924"/>
            <a:ext cx="1955800" cy="2146609"/>
          </a:xfrm>
          <a:prstGeom prst="rect">
            <a:avLst/>
          </a:prstGeom>
          <a:noFill/>
          <a:ln w="9525">
            <a:noFill/>
            <a:miter lim="800000"/>
            <a:headEnd/>
            <a:tailEnd/>
          </a:ln>
        </p:spPr>
      </p:pic>
    </p:spTree>
  </p:cSld>
  <p:clrMapOvr>
    <a:masterClrMapping/>
  </p:clrMapOvr>
  <p:transition spd="slow">
    <p:circl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0" name="标题 1"/>
          <p:cNvSpPr txBox="1"/>
          <p:nvPr/>
        </p:nvSpPr>
        <p:spPr bwMode="auto">
          <a:xfrm>
            <a:off x="598803" y="2598055"/>
            <a:ext cx="8969992" cy="667659"/>
          </a:xfrm>
          <a:prstGeom prst="rect">
            <a:avLst/>
          </a:prstGeom>
          <a:noFill/>
          <a:ln>
            <a:noFill/>
            <a:headEnd/>
            <a:tailEnd/>
          </a:ln>
        </p:spPr>
        <p:style>
          <a:lnRef idx="2">
            <a:schemeClr val="accent2"/>
          </a:lnRef>
          <a:fillRef idx="1">
            <a:schemeClr val="lt1"/>
          </a:fillRef>
          <a:effectRef idx="0">
            <a:schemeClr val="accent2"/>
          </a:effectRef>
          <a:fontRef idx="minor">
            <a:schemeClr val="dk1"/>
          </a:fontRef>
        </p:style>
        <p:txBody>
          <a:bodyPr lIns="101837" tIns="50918" rIns="101837" bIns="50918" anchor="b"/>
          <a:lstStyle/>
          <a:p>
            <a:pPr eaLnBrk="0" hangingPunct="0"/>
            <a:endParaRPr lang="en-US" altLang="zh-CN" sz="4200" kern="0" dirty="0">
              <a:solidFill>
                <a:srgbClr val="FF0000"/>
              </a:solidFill>
              <a:latin typeface="+mj-lt"/>
              <a:ea typeface="+mj-ea"/>
              <a:cs typeface="+mj-cs"/>
            </a:endParaRPr>
          </a:p>
          <a:p>
            <a:pPr eaLnBrk="0" hangingPunct="0"/>
            <a:endParaRPr lang="en-US" altLang="zh-CN" sz="4200" kern="0" dirty="0">
              <a:solidFill>
                <a:srgbClr val="FF0000"/>
              </a:solidFill>
              <a:latin typeface="+mj-lt"/>
              <a:ea typeface="+mj-ea"/>
              <a:cs typeface="+mj-cs"/>
            </a:endParaRPr>
          </a:p>
          <a:p>
            <a:pPr eaLnBrk="0" hangingPunct="0"/>
            <a:endParaRPr lang="en-US" altLang="zh-CN" sz="4200" kern="0" dirty="0">
              <a:solidFill>
                <a:srgbClr val="FF0000"/>
              </a:solidFill>
              <a:latin typeface="+mj-lt"/>
              <a:ea typeface="+mj-ea"/>
              <a:cs typeface="+mj-cs"/>
            </a:endParaRPr>
          </a:p>
          <a:p>
            <a:pPr eaLnBrk="0" hangingPunct="0"/>
            <a:endParaRPr lang="en-US" altLang="zh-CN" sz="4200" kern="0" dirty="0">
              <a:solidFill>
                <a:srgbClr val="FF0000"/>
              </a:solidFill>
              <a:latin typeface="+mj-lt"/>
              <a:ea typeface="+mj-ea"/>
              <a:cs typeface="+mj-cs"/>
            </a:endParaRPr>
          </a:p>
          <a:p>
            <a:pPr algn="just" eaLnBrk="0" hangingPunct="0">
              <a:lnSpc>
                <a:spcPct val="150000"/>
              </a:lnSpc>
            </a:pPr>
            <a:r>
              <a:rPr lang="zh-CN" altLang="en-US" sz="2400" b="0" dirty="0" smtClean="0">
                <a:solidFill>
                  <a:srgbClr val="006699"/>
                </a:solidFill>
                <a:latin typeface="微软雅黑" pitchFamily="34" charset="-122"/>
                <a:ea typeface="微软雅黑" pitchFamily="34" charset="-122"/>
              </a:rPr>
              <a:t>思考你的观察结果，考虑你的安全会受到什么样的影响。</a:t>
            </a:r>
            <a:endParaRPr lang="en-US" altLang="zh-CN" sz="2400" b="0" dirty="0" smtClean="0">
              <a:solidFill>
                <a:srgbClr val="006699"/>
              </a:solidFill>
              <a:latin typeface="微软雅黑" pitchFamily="34" charset="-122"/>
              <a:ea typeface="微软雅黑" pitchFamily="34" charset="-122"/>
            </a:endParaRPr>
          </a:p>
        </p:txBody>
      </p:sp>
      <p:sp>
        <p:nvSpPr>
          <p:cNvPr id="1048771" name="标题 5"/>
          <p:cNvSpPr>
            <a:spLocks noGrp="1"/>
          </p:cNvSpPr>
          <p:nvPr>
            <p:ph type="title"/>
          </p:nvPr>
        </p:nvSpPr>
        <p:spPr>
          <a:xfrm>
            <a:off x="1010127" y="605602"/>
            <a:ext cx="8494324" cy="943408"/>
          </a:xfrm>
        </p:spPr>
        <p:txBody>
          <a:bodyPr lIns="101837" tIns="50918" rIns="101837" bIns="50918"/>
          <a:lstStyle/>
          <a:p>
            <a:r>
              <a:rPr lang="en-US" altLang="zh-CN" dirty="0" smtClean="0"/>
              <a:t>        </a:t>
            </a:r>
            <a:endParaRPr lang="zh-CN" altLang="en-US" b="1" dirty="0" smtClean="0">
              <a:solidFill>
                <a:srgbClr val="0000FF"/>
              </a:solidFill>
              <a:latin typeface="楷体_GB2312" pitchFamily="49" charset="-122"/>
              <a:ea typeface="楷体_GB2312" pitchFamily="49" charset="-122"/>
            </a:endParaRPr>
          </a:p>
        </p:txBody>
      </p:sp>
      <p:sp>
        <p:nvSpPr>
          <p:cNvPr id="1048773" name="标题 1"/>
          <p:cNvSpPr txBox="1"/>
          <p:nvPr/>
        </p:nvSpPr>
        <p:spPr bwMode="auto">
          <a:xfrm>
            <a:off x="618420" y="1765300"/>
            <a:ext cx="8969993" cy="786723"/>
          </a:xfrm>
          <a:prstGeom prst="rect">
            <a:avLst/>
          </a:prstGeom>
          <a:noFill/>
          <a:ln w="28575">
            <a:noFill/>
            <a:headEnd/>
            <a:tailEnd/>
          </a:ln>
        </p:spPr>
        <p:style>
          <a:lnRef idx="2">
            <a:schemeClr val="accent2"/>
          </a:lnRef>
          <a:fillRef idx="1">
            <a:schemeClr val="lt1"/>
          </a:fillRef>
          <a:effectRef idx="0">
            <a:schemeClr val="accent2"/>
          </a:effectRef>
          <a:fontRef idx="minor">
            <a:schemeClr val="dk1"/>
          </a:fontRef>
        </p:style>
        <p:txBody>
          <a:bodyPr lIns="101837" tIns="50918" rIns="101837" bIns="50918" anchor="b"/>
          <a:lstStyle/>
          <a:p>
            <a:pPr algn="just" eaLnBrk="0" hangingPunct="0">
              <a:lnSpc>
                <a:spcPct val="150000"/>
              </a:lnSpc>
            </a:pPr>
            <a:r>
              <a:rPr lang="en-US" altLang="zh-CN" sz="3600" dirty="0" smtClean="0">
                <a:solidFill>
                  <a:srgbClr val="006699"/>
                </a:solidFill>
                <a:latin typeface="微软雅黑" pitchFamily="34" charset="-122"/>
                <a:ea typeface="微软雅黑" pitchFamily="34" charset="-122"/>
              </a:rPr>
              <a:t>3</a:t>
            </a:r>
            <a:r>
              <a:rPr lang="zh-CN" altLang="en-US" sz="3600" dirty="0" smtClean="0">
                <a:solidFill>
                  <a:srgbClr val="006699"/>
                </a:solidFill>
                <a:latin typeface="微软雅黑" pitchFamily="34" charset="-122"/>
                <a:ea typeface="微软雅黑" pitchFamily="34" charset="-122"/>
              </a:rPr>
              <a:t>、思考</a:t>
            </a:r>
            <a:r>
              <a:rPr lang="en-US" altLang="zh-CN" sz="3600" dirty="0" smtClean="0">
                <a:solidFill>
                  <a:srgbClr val="006699"/>
                </a:solidFill>
                <a:latin typeface="微软雅黑" pitchFamily="34" charset="-122"/>
                <a:ea typeface="微软雅黑" pitchFamily="34" charset="-122"/>
              </a:rPr>
              <a:t>:</a:t>
            </a:r>
          </a:p>
        </p:txBody>
      </p:sp>
      <p:pic>
        <p:nvPicPr>
          <p:cNvPr id="13" name="Picture 3"/>
          <p:cNvPicPr>
            <a:picLocks noChangeAspect="1" noChangeArrowheads="1"/>
          </p:cNvPicPr>
          <p:nvPr/>
        </p:nvPicPr>
        <p:blipFill>
          <a:blip r:embed="rId2" cstate="print"/>
          <a:srcRect/>
          <a:stretch>
            <a:fillRect/>
          </a:stretch>
        </p:blipFill>
        <p:spPr bwMode="auto">
          <a:xfrm>
            <a:off x="4978393" y="3552369"/>
            <a:ext cx="3620523" cy="2755900"/>
          </a:xfrm>
          <a:prstGeom prst="rect">
            <a:avLst/>
          </a:prstGeom>
          <a:noFill/>
          <a:ln w="9525">
            <a:noFill/>
            <a:miter lim="800000"/>
            <a:headEnd/>
            <a:tailEnd/>
          </a:ln>
        </p:spPr>
      </p:pic>
      <p:sp>
        <p:nvSpPr>
          <p:cNvPr id="8" name="TextBox 4"/>
          <p:cNvSpPr txBox="1">
            <a:spLocks noChangeArrowheads="1"/>
          </p:cNvSpPr>
          <p:nvPr/>
        </p:nvSpPr>
        <p:spPr bwMode="auto">
          <a:xfrm>
            <a:off x="1973943" y="6131572"/>
            <a:ext cx="6415314" cy="718384"/>
          </a:xfrm>
          <a:prstGeom prst="rect">
            <a:avLst/>
          </a:prstGeom>
          <a:noFill/>
          <a:ln w="9525">
            <a:noFill/>
            <a:miter lim="800000"/>
            <a:headEnd/>
            <a:tailEnd/>
          </a:ln>
        </p:spPr>
        <p:txBody>
          <a:bodyPr wrap="square" lIns="101837" tIns="50918" rIns="101837" bIns="50918">
            <a:spAutoFit/>
          </a:bodyPr>
          <a:lstStyle/>
          <a:p>
            <a:endParaRPr lang="en-US" altLang="zh-CN" b="1" dirty="0"/>
          </a:p>
          <a:p>
            <a:r>
              <a:rPr lang="zh-CN" altLang="en-US" sz="2400" b="0" dirty="0" smtClean="0">
                <a:solidFill>
                  <a:srgbClr val="006699"/>
                </a:solidFill>
                <a:latin typeface="微软雅黑" pitchFamily="34" charset="-122"/>
              </a:rPr>
              <a:t>      滑板摔跤                  立体停车场移车事故</a:t>
            </a:r>
          </a:p>
        </p:txBody>
      </p:sp>
      <p:pic>
        <p:nvPicPr>
          <p:cNvPr id="4099" name="Picture 3"/>
          <p:cNvPicPr>
            <a:picLocks noChangeAspect="1" noChangeArrowheads="1"/>
          </p:cNvPicPr>
          <p:nvPr/>
        </p:nvPicPr>
        <p:blipFill>
          <a:blip r:embed="rId3" cstate="print"/>
          <a:srcRect/>
          <a:stretch>
            <a:fillRect/>
          </a:stretch>
        </p:blipFill>
        <p:spPr bwMode="auto">
          <a:xfrm>
            <a:off x="1527850" y="3557812"/>
            <a:ext cx="3280536" cy="2770414"/>
          </a:xfrm>
          <a:prstGeom prst="rect">
            <a:avLst/>
          </a:prstGeom>
          <a:noFill/>
          <a:ln w="9525">
            <a:noFill/>
            <a:miter lim="800000"/>
            <a:headEnd/>
            <a:tailEnd/>
          </a:ln>
        </p:spPr>
      </p:pic>
      <p:sp>
        <p:nvSpPr>
          <p:cNvPr id="10" name="Rectangle 2"/>
          <p:cNvSpPr txBox="1">
            <a:spLocks noChangeArrowheads="1"/>
          </p:cNvSpPr>
          <p:nvPr/>
        </p:nvSpPr>
        <p:spPr>
          <a:xfrm>
            <a:off x="569233" y="134649"/>
            <a:ext cx="6033399" cy="449552"/>
          </a:xfrm>
          <a:prstGeom prst="rect">
            <a:avLst/>
          </a:prstGeom>
        </p:spPr>
        <p:txBody>
          <a:bodyPr lIns="101837" tIns="50918" rIns="101837" bIns="50918"/>
          <a:lstStyle/>
          <a:p>
            <a:pPr lvl="0" defTabSz="101600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第三部分  </a:t>
            </a:r>
            <a:r>
              <a:rPr lang="zh-CN" altLang="en-US" sz="2400" kern="0" dirty="0" smtClean="0">
                <a:solidFill>
                  <a:schemeClr val="bg1"/>
                </a:solidFill>
                <a:latin typeface="微软雅黑" pitchFamily="34" charset="-122"/>
              </a:rPr>
              <a:t>安全意识</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做好风险识别</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ransition spd="slow">
    <p:circl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8" name="Picture 2" descr="http://a2.att.hudong.com/50/90/01300000053870119903905738305.jpg"/>
          <p:cNvPicPr>
            <a:picLocks noChangeAspect="1" noChangeArrowheads="1"/>
          </p:cNvPicPr>
          <p:nvPr/>
        </p:nvPicPr>
        <p:blipFill>
          <a:blip r:embed="rId2" cstate="print"/>
          <a:srcRect/>
          <a:stretch>
            <a:fillRect/>
          </a:stretch>
        </p:blipFill>
        <p:spPr bwMode="auto">
          <a:xfrm>
            <a:off x="0" y="1"/>
            <a:ext cx="10261600" cy="5321299"/>
          </a:xfrm>
          <a:prstGeom prst="rect">
            <a:avLst/>
          </a:prstGeom>
          <a:noFill/>
        </p:spPr>
      </p:pic>
      <p:sp>
        <p:nvSpPr>
          <p:cNvPr id="1048782" name="TextBox 3"/>
          <p:cNvSpPr txBox="1"/>
          <p:nvPr/>
        </p:nvSpPr>
        <p:spPr>
          <a:xfrm>
            <a:off x="169956" y="1260193"/>
            <a:ext cx="7215238" cy="584437"/>
          </a:xfrm>
          <a:prstGeom prst="rect">
            <a:avLst/>
          </a:prstGeom>
          <a:noFill/>
        </p:spPr>
        <p:txBody>
          <a:bodyPr wrap="square" lIns="101837" tIns="50918" rIns="101837" bIns="50918" rtlCol="0">
            <a:spAutoFit/>
          </a:bodyPr>
          <a:lstStyle/>
          <a:p>
            <a:r>
              <a:rPr lang="zh-CN" altLang="en-US" sz="3600" dirty="0" smtClean="0">
                <a:solidFill>
                  <a:schemeClr val="bg1"/>
                </a:solidFill>
                <a:latin typeface="微软雅黑" pitchFamily="34" charset="-122"/>
              </a:rPr>
              <a:t>意识不到危险，才是最大的危险</a:t>
            </a:r>
            <a:endParaRPr lang="zh-CN" altLang="en-US" sz="3600" dirty="0">
              <a:solidFill>
                <a:schemeClr val="bg1"/>
              </a:solidFill>
              <a:latin typeface="微软雅黑" pitchFamily="34" charset="-122"/>
            </a:endParaRPr>
          </a:p>
        </p:txBody>
      </p:sp>
      <p:pic>
        <p:nvPicPr>
          <p:cNvPr id="2097189" name="Picture 2"/>
          <p:cNvPicPr>
            <a:picLocks noChangeAspect="1" noChangeArrowheads="1"/>
          </p:cNvPicPr>
          <p:nvPr/>
        </p:nvPicPr>
        <p:blipFill>
          <a:blip r:embed="rId3" cstate="print"/>
          <a:srcRect/>
          <a:stretch>
            <a:fillRect/>
          </a:stretch>
        </p:blipFill>
        <p:spPr bwMode="auto">
          <a:xfrm>
            <a:off x="0" y="3836560"/>
            <a:ext cx="10261600" cy="3701894"/>
          </a:xfrm>
          <a:prstGeom prst="rect">
            <a:avLst/>
          </a:prstGeom>
          <a:noFill/>
          <a:ln w="9525">
            <a:noFill/>
            <a:miter lim="800000"/>
            <a:headEnd/>
            <a:tailEnd/>
          </a:ln>
          <a:effectLst/>
        </p:spPr>
      </p:pic>
      <p:sp>
        <p:nvSpPr>
          <p:cNvPr id="1048783" name="矩形 7"/>
          <p:cNvSpPr/>
          <p:nvPr/>
        </p:nvSpPr>
        <p:spPr>
          <a:xfrm rot="2444602">
            <a:off x="6172140" y="1334234"/>
            <a:ext cx="4370941" cy="7605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r>
              <a:rPr lang="zh-CN" altLang="en-US" sz="3100" dirty="0" smtClean="0">
                <a:solidFill>
                  <a:schemeClr val="bg1"/>
                </a:solidFill>
                <a:latin typeface="微软雅黑" pitchFamily="34" charset="-122"/>
                <a:ea typeface="微软雅黑" pitchFamily="34" charset="-122"/>
              </a:rPr>
              <a:t>永不沉没的巨轮</a:t>
            </a:r>
            <a:endParaRPr lang="zh-CN" altLang="en-US" sz="3100" dirty="0">
              <a:solidFill>
                <a:schemeClr val="bg1"/>
              </a:solidFill>
              <a:latin typeface="微软雅黑" pitchFamily="34" charset="-122"/>
              <a:ea typeface="微软雅黑" pitchFamily="34" charset="-122"/>
            </a:endParaRPr>
          </a:p>
        </p:txBody>
      </p:sp>
      <p:sp>
        <p:nvSpPr>
          <p:cNvPr id="1048784" name="矩形 8"/>
          <p:cNvSpPr/>
          <p:nvPr/>
        </p:nvSpPr>
        <p:spPr>
          <a:xfrm rot="2534457">
            <a:off x="-226899" y="5269828"/>
            <a:ext cx="4515632" cy="8890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r>
              <a:rPr lang="zh-CN" altLang="en-US" sz="3100" dirty="0" smtClean="0">
                <a:solidFill>
                  <a:schemeClr val="bg1"/>
                </a:solidFill>
                <a:latin typeface="微软雅黑" pitchFamily="34" charset="-122"/>
                <a:ea typeface="微软雅黑" pitchFamily="34" charset="-122"/>
              </a:rPr>
              <a:t>最安全的高铁</a:t>
            </a:r>
            <a:endParaRPr lang="zh-CN" altLang="en-US" sz="3100" dirty="0">
              <a:solidFill>
                <a:schemeClr val="bg1"/>
              </a:solidFill>
              <a:latin typeface="微软雅黑" pitchFamily="34" charset="-122"/>
              <a:ea typeface="微软雅黑" pitchFamily="34" charset="-122"/>
            </a:endParaRPr>
          </a:p>
        </p:txBody>
      </p:sp>
    </p:spTree>
  </p:cSld>
  <p:clrMapOvr>
    <a:masterClrMapping/>
  </p:clrMapOvr>
  <p:transition>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2" name="Rectangle 3"/>
          <p:cNvSpPr>
            <a:spLocks noChangeArrowheads="1"/>
          </p:cNvSpPr>
          <p:nvPr/>
        </p:nvSpPr>
        <p:spPr bwMode="auto">
          <a:xfrm>
            <a:off x="829055" y="1410018"/>
            <a:ext cx="8791995" cy="1454244"/>
          </a:xfrm>
          <a:prstGeom prst="rect">
            <a:avLst/>
          </a:prstGeom>
          <a:noFill/>
          <a:ln w="9525">
            <a:noFill/>
            <a:miter lim="800000"/>
            <a:headEnd/>
            <a:tailEnd/>
          </a:ln>
        </p:spPr>
        <p:txBody>
          <a:bodyPr wrap="square" lIns="0" tIns="0" rIns="0" bIns="0">
            <a:spAutoFit/>
          </a:bodyPr>
          <a:lstStyle/>
          <a:p>
            <a:pPr>
              <a:lnSpc>
                <a:spcPct val="150000"/>
              </a:lnSpc>
            </a:pPr>
            <a:r>
              <a:rPr lang="zh-CN" altLang="zh-CN" sz="2100" dirty="0" smtClean="0">
                <a:solidFill>
                  <a:srgbClr val="006699"/>
                </a:solidFill>
                <a:latin typeface="黑体" pitchFamily="49" charset="-122"/>
                <a:ea typeface="黑体" pitchFamily="49" charset="-122"/>
              </a:rPr>
              <a:t>从业人员发现</a:t>
            </a:r>
            <a:r>
              <a:rPr lang="zh-CN" altLang="zh-CN" sz="2100" dirty="0" smtClean="0">
                <a:solidFill>
                  <a:srgbClr val="FF0000"/>
                </a:solidFill>
                <a:latin typeface="黑体" pitchFamily="49" charset="-122"/>
                <a:ea typeface="黑体" pitchFamily="49" charset="-122"/>
              </a:rPr>
              <a:t>事故隐患</a:t>
            </a:r>
            <a:r>
              <a:rPr lang="zh-CN" altLang="zh-CN" sz="2100" dirty="0" smtClean="0">
                <a:solidFill>
                  <a:srgbClr val="006699"/>
                </a:solidFill>
                <a:latin typeface="黑体" pitchFamily="49" charset="-122"/>
                <a:ea typeface="黑体" pitchFamily="49" charset="-122"/>
              </a:rPr>
              <a:t>或者其他</a:t>
            </a:r>
            <a:r>
              <a:rPr lang="zh-CN" altLang="zh-CN" sz="2100" dirty="0" smtClean="0">
                <a:solidFill>
                  <a:srgbClr val="FF0000"/>
                </a:solidFill>
                <a:latin typeface="黑体" pitchFamily="49" charset="-122"/>
                <a:ea typeface="黑体" pitchFamily="49" charset="-122"/>
              </a:rPr>
              <a:t>不安全因素</a:t>
            </a:r>
            <a:r>
              <a:rPr lang="zh-CN" altLang="zh-CN" sz="2100" dirty="0" smtClean="0">
                <a:solidFill>
                  <a:srgbClr val="006699"/>
                </a:solidFill>
                <a:latin typeface="黑体" pitchFamily="49" charset="-122"/>
                <a:ea typeface="黑体" pitchFamily="49" charset="-122"/>
              </a:rPr>
              <a:t>，应当立即向现场</a:t>
            </a:r>
            <a:r>
              <a:rPr lang="zh-CN" altLang="zh-CN" sz="2100" dirty="0" smtClean="0">
                <a:solidFill>
                  <a:srgbClr val="FF0000"/>
                </a:solidFill>
                <a:latin typeface="黑体" pitchFamily="49" charset="-122"/>
                <a:ea typeface="黑体" pitchFamily="49" charset="-122"/>
              </a:rPr>
              <a:t>安全生产管理人员</a:t>
            </a:r>
            <a:r>
              <a:rPr lang="zh-CN" altLang="zh-CN" sz="2100" dirty="0" smtClean="0">
                <a:solidFill>
                  <a:srgbClr val="006699"/>
                </a:solidFill>
                <a:latin typeface="黑体" pitchFamily="49" charset="-122"/>
                <a:ea typeface="黑体" pitchFamily="49" charset="-122"/>
              </a:rPr>
              <a:t>或者</a:t>
            </a:r>
            <a:r>
              <a:rPr lang="zh-CN" altLang="zh-CN" sz="2100" dirty="0" smtClean="0">
                <a:solidFill>
                  <a:srgbClr val="FF0000"/>
                </a:solidFill>
                <a:latin typeface="黑体" pitchFamily="49" charset="-122"/>
                <a:ea typeface="黑体" pitchFamily="49" charset="-122"/>
              </a:rPr>
              <a:t>本单位负责人</a:t>
            </a:r>
            <a:r>
              <a:rPr lang="zh-CN" altLang="zh-CN" sz="2100" dirty="0" smtClean="0">
                <a:solidFill>
                  <a:srgbClr val="006699"/>
                </a:solidFill>
                <a:latin typeface="黑体" pitchFamily="49" charset="-122"/>
                <a:ea typeface="黑体" pitchFamily="49" charset="-122"/>
              </a:rPr>
              <a:t>报告；接到报告的人员应当</a:t>
            </a:r>
            <a:r>
              <a:rPr lang="zh-CN" altLang="zh-CN" sz="2100" dirty="0" smtClean="0">
                <a:solidFill>
                  <a:srgbClr val="FF0000"/>
                </a:solidFill>
                <a:latin typeface="黑体" pitchFamily="49" charset="-122"/>
                <a:ea typeface="黑体" pitchFamily="49" charset="-122"/>
              </a:rPr>
              <a:t>及时予以处理</a:t>
            </a:r>
            <a:r>
              <a:rPr lang="zh-CN" altLang="zh-CN" sz="2100" dirty="0" smtClean="0">
                <a:solidFill>
                  <a:srgbClr val="006699"/>
                </a:solidFill>
                <a:latin typeface="黑体" pitchFamily="49" charset="-122"/>
                <a:ea typeface="黑体" pitchFamily="49" charset="-122"/>
              </a:rPr>
              <a:t>。</a:t>
            </a:r>
            <a:endParaRPr lang="en-US" altLang="zh-CN" sz="2100" dirty="0" smtClean="0">
              <a:solidFill>
                <a:srgbClr val="006699"/>
              </a:solidFill>
              <a:latin typeface="黑体" pitchFamily="49" charset="-122"/>
              <a:ea typeface="黑体" pitchFamily="49" charset="-122"/>
            </a:endParaRPr>
          </a:p>
          <a:p>
            <a:pPr>
              <a:lnSpc>
                <a:spcPct val="150000"/>
              </a:lnSpc>
            </a:pPr>
            <a:r>
              <a:rPr lang="en-US" altLang="zh-CN" sz="2100" dirty="0" smtClean="0">
                <a:solidFill>
                  <a:srgbClr val="006699"/>
                </a:solidFill>
                <a:latin typeface="黑体" pitchFamily="49" charset="-122"/>
                <a:ea typeface="黑体" pitchFamily="49" charset="-122"/>
              </a:rPr>
              <a:t>                      ----《</a:t>
            </a:r>
            <a:r>
              <a:rPr lang="zh-CN" altLang="en-US" sz="2100" dirty="0" smtClean="0">
                <a:solidFill>
                  <a:srgbClr val="006699"/>
                </a:solidFill>
                <a:latin typeface="黑体" pitchFamily="49" charset="-122"/>
                <a:ea typeface="黑体" pitchFamily="49" charset="-122"/>
              </a:rPr>
              <a:t>中华人民共和国</a:t>
            </a:r>
            <a:r>
              <a:rPr lang="zh-CN" altLang="zh-CN" sz="2100" dirty="0" smtClean="0">
                <a:solidFill>
                  <a:srgbClr val="006699"/>
                </a:solidFill>
                <a:latin typeface="黑体" pitchFamily="49" charset="-122"/>
                <a:ea typeface="黑体" pitchFamily="49" charset="-122"/>
              </a:rPr>
              <a:t>安全生产法</a:t>
            </a:r>
            <a:r>
              <a:rPr lang="en-US" altLang="zh-CN" sz="2100" dirty="0" smtClean="0">
                <a:solidFill>
                  <a:srgbClr val="006699"/>
                </a:solidFill>
                <a:latin typeface="黑体" pitchFamily="49" charset="-122"/>
                <a:ea typeface="黑体" pitchFamily="49" charset="-122"/>
              </a:rPr>
              <a:t>》</a:t>
            </a:r>
            <a:r>
              <a:rPr lang="zh-CN" altLang="zh-CN" sz="2100" dirty="0" smtClean="0">
                <a:solidFill>
                  <a:srgbClr val="006699"/>
                </a:solidFill>
                <a:latin typeface="黑体" pitchFamily="49" charset="-122"/>
                <a:ea typeface="黑体" pitchFamily="49" charset="-122"/>
              </a:rPr>
              <a:t>第五十六条</a:t>
            </a:r>
          </a:p>
        </p:txBody>
      </p:sp>
      <p:sp>
        <p:nvSpPr>
          <p:cNvPr id="1048733" name="Rectangle 4"/>
          <p:cNvSpPr>
            <a:spLocks noChangeArrowheads="1"/>
          </p:cNvSpPr>
          <p:nvPr/>
        </p:nvSpPr>
        <p:spPr bwMode="auto">
          <a:xfrm>
            <a:off x="647700" y="2906477"/>
            <a:ext cx="9042400" cy="3439403"/>
          </a:xfrm>
          <a:prstGeom prst="rect">
            <a:avLst/>
          </a:prstGeom>
          <a:noFill/>
          <a:ln w="9525">
            <a:noFill/>
            <a:miter lim="800000"/>
            <a:headEnd/>
            <a:tailEnd/>
          </a:ln>
        </p:spPr>
        <p:txBody>
          <a:bodyPr wrap="square" lIns="182211" tIns="0" rIns="0" bIns="0" anchor="ctr">
            <a:spAutoFit/>
          </a:bodyPr>
          <a:lstStyle/>
          <a:p>
            <a:pPr>
              <a:lnSpc>
                <a:spcPct val="150000"/>
              </a:lnSpc>
            </a:pPr>
            <a:r>
              <a:rPr lang="zh-CN" altLang="en-US" sz="2100" b="1" dirty="0" smtClean="0">
                <a:solidFill>
                  <a:srgbClr val="006699"/>
                </a:solidFill>
                <a:latin typeface="黑体" pitchFamily="49" charset="-122"/>
                <a:ea typeface="黑体" pitchFamily="49" charset="-122"/>
              </a:rPr>
              <a:t>宇通客车</a:t>
            </a:r>
            <a:r>
              <a:rPr lang="zh-CN" altLang="de-DE" sz="2100" b="1" dirty="0" smtClean="0">
                <a:solidFill>
                  <a:srgbClr val="006699"/>
                </a:solidFill>
                <a:latin typeface="黑体" pitchFamily="49" charset="-122"/>
                <a:ea typeface="黑体" pitchFamily="49" charset="-122"/>
              </a:rPr>
              <a:t>员工</a:t>
            </a:r>
            <a:r>
              <a:rPr lang="zh-CN" altLang="de-DE" sz="2100" b="1" dirty="0">
                <a:solidFill>
                  <a:srgbClr val="006699"/>
                </a:solidFill>
                <a:latin typeface="黑体" pitchFamily="49" charset="-122"/>
                <a:ea typeface="黑体" pitchFamily="49" charset="-122"/>
              </a:rPr>
              <a:t>安全检查要求</a:t>
            </a:r>
            <a:r>
              <a:rPr lang="zh-CN" altLang="de-DE" sz="2100" b="1" dirty="0" smtClean="0">
                <a:solidFill>
                  <a:srgbClr val="006699"/>
                </a:solidFill>
                <a:latin typeface="黑体" pitchFamily="49" charset="-122"/>
                <a:ea typeface="黑体" pitchFamily="49" charset="-122"/>
              </a:rPr>
              <a:t>：</a:t>
            </a:r>
            <a:endParaRPr lang="en-US" altLang="zh-CN" sz="2100" b="1" dirty="0" smtClean="0">
              <a:solidFill>
                <a:srgbClr val="006699"/>
              </a:solidFill>
              <a:latin typeface="黑体" pitchFamily="49" charset="-122"/>
              <a:ea typeface="黑体" pitchFamily="49" charset="-122"/>
            </a:endParaRPr>
          </a:p>
          <a:p>
            <a:pPr marL="0" lvl="3" indent="0">
              <a:lnSpc>
                <a:spcPct val="150000"/>
              </a:lnSpc>
              <a:spcBef>
                <a:spcPts val="0"/>
              </a:spcBef>
              <a:buNone/>
            </a:pPr>
            <a:r>
              <a:rPr lang="zh-CN" altLang="zh-CN" dirty="0" smtClean="0">
                <a:solidFill>
                  <a:srgbClr val="FF0000"/>
                </a:solidFill>
              </a:rPr>
              <a:t>作业前，</a:t>
            </a:r>
            <a:r>
              <a:rPr lang="zh-CN" altLang="zh-CN" dirty="0" smtClean="0">
                <a:solidFill>
                  <a:srgbClr val="006699"/>
                </a:solidFill>
              </a:rPr>
              <a:t>必须确认自身具备相应的安全操作技能，并检查确认个人劳动防护用品配备到位、设备设施和工装工具符合安全要求，方可作业。</a:t>
            </a:r>
          </a:p>
          <a:p>
            <a:pPr marL="0" lvl="3" indent="0">
              <a:lnSpc>
                <a:spcPct val="150000"/>
              </a:lnSpc>
              <a:spcBef>
                <a:spcPts val="0"/>
              </a:spcBef>
              <a:buNone/>
            </a:pPr>
            <a:r>
              <a:rPr lang="zh-CN" altLang="zh-CN" dirty="0" smtClean="0">
                <a:solidFill>
                  <a:srgbClr val="FF0000"/>
                </a:solidFill>
              </a:rPr>
              <a:t>作业中，</a:t>
            </a:r>
            <a:r>
              <a:rPr lang="zh-CN" altLang="zh-CN" dirty="0" smtClean="0">
                <a:solidFill>
                  <a:srgbClr val="006699"/>
                </a:solidFill>
              </a:rPr>
              <a:t>听从指挥、安全操作、正确使用安全工具和安全防护装置，保持现场整洁，做好安全生产。</a:t>
            </a:r>
          </a:p>
          <a:p>
            <a:pPr marL="0" lvl="3" indent="0">
              <a:lnSpc>
                <a:spcPct val="150000"/>
              </a:lnSpc>
              <a:spcBef>
                <a:spcPts val="0"/>
              </a:spcBef>
              <a:buNone/>
            </a:pPr>
            <a:r>
              <a:rPr lang="zh-CN" altLang="zh-CN" dirty="0" smtClean="0">
                <a:solidFill>
                  <a:srgbClr val="FF0000"/>
                </a:solidFill>
              </a:rPr>
              <a:t>作业中，</a:t>
            </a:r>
            <a:r>
              <a:rPr lang="zh-CN" altLang="zh-CN" dirty="0" smtClean="0">
                <a:solidFill>
                  <a:srgbClr val="006699"/>
                </a:solidFill>
              </a:rPr>
              <a:t>认真开展安全检查并配合管理人员开展安全检查，及时发现并消除事故隐患；事故隐患无法自行处理的，必须及时报告上级处理。</a:t>
            </a:r>
          </a:p>
          <a:p>
            <a:pPr marL="0" lvl="3" indent="0">
              <a:lnSpc>
                <a:spcPct val="150000"/>
              </a:lnSpc>
              <a:spcBef>
                <a:spcPts val="0"/>
              </a:spcBef>
              <a:buNone/>
            </a:pPr>
            <a:r>
              <a:rPr lang="zh-CN" altLang="zh-CN" dirty="0" smtClean="0">
                <a:solidFill>
                  <a:srgbClr val="FF0000"/>
                </a:solidFill>
              </a:rPr>
              <a:t>作业中，</a:t>
            </a:r>
            <a:r>
              <a:rPr lang="zh-CN" altLang="zh-CN" dirty="0" smtClean="0">
                <a:solidFill>
                  <a:srgbClr val="006699"/>
                </a:solidFill>
              </a:rPr>
              <a:t>员工有权拒绝违章作业；发现他人违章作业的，应加以劝阻和</a:t>
            </a:r>
            <a:r>
              <a:rPr lang="zh-CN" altLang="en-US" dirty="0" smtClean="0">
                <a:solidFill>
                  <a:srgbClr val="006699"/>
                </a:solidFill>
              </a:rPr>
              <a:t>制止。</a:t>
            </a:r>
            <a:endParaRPr lang="zh-CN" altLang="zh-CN" dirty="0" smtClean="0">
              <a:solidFill>
                <a:srgbClr val="006699"/>
              </a:solidFill>
            </a:endParaRPr>
          </a:p>
          <a:p>
            <a:pPr marL="0" lvl="3" indent="0">
              <a:lnSpc>
                <a:spcPct val="150000"/>
              </a:lnSpc>
              <a:spcBef>
                <a:spcPts val="0"/>
              </a:spcBef>
              <a:buNone/>
            </a:pPr>
            <a:r>
              <a:rPr lang="zh-CN" altLang="zh-CN" dirty="0" smtClean="0">
                <a:solidFill>
                  <a:srgbClr val="FF0000"/>
                </a:solidFill>
              </a:rPr>
              <a:t>作业后，</a:t>
            </a:r>
            <a:r>
              <a:rPr lang="zh-CN" altLang="zh-CN" dirty="0" smtClean="0">
                <a:solidFill>
                  <a:srgbClr val="006699"/>
                </a:solidFill>
              </a:rPr>
              <a:t>检查确认设备设施停止运行并已断电、物料工具整理归位、现场废料</a:t>
            </a:r>
            <a:endParaRPr lang="en-US" altLang="zh-CN" dirty="0" smtClean="0">
              <a:solidFill>
                <a:srgbClr val="006699"/>
              </a:solidFill>
            </a:endParaRPr>
          </a:p>
          <a:p>
            <a:pPr marL="0" lvl="3" indent="0">
              <a:lnSpc>
                <a:spcPct val="150000"/>
              </a:lnSpc>
              <a:spcBef>
                <a:spcPts val="0"/>
              </a:spcBef>
              <a:buNone/>
            </a:pPr>
            <a:r>
              <a:rPr lang="zh-CN" altLang="zh-CN" dirty="0" smtClean="0">
                <a:solidFill>
                  <a:srgbClr val="006699"/>
                </a:solidFill>
              </a:rPr>
              <a:t>等清扫干净后，方可离开现场。</a:t>
            </a:r>
            <a:endParaRPr lang="zh-CN" altLang="de-DE" sz="2400" dirty="0">
              <a:solidFill>
                <a:srgbClr val="006699"/>
              </a:solidFill>
              <a:latin typeface="黑体" pitchFamily="49" charset="-122"/>
              <a:ea typeface="黑体" pitchFamily="49" charset="-122"/>
            </a:endParaRPr>
          </a:p>
        </p:txBody>
      </p:sp>
      <p:pic>
        <p:nvPicPr>
          <p:cNvPr id="2097184" name="Picture 6" descr="6953590987209555237"/>
          <p:cNvPicPr>
            <a:picLocks noChangeAspect="1" noChangeArrowheads="1"/>
          </p:cNvPicPr>
          <p:nvPr/>
        </p:nvPicPr>
        <p:blipFill>
          <a:blip r:embed="rId2" cstate="print"/>
          <a:srcRect/>
          <a:stretch>
            <a:fillRect/>
          </a:stretch>
        </p:blipFill>
        <p:spPr bwMode="auto">
          <a:xfrm>
            <a:off x="7734300" y="4922175"/>
            <a:ext cx="2006600" cy="2245388"/>
          </a:xfrm>
          <a:prstGeom prst="rect">
            <a:avLst/>
          </a:prstGeom>
          <a:noFill/>
          <a:ln w="9525">
            <a:noFill/>
            <a:miter lim="800000"/>
            <a:headEnd/>
            <a:tailEnd/>
          </a:ln>
        </p:spPr>
      </p:pic>
      <p:sp>
        <p:nvSpPr>
          <p:cNvPr id="6" name="Rectangle 2"/>
          <p:cNvSpPr txBox="1">
            <a:spLocks noChangeArrowheads="1"/>
          </p:cNvSpPr>
          <p:nvPr/>
        </p:nvSpPr>
        <p:spPr>
          <a:xfrm>
            <a:off x="569233" y="134649"/>
            <a:ext cx="6033399" cy="449552"/>
          </a:xfrm>
          <a:prstGeom prst="rect">
            <a:avLst/>
          </a:prstGeom>
        </p:spPr>
        <p:txBody>
          <a:bodyPr lIns="101837" tIns="50918" rIns="101837" bIns="50918"/>
          <a:lstStyle/>
          <a:p>
            <a:pPr lvl="0" defTabSz="101600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第三部分  </a:t>
            </a:r>
            <a:r>
              <a:rPr lang="zh-CN" altLang="en-US" sz="2400" kern="0" dirty="0" smtClean="0">
                <a:solidFill>
                  <a:schemeClr val="bg1"/>
                </a:solidFill>
                <a:latin typeface="微软雅黑" pitchFamily="34" charset="-122"/>
              </a:rPr>
              <a:t>安全意识</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做好风险识别</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4" name="Rectangle 9"/>
          <p:cNvSpPr>
            <a:spLocks noChangeArrowheads="1"/>
          </p:cNvSpPr>
          <p:nvPr/>
        </p:nvSpPr>
        <p:spPr bwMode="auto">
          <a:xfrm>
            <a:off x="436753" y="5941060"/>
            <a:ext cx="8682038" cy="860425"/>
          </a:xfrm>
          <a:prstGeom prst="rect">
            <a:avLst/>
          </a:prstGeom>
          <a:noFill/>
          <a:ln w="9525">
            <a:noFill/>
            <a:miter lim="800000"/>
            <a:headEnd/>
            <a:tailEnd/>
          </a:ln>
        </p:spPr>
        <p:txBody>
          <a:bodyPr lIns="97210" tIns="48605" rIns="97210" bIns="48605"/>
          <a:lstStyle/>
          <a:p>
            <a:pPr algn="ctr">
              <a:lnSpc>
                <a:spcPct val="115000"/>
              </a:lnSpc>
            </a:pPr>
            <a:r>
              <a:rPr lang="zh-CN" altLang="en-US" sz="2800" dirty="0" smtClean="0">
                <a:solidFill>
                  <a:srgbClr val="006699"/>
                </a:solidFill>
                <a:latin typeface="微软雅黑" pitchFamily="34" charset="-122"/>
              </a:rPr>
              <a:t>安全风险意识不足导致事故</a:t>
            </a:r>
            <a:endParaRPr lang="zh-CN" altLang="en-US" sz="2800" dirty="0">
              <a:solidFill>
                <a:srgbClr val="FF0000"/>
              </a:solidFill>
            </a:endParaRPr>
          </a:p>
        </p:txBody>
      </p:sp>
      <p:sp>
        <p:nvSpPr>
          <p:cNvPr id="1048775" name="爆炸形 2 6"/>
          <p:cNvSpPr/>
          <p:nvPr/>
        </p:nvSpPr>
        <p:spPr bwMode="auto">
          <a:xfrm>
            <a:off x="1803400" y="5524500"/>
            <a:ext cx="6266180" cy="1419352"/>
          </a:xfrm>
          <a:prstGeom prst="irregularSeal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smtClean="0">
              <a:ln>
                <a:noFill/>
              </a:ln>
              <a:solidFill>
                <a:schemeClr val="tx1"/>
              </a:solidFill>
              <a:effectLst/>
              <a:latin typeface="Arial" charset="0"/>
              <a:ea typeface="宋体" charset="-122"/>
            </a:endParaRPr>
          </a:p>
        </p:txBody>
      </p:sp>
      <p:sp>
        <p:nvSpPr>
          <p:cNvPr id="1048776" name="Rectangle 9"/>
          <p:cNvSpPr>
            <a:spLocks noChangeArrowheads="1"/>
          </p:cNvSpPr>
          <p:nvPr/>
        </p:nvSpPr>
        <p:spPr bwMode="auto">
          <a:xfrm>
            <a:off x="778955" y="1429575"/>
            <a:ext cx="6574345" cy="3245456"/>
          </a:xfrm>
          <a:prstGeom prst="rect">
            <a:avLst/>
          </a:prstGeom>
          <a:noFill/>
          <a:ln w="9525">
            <a:noFill/>
            <a:miter lim="800000"/>
            <a:headEnd/>
            <a:tailEnd/>
          </a:ln>
        </p:spPr>
        <p:txBody>
          <a:bodyPr lIns="97210" tIns="48605" rIns="97210" bIns="48605"/>
          <a:lstStyle/>
          <a:p>
            <a:pPr algn="just">
              <a:lnSpc>
                <a:spcPct val="200000"/>
              </a:lnSpc>
            </a:pPr>
            <a:r>
              <a:rPr lang="zh-CN" altLang="en-US" sz="2100" b="0" dirty="0" smtClean="0">
                <a:solidFill>
                  <a:srgbClr val="006699"/>
                </a:solidFill>
                <a:latin typeface="黑体" pitchFamily="49" charset="-122"/>
                <a:ea typeface="黑体" pitchFamily="49" charset="-122"/>
              </a:rPr>
              <a:t>案例</a:t>
            </a:r>
            <a:r>
              <a:rPr lang="en-US" altLang="zh-CN" sz="2100" b="0" dirty="0" smtClean="0">
                <a:solidFill>
                  <a:srgbClr val="006699"/>
                </a:solidFill>
                <a:latin typeface="黑体" pitchFamily="49" charset="-122"/>
                <a:ea typeface="黑体" pitchFamily="49" charset="-122"/>
              </a:rPr>
              <a:t>:</a:t>
            </a:r>
          </a:p>
          <a:p>
            <a:pPr>
              <a:lnSpc>
                <a:spcPct val="200000"/>
              </a:lnSpc>
            </a:pPr>
            <a:r>
              <a:rPr lang="en-US" altLang="zh-CN" sz="2100" b="0" dirty="0" smtClean="0">
                <a:solidFill>
                  <a:srgbClr val="006699"/>
                </a:solidFill>
                <a:latin typeface="黑体" pitchFamily="49" charset="-122"/>
                <a:ea typeface="黑体" pitchFamily="49" charset="-122"/>
              </a:rPr>
              <a:t>2014</a:t>
            </a:r>
            <a:r>
              <a:rPr lang="zh-CN" altLang="zh-CN" sz="2100" b="0" dirty="0" smtClean="0">
                <a:solidFill>
                  <a:srgbClr val="006699"/>
                </a:solidFill>
                <a:latin typeface="黑体" pitchFamily="49" charset="-122"/>
                <a:ea typeface="黑体" pitchFamily="49" charset="-122"/>
              </a:rPr>
              <a:t>年</a:t>
            </a:r>
            <a:r>
              <a:rPr lang="en-US" altLang="zh-CN" sz="2100" b="0" dirty="0" smtClean="0">
                <a:solidFill>
                  <a:srgbClr val="006699"/>
                </a:solidFill>
                <a:latin typeface="黑体" pitchFamily="49" charset="-122"/>
                <a:ea typeface="黑体" pitchFamily="49" charset="-122"/>
              </a:rPr>
              <a:t>11</a:t>
            </a:r>
            <a:r>
              <a:rPr lang="zh-CN" altLang="zh-CN" sz="2100" b="0" dirty="0" smtClean="0">
                <a:solidFill>
                  <a:srgbClr val="006699"/>
                </a:solidFill>
                <a:latin typeface="黑体" pitchFamily="49" charset="-122"/>
                <a:ea typeface="黑体" pitchFamily="49" charset="-122"/>
              </a:rPr>
              <a:t>月</a:t>
            </a:r>
            <a:r>
              <a:rPr lang="en-US" altLang="zh-CN" sz="2100" b="0" dirty="0" smtClean="0">
                <a:solidFill>
                  <a:srgbClr val="006699"/>
                </a:solidFill>
                <a:latin typeface="黑体" pitchFamily="49" charset="-122"/>
                <a:ea typeface="黑体" pitchFamily="49" charset="-122"/>
              </a:rPr>
              <a:t>26</a:t>
            </a:r>
            <a:r>
              <a:rPr lang="zh-CN" altLang="zh-CN" sz="2100" b="0" dirty="0" smtClean="0">
                <a:solidFill>
                  <a:srgbClr val="006699"/>
                </a:solidFill>
                <a:latin typeface="黑体" pitchFamily="49" charset="-122"/>
                <a:ea typeface="黑体" pitchFamily="49" charset="-122"/>
              </a:rPr>
              <a:t>日</a:t>
            </a:r>
            <a:r>
              <a:rPr lang="en-US" altLang="zh-CN" sz="2100" b="0" dirty="0" smtClean="0">
                <a:solidFill>
                  <a:srgbClr val="006699"/>
                </a:solidFill>
                <a:latin typeface="黑体" pitchFamily="49" charset="-122"/>
                <a:ea typeface="黑体" pitchFamily="49" charset="-122"/>
              </a:rPr>
              <a:t>10</a:t>
            </a:r>
            <a:r>
              <a:rPr lang="zh-CN" altLang="zh-CN" sz="2100" b="0" dirty="0" smtClean="0">
                <a:solidFill>
                  <a:srgbClr val="006699"/>
                </a:solidFill>
                <a:latin typeface="黑体" pitchFamily="49" charset="-122"/>
                <a:ea typeface="黑体" pitchFamily="49" charset="-122"/>
              </a:rPr>
              <a:t>点</a:t>
            </a:r>
            <a:r>
              <a:rPr lang="en-US" altLang="zh-CN" sz="2100" b="0" dirty="0" smtClean="0">
                <a:solidFill>
                  <a:srgbClr val="006699"/>
                </a:solidFill>
                <a:latin typeface="黑体" pitchFamily="49" charset="-122"/>
                <a:ea typeface="黑体" pitchFamily="49" charset="-122"/>
              </a:rPr>
              <a:t>30</a:t>
            </a:r>
            <a:r>
              <a:rPr lang="zh-CN" altLang="zh-CN" sz="2100" b="0" dirty="0" smtClean="0">
                <a:solidFill>
                  <a:srgbClr val="006699"/>
                </a:solidFill>
                <a:latin typeface="黑体" pitchFamily="49" charset="-122"/>
                <a:ea typeface="黑体" pitchFamily="49" charset="-122"/>
              </a:rPr>
              <a:t>分左右，员工赵</a:t>
            </a:r>
            <a:r>
              <a:rPr lang="zh-CN" altLang="en-US" sz="2100" b="0" dirty="0" smtClean="0">
                <a:solidFill>
                  <a:srgbClr val="006699"/>
                </a:solidFill>
                <a:latin typeface="黑体" pitchFamily="49" charset="-122"/>
                <a:ea typeface="黑体" pitchFamily="49" charset="-122"/>
              </a:rPr>
              <a:t>某</a:t>
            </a:r>
            <a:r>
              <a:rPr lang="zh-CN" altLang="zh-CN" sz="2100" b="0" dirty="0" smtClean="0">
                <a:solidFill>
                  <a:srgbClr val="006699"/>
                </a:solidFill>
                <a:latin typeface="黑体" pitchFamily="49" charset="-122"/>
                <a:ea typeface="黑体" pitchFamily="49" charset="-122"/>
              </a:rPr>
              <a:t>使用圆盘锯切割</a:t>
            </a:r>
            <a:r>
              <a:rPr lang="zh-CN" altLang="en-US" sz="2100" b="0" dirty="0" smtClean="0">
                <a:solidFill>
                  <a:srgbClr val="006699"/>
                </a:solidFill>
                <a:latin typeface="黑体" pitchFamily="49" charset="-122"/>
                <a:ea typeface="黑体" pitchFamily="49" charset="-122"/>
              </a:rPr>
              <a:t>压条</a:t>
            </a:r>
            <a:r>
              <a:rPr lang="zh-CN" altLang="zh-CN" sz="2100" b="0" dirty="0" smtClean="0">
                <a:solidFill>
                  <a:srgbClr val="006699"/>
                </a:solidFill>
                <a:latin typeface="黑体" pitchFamily="49" charset="-122"/>
                <a:ea typeface="黑体" pitchFamily="49" charset="-122"/>
              </a:rPr>
              <a:t>，切</a:t>
            </a:r>
            <a:r>
              <a:rPr lang="zh-CN" altLang="en-US" sz="2100" b="0" dirty="0" smtClean="0">
                <a:solidFill>
                  <a:srgbClr val="006699"/>
                </a:solidFill>
                <a:latin typeface="黑体" pitchFamily="49" charset="-122"/>
                <a:ea typeface="黑体" pitchFamily="49" charset="-122"/>
              </a:rPr>
              <a:t>割完毕</a:t>
            </a:r>
            <a:r>
              <a:rPr lang="zh-CN" altLang="zh-CN" sz="2100" b="0" dirty="0" smtClean="0">
                <a:solidFill>
                  <a:srgbClr val="006699"/>
                </a:solidFill>
                <a:latin typeface="黑体" pitchFamily="49" charset="-122"/>
                <a:ea typeface="黑体" pitchFamily="49" charset="-122"/>
              </a:rPr>
              <a:t>后</a:t>
            </a:r>
            <a:r>
              <a:rPr lang="zh-CN" altLang="en-US" sz="2100" b="0" dirty="0" smtClean="0">
                <a:solidFill>
                  <a:srgbClr val="006699"/>
                </a:solidFill>
                <a:latin typeface="黑体" pitchFamily="49" charset="-122"/>
                <a:ea typeface="黑体" pitchFamily="49" charset="-122"/>
              </a:rPr>
              <a:t>，赵某右手</a:t>
            </a:r>
            <a:r>
              <a:rPr lang="zh-CN" altLang="zh-CN" sz="2100" b="0" dirty="0" smtClean="0">
                <a:solidFill>
                  <a:srgbClr val="006699"/>
                </a:solidFill>
                <a:latin typeface="黑体" pitchFamily="49" charset="-122"/>
                <a:ea typeface="黑体" pitchFamily="49" charset="-122"/>
              </a:rPr>
              <a:t>放开圆盘锯</a:t>
            </a:r>
            <a:r>
              <a:rPr lang="zh-CN" altLang="en-US" sz="2100" b="0" dirty="0" smtClean="0">
                <a:solidFill>
                  <a:srgbClr val="006699"/>
                </a:solidFill>
                <a:latin typeface="黑体" pitchFamily="49" charset="-122"/>
                <a:ea typeface="黑体" pitchFamily="49" charset="-122"/>
              </a:rPr>
              <a:t>后，使用量尺</a:t>
            </a:r>
            <a:r>
              <a:rPr lang="zh-CN" altLang="zh-CN" sz="2100" b="0" dirty="0" smtClean="0">
                <a:solidFill>
                  <a:srgbClr val="006699"/>
                </a:solidFill>
                <a:latin typeface="黑体" pitchFamily="49" charset="-122"/>
                <a:ea typeface="黑体" pitchFamily="49" charset="-122"/>
              </a:rPr>
              <a:t>测量压条</a:t>
            </a:r>
            <a:r>
              <a:rPr lang="zh-CN" altLang="en-US" sz="2100" b="0" dirty="0" smtClean="0">
                <a:solidFill>
                  <a:srgbClr val="006699"/>
                </a:solidFill>
                <a:latin typeface="黑体" pitchFamily="49" charset="-122"/>
                <a:ea typeface="黑体" pitchFamily="49" charset="-122"/>
              </a:rPr>
              <a:t>尺寸</a:t>
            </a:r>
            <a:r>
              <a:rPr lang="zh-CN" altLang="zh-CN" sz="2100" b="0" dirty="0" smtClean="0">
                <a:solidFill>
                  <a:srgbClr val="006699"/>
                </a:solidFill>
                <a:latin typeface="黑体" pitchFamily="49" charset="-122"/>
                <a:ea typeface="黑体" pitchFamily="49" charset="-122"/>
              </a:rPr>
              <a:t>，</a:t>
            </a:r>
            <a:r>
              <a:rPr lang="zh-CN" altLang="en-US" sz="2100" b="0" dirty="0" smtClean="0">
                <a:solidFill>
                  <a:srgbClr val="006699"/>
                </a:solidFill>
                <a:latin typeface="黑体" pitchFamily="49" charset="-122"/>
                <a:ea typeface="黑体" pitchFamily="49" charset="-122"/>
              </a:rPr>
              <a:t>此时</a:t>
            </a:r>
            <a:r>
              <a:rPr lang="zh-CN" altLang="zh-CN" sz="2100" b="0" dirty="0" smtClean="0">
                <a:solidFill>
                  <a:srgbClr val="006699"/>
                </a:solidFill>
                <a:latin typeface="黑体" pitchFamily="49" charset="-122"/>
                <a:ea typeface="黑体" pitchFamily="49" charset="-122"/>
              </a:rPr>
              <a:t>未</a:t>
            </a:r>
            <a:r>
              <a:rPr lang="zh-CN" altLang="en-US" sz="2100" b="0" dirty="0" smtClean="0">
                <a:solidFill>
                  <a:srgbClr val="006699"/>
                </a:solidFill>
                <a:latin typeface="黑体" pitchFamily="49" charset="-122"/>
                <a:ea typeface="黑体" pitchFamily="49" charset="-122"/>
              </a:rPr>
              <a:t>完全</a:t>
            </a:r>
            <a:r>
              <a:rPr lang="zh-CN" altLang="zh-CN" sz="2100" b="0" dirty="0" smtClean="0">
                <a:solidFill>
                  <a:srgbClr val="006699"/>
                </a:solidFill>
                <a:latin typeface="黑体" pitchFamily="49" charset="-122"/>
                <a:ea typeface="黑体" pitchFamily="49" charset="-122"/>
              </a:rPr>
              <a:t>停止转动</a:t>
            </a:r>
            <a:r>
              <a:rPr lang="zh-CN" altLang="en-US" sz="2100" b="0" dirty="0" smtClean="0">
                <a:solidFill>
                  <a:srgbClr val="006699"/>
                </a:solidFill>
                <a:latin typeface="黑体" pitchFamily="49" charset="-122"/>
                <a:ea typeface="黑体" pitchFamily="49" charset="-122"/>
              </a:rPr>
              <a:t>的</a:t>
            </a:r>
            <a:r>
              <a:rPr lang="zh-CN" altLang="zh-CN" sz="2100" b="0" dirty="0" smtClean="0">
                <a:solidFill>
                  <a:srgbClr val="006699"/>
                </a:solidFill>
                <a:latin typeface="黑体" pitchFamily="49" charset="-122"/>
                <a:ea typeface="黑体" pitchFamily="49" charset="-122"/>
              </a:rPr>
              <a:t>圆盘锯</a:t>
            </a:r>
            <a:r>
              <a:rPr lang="zh-CN" altLang="en-US" sz="2100" b="0" dirty="0" smtClean="0">
                <a:solidFill>
                  <a:srgbClr val="006699"/>
                </a:solidFill>
                <a:latin typeface="黑体" pitchFamily="49" charset="-122"/>
                <a:ea typeface="黑体" pitchFamily="49" charset="-122"/>
              </a:rPr>
              <a:t>割伤</a:t>
            </a:r>
            <a:r>
              <a:rPr lang="zh-CN" altLang="zh-CN" sz="2100" b="0" dirty="0" smtClean="0">
                <a:solidFill>
                  <a:srgbClr val="006699"/>
                </a:solidFill>
                <a:latin typeface="黑体" pitchFamily="49" charset="-122"/>
                <a:ea typeface="黑体" pitchFamily="49" charset="-122"/>
              </a:rPr>
              <a:t>赵</a:t>
            </a:r>
            <a:r>
              <a:rPr lang="zh-CN" altLang="en-US" sz="2100" b="0" dirty="0" smtClean="0">
                <a:solidFill>
                  <a:srgbClr val="006699"/>
                </a:solidFill>
                <a:latin typeface="黑体" pitchFamily="49" charset="-122"/>
                <a:ea typeface="黑体" pitchFamily="49" charset="-122"/>
              </a:rPr>
              <a:t>某</a:t>
            </a:r>
            <a:r>
              <a:rPr lang="zh-CN" altLang="zh-CN" sz="2100" b="0" dirty="0" smtClean="0">
                <a:solidFill>
                  <a:srgbClr val="006699"/>
                </a:solidFill>
                <a:latin typeface="黑体" pitchFamily="49" charset="-122"/>
                <a:ea typeface="黑体" pitchFamily="49" charset="-122"/>
              </a:rPr>
              <a:t>的右手背部。</a:t>
            </a:r>
            <a:r>
              <a:rPr lang="zh-CN" altLang="en-US" dirty="0" smtClean="0"/>
              <a:t/>
            </a:r>
            <a:br>
              <a:rPr lang="zh-CN" altLang="en-US" dirty="0" smtClean="0"/>
            </a:br>
            <a:endParaRPr lang="en-US" altLang="zh-CN" dirty="0" smtClean="0">
              <a:solidFill>
                <a:srgbClr val="006699"/>
              </a:solidFill>
              <a:latin typeface="微软雅黑" pitchFamily="34" charset="-122"/>
            </a:endParaRPr>
          </a:p>
        </p:txBody>
      </p:sp>
      <p:sp>
        <p:nvSpPr>
          <p:cNvPr id="1048777" name="Rectangle 2"/>
          <p:cNvSpPr>
            <a:spLocks noGrp="1" noChangeArrowheads="1"/>
          </p:cNvSpPr>
          <p:nvPr>
            <p:ph type="title"/>
          </p:nvPr>
        </p:nvSpPr>
        <p:spPr>
          <a:xfrm>
            <a:off x="566772" y="143049"/>
            <a:ext cx="7699763" cy="404950"/>
          </a:xfrm>
        </p:spPr>
        <p:txBody>
          <a:bodyPr lIns="101837" tIns="50918" rIns="101837" bIns="50918"/>
          <a:lstStyle/>
          <a:p>
            <a:pPr lvl="0"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做好风险识别</a:t>
            </a:r>
          </a:p>
        </p:txBody>
      </p:sp>
      <p:sp>
        <p:nvSpPr>
          <p:cNvPr id="1048778" name="Rectangle 9"/>
          <p:cNvSpPr>
            <a:spLocks noChangeArrowheads="1"/>
          </p:cNvSpPr>
          <p:nvPr/>
        </p:nvSpPr>
        <p:spPr bwMode="auto">
          <a:xfrm>
            <a:off x="766255" y="4668075"/>
            <a:ext cx="8841041" cy="792925"/>
          </a:xfrm>
          <a:prstGeom prst="rect">
            <a:avLst/>
          </a:prstGeom>
          <a:noFill/>
          <a:ln w="9525">
            <a:noFill/>
            <a:miter lim="800000"/>
            <a:headEnd/>
            <a:tailEnd/>
          </a:ln>
        </p:spPr>
        <p:txBody>
          <a:bodyPr lIns="97210" tIns="48605" rIns="97210" bIns="48605"/>
          <a:lstStyle/>
          <a:p>
            <a:pPr>
              <a:lnSpc>
                <a:spcPct val="200000"/>
              </a:lnSpc>
            </a:pPr>
            <a:r>
              <a:rPr lang="zh-CN" altLang="en-US" sz="2100" b="0" dirty="0" smtClean="0">
                <a:solidFill>
                  <a:srgbClr val="FF0000"/>
                </a:solidFill>
                <a:latin typeface="黑体" pitchFamily="49" charset="-122"/>
                <a:ea typeface="黑体" pitchFamily="49" charset="-122"/>
              </a:rPr>
              <a:t>员工作业前未检查圆盘锯防护罩等安全防护装置是否能够正常使用。</a:t>
            </a:r>
            <a:r>
              <a:rPr lang="zh-CN" altLang="en-US" dirty="0" smtClean="0"/>
              <a:t/>
            </a:r>
            <a:br>
              <a:rPr lang="zh-CN" altLang="en-US" dirty="0" smtClean="0"/>
            </a:br>
            <a:endParaRPr lang="en-US" altLang="zh-CN" dirty="0" smtClean="0">
              <a:solidFill>
                <a:srgbClr val="006699"/>
              </a:solidFill>
              <a:latin typeface="微软雅黑" pitchFamily="34" charset="-122"/>
            </a:endParaRPr>
          </a:p>
        </p:txBody>
      </p:sp>
      <p:pic>
        <p:nvPicPr>
          <p:cNvPr id="2097187" name="Picture 1" descr="D:\Users\sungla\Desktop\1403281008217170.jpg"/>
          <p:cNvPicPr>
            <a:picLocks noChangeAspect="1" noChangeArrowheads="1"/>
          </p:cNvPicPr>
          <p:nvPr/>
        </p:nvPicPr>
        <p:blipFill>
          <a:blip r:embed="rId3" cstate="print"/>
          <a:srcRect/>
          <a:stretch>
            <a:fillRect/>
          </a:stretch>
        </p:blipFill>
        <p:spPr bwMode="auto">
          <a:xfrm>
            <a:off x="7124700" y="2268538"/>
            <a:ext cx="2620962" cy="26209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48776"/>
                                        </p:tgtEl>
                                        <p:attrNameLst>
                                          <p:attrName>style.visibility</p:attrName>
                                        </p:attrNameLst>
                                      </p:cBhvr>
                                      <p:to>
                                        <p:strVal val="visible"/>
                                      </p:to>
                                    </p:set>
                                    <p:anim calcmode="lin" valueType="num">
                                      <p:cBhvr additive="base">
                                        <p:cTn id="7" dur="500" fill="hold"/>
                                        <p:tgtEl>
                                          <p:spTgt spid="1048776"/>
                                        </p:tgtEl>
                                        <p:attrNameLst>
                                          <p:attrName>ppt_x</p:attrName>
                                        </p:attrNameLst>
                                      </p:cBhvr>
                                      <p:tavLst>
                                        <p:tav tm="0">
                                          <p:val>
                                            <p:strVal val="1+#ppt_w/2"/>
                                          </p:val>
                                        </p:tav>
                                        <p:tav tm="100000">
                                          <p:val>
                                            <p:strVal val="#ppt_x"/>
                                          </p:val>
                                        </p:tav>
                                      </p:tavLst>
                                    </p:anim>
                                    <p:anim calcmode="lin" valueType="num">
                                      <p:cBhvr additive="base">
                                        <p:cTn id="8" dur="500" fill="hold"/>
                                        <p:tgtEl>
                                          <p:spTgt spid="104877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97187"/>
                                        </p:tgtEl>
                                        <p:attrNameLst>
                                          <p:attrName>style.visibility</p:attrName>
                                        </p:attrNameLst>
                                      </p:cBhvr>
                                      <p:to>
                                        <p:strVal val="visible"/>
                                      </p:to>
                                    </p:set>
                                    <p:anim calcmode="lin" valueType="num">
                                      <p:cBhvr additive="base">
                                        <p:cTn id="11" dur="500" fill="hold"/>
                                        <p:tgtEl>
                                          <p:spTgt spid="2097187"/>
                                        </p:tgtEl>
                                        <p:attrNameLst>
                                          <p:attrName>ppt_x</p:attrName>
                                        </p:attrNameLst>
                                      </p:cBhvr>
                                      <p:tavLst>
                                        <p:tav tm="0">
                                          <p:val>
                                            <p:strVal val="1+#ppt_w/2"/>
                                          </p:val>
                                        </p:tav>
                                        <p:tav tm="100000">
                                          <p:val>
                                            <p:strVal val="#ppt_x"/>
                                          </p:val>
                                        </p:tav>
                                      </p:tavLst>
                                    </p:anim>
                                    <p:anim calcmode="lin" valueType="num">
                                      <p:cBhvr additive="base">
                                        <p:cTn id="12" dur="500" fill="hold"/>
                                        <p:tgtEl>
                                          <p:spTgt spid="209718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048778"/>
                                        </p:tgtEl>
                                        <p:attrNameLst>
                                          <p:attrName>style.visibility</p:attrName>
                                        </p:attrNameLst>
                                      </p:cBhvr>
                                      <p:to>
                                        <p:strVal val="visible"/>
                                      </p:to>
                                    </p:set>
                                    <p:animEffect transition="in" filter="barn(inHorizontal)">
                                      <p:cBhvr>
                                        <p:cTn id="17" dur="500"/>
                                        <p:tgtEl>
                                          <p:spTgt spid="104877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48774"/>
                                        </p:tgtEl>
                                        <p:attrNameLst>
                                          <p:attrName>style.visibility</p:attrName>
                                        </p:attrNameLst>
                                      </p:cBhvr>
                                      <p:to>
                                        <p:strVal val="visible"/>
                                      </p:to>
                                    </p:set>
                                    <p:animEffect transition="in" filter="checkerboard(across)">
                                      <p:cBhvr>
                                        <p:cTn id="22" dur="500"/>
                                        <p:tgtEl>
                                          <p:spTgt spid="1048774"/>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048775"/>
                                        </p:tgtEl>
                                        <p:attrNameLst>
                                          <p:attrName>style.visibility</p:attrName>
                                        </p:attrNameLst>
                                      </p:cBhvr>
                                      <p:to>
                                        <p:strVal val="visible"/>
                                      </p:to>
                                    </p:set>
                                    <p:animEffect transition="in" filter="checkerboard(across)">
                                      <p:cBhvr>
                                        <p:cTn id="25" dur="500"/>
                                        <p:tgtEl>
                                          <p:spTgt spid="1048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4" grpId="0"/>
      <p:bldP spid="1048775" grpId="0" animBg="1"/>
      <p:bldP spid="1048776" grpId="0"/>
      <p:bldP spid="104877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0" name="Picture 4"/>
          <p:cNvPicPr>
            <a:picLocks noChangeAspect="1" noChangeArrowheads="1"/>
          </p:cNvPicPr>
          <p:nvPr/>
        </p:nvPicPr>
        <p:blipFill>
          <a:blip r:embed="rId3" cstate="print"/>
          <a:srcRect/>
          <a:stretch>
            <a:fillRect/>
          </a:stretch>
        </p:blipFill>
        <p:spPr bwMode="auto">
          <a:xfrm>
            <a:off x="1554057" y="763442"/>
            <a:ext cx="8423063" cy="5859979"/>
          </a:xfrm>
          <a:prstGeom prst="rect">
            <a:avLst/>
          </a:prstGeom>
          <a:noFill/>
          <a:ln w="9525">
            <a:noFill/>
            <a:miter lim="800000"/>
            <a:headEnd/>
            <a:tailEnd/>
          </a:ln>
        </p:spPr>
      </p:pic>
      <p:sp>
        <p:nvSpPr>
          <p:cNvPr id="1048785" name="AutoShape 19"/>
          <p:cNvSpPr>
            <a:spLocks noChangeArrowheads="1"/>
          </p:cNvSpPr>
          <p:nvPr/>
        </p:nvSpPr>
        <p:spPr bwMode="auto">
          <a:xfrm>
            <a:off x="5829723" y="1078495"/>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ja-JP" altLang="en-US" sz="1100" dirty="0">
                <a:ea typeface="MS Gothic" pitchFamily="49" charset="-128"/>
              </a:rPr>
              <a:t>１</a:t>
            </a:r>
            <a:endParaRPr lang="ja-JP" altLang="en-US" dirty="0">
              <a:ea typeface="MS Gothic" pitchFamily="49" charset="-128"/>
            </a:endParaRPr>
          </a:p>
        </p:txBody>
      </p:sp>
      <p:sp>
        <p:nvSpPr>
          <p:cNvPr id="1048786" name="AutoShape 26"/>
          <p:cNvSpPr>
            <a:spLocks noChangeArrowheads="1"/>
          </p:cNvSpPr>
          <p:nvPr/>
        </p:nvSpPr>
        <p:spPr bwMode="auto">
          <a:xfrm>
            <a:off x="6513830" y="2632754"/>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ja-JP" altLang="en-US" sz="1100" dirty="0">
                <a:ea typeface="MS Gothic" pitchFamily="49" charset="-128"/>
              </a:rPr>
              <a:t>２</a:t>
            </a:r>
            <a:endParaRPr lang="ja-JP" altLang="en-US" dirty="0">
              <a:ea typeface="MS Gothic" pitchFamily="49" charset="-128"/>
            </a:endParaRPr>
          </a:p>
        </p:txBody>
      </p:sp>
      <p:sp>
        <p:nvSpPr>
          <p:cNvPr id="1048787" name="AutoShape 33"/>
          <p:cNvSpPr>
            <a:spLocks noChangeArrowheads="1"/>
          </p:cNvSpPr>
          <p:nvPr/>
        </p:nvSpPr>
        <p:spPr bwMode="auto">
          <a:xfrm>
            <a:off x="8822690" y="2128670"/>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ja-JP" altLang="en-US" sz="1100" dirty="0">
                <a:ea typeface="MS Gothic" pitchFamily="49" charset="-128"/>
              </a:rPr>
              <a:t>３</a:t>
            </a:r>
            <a:endParaRPr lang="ja-JP" altLang="en-US" dirty="0">
              <a:ea typeface="MS Gothic" pitchFamily="49" charset="-128"/>
            </a:endParaRPr>
          </a:p>
        </p:txBody>
      </p:sp>
      <p:sp>
        <p:nvSpPr>
          <p:cNvPr id="1048788" name="AutoShape 31"/>
          <p:cNvSpPr>
            <a:spLocks noChangeArrowheads="1"/>
          </p:cNvSpPr>
          <p:nvPr/>
        </p:nvSpPr>
        <p:spPr bwMode="auto">
          <a:xfrm>
            <a:off x="8694420" y="1330537"/>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ja-JP" altLang="en-US" sz="1100" dirty="0">
                <a:ea typeface="MS Gothic" pitchFamily="49" charset="-128"/>
              </a:rPr>
              <a:t>４</a:t>
            </a:r>
            <a:endParaRPr lang="ja-JP" altLang="en-US" dirty="0">
              <a:ea typeface="MS Gothic" pitchFamily="49" charset="-128"/>
            </a:endParaRPr>
          </a:p>
        </p:txBody>
      </p:sp>
      <p:sp>
        <p:nvSpPr>
          <p:cNvPr id="1048789" name="AutoShape 9"/>
          <p:cNvSpPr>
            <a:spLocks noChangeArrowheads="1"/>
          </p:cNvSpPr>
          <p:nvPr/>
        </p:nvSpPr>
        <p:spPr bwMode="auto">
          <a:xfrm>
            <a:off x="2152650" y="2548740"/>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10</a:t>
            </a:r>
          </a:p>
        </p:txBody>
      </p:sp>
      <p:sp>
        <p:nvSpPr>
          <p:cNvPr id="1048790" name="AutoShape 38"/>
          <p:cNvSpPr>
            <a:spLocks noChangeArrowheads="1"/>
          </p:cNvSpPr>
          <p:nvPr/>
        </p:nvSpPr>
        <p:spPr bwMode="auto">
          <a:xfrm>
            <a:off x="7240693" y="3892965"/>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ja-JP" altLang="en-US" sz="1100" dirty="0">
                <a:ea typeface="MS Gothic" pitchFamily="49" charset="-128"/>
              </a:rPr>
              <a:t>６</a:t>
            </a:r>
            <a:endParaRPr lang="ja-JP" altLang="en-US" dirty="0">
              <a:ea typeface="MS Gothic" pitchFamily="49" charset="-128"/>
            </a:endParaRPr>
          </a:p>
        </p:txBody>
      </p:sp>
      <p:sp>
        <p:nvSpPr>
          <p:cNvPr id="1048791" name="AutoShape 55"/>
          <p:cNvSpPr>
            <a:spLocks noChangeArrowheads="1"/>
          </p:cNvSpPr>
          <p:nvPr/>
        </p:nvSpPr>
        <p:spPr bwMode="auto">
          <a:xfrm>
            <a:off x="7582747" y="4943140"/>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19</a:t>
            </a:r>
            <a:endParaRPr lang="en-US" altLang="zh-CN" dirty="0">
              <a:ea typeface="MS Gothic" pitchFamily="49" charset="-128"/>
            </a:endParaRPr>
          </a:p>
        </p:txBody>
      </p:sp>
      <p:sp>
        <p:nvSpPr>
          <p:cNvPr id="1048792" name="AutoShape 60"/>
          <p:cNvSpPr>
            <a:spLocks noChangeArrowheads="1"/>
          </p:cNvSpPr>
          <p:nvPr/>
        </p:nvSpPr>
        <p:spPr bwMode="auto">
          <a:xfrm>
            <a:off x="5402157" y="6161344"/>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18</a:t>
            </a:r>
            <a:endParaRPr lang="en-US" altLang="zh-CN" dirty="0">
              <a:ea typeface="MS Gothic" pitchFamily="49" charset="-128"/>
            </a:endParaRPr>
          </a:p>
        </p:txBody>
      </p:sp>
      <p:sp>
        <p:nvSpPr>
          <p:cNvPr id="1048793" name="AutoShape 59"/>
          <p:cNvSpPr>
            <a:spLocks noChangeArrowheads="1"/>
          </p:cNvSpPr>
          <p:nvPr/>
        </p:nvSpPr>
        <p:spPr bwMode="auto">
          <a:xfrm>
            <a:off x="5145617" y="5909302"/>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17</a:t>
            </a:r>
            <a:endParaRPr lang="en-US" altLang="zh-CN" dirty="0">
              <a:ea typeface="MS Gothic" pitchFamily="49" charset="-128"/>
            </a:endParaRPr>
          </a:p>
        </p:txBody>
      </p:sp>
      <p:sp>
        <p:nvSpPr>
          <p:cNvPr id="1048794" name="AutoShape 51"/>
          <p:cNvSpPr>
            <a:spLocks noChangeArrowheads="1"/>
          </p:cNvSpPr>
          <p:nvPr/>
        </p:nvSpPr>
        <p:spPr bwMode="auto">
          <a:xfrm>
            <a:off x="7240693" y="4481063"/>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16</a:t>
            </a:r>
            <a:endParaRPr lang="en-US" altLang="zh-CN" dirty="0">
              <a:ea typeface="MS Gothic" pitchFamily="49" charset="-128"/>
            </a:endParaRPr>
          </a:p>
        </p:txBody>
      </p:sp>
      <p:sp>
        <p:nvSpPr>
          <p:cNvPr id="1048795" name="AutoShape 66"/>
          <p:cNvSpPr>
            <a:spLocks noChangeArrowheads="1"/>
          </p:cNvSpPr>
          <p:nvPr/>
        </p:nvSpPr>
        <p:spPr bwMode="auto">
          <a:xfrm>
            <a:off x="3820160" y="4733105"/>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14</a:t>
            </a:r>
            <a:endParaRPr lang="en-US" altLang="zh-CN" dirty="0">
              <a:ea typeface="MS Gothic" pitchFamily="49" charset="-128"/>
            </a:endParaRPr>
          </a:p>
        </p:txBody>
      </p:sp>
      <p:sp>
        <p:nvSpPr>
          <p:cNvPr id="1048796" name="AutoShape 14"/>
          <p:cNvSpPr>
            <a:spLocks noChangeArrowheads="1"/>
          </p:cNvSpPr>
          <p:nvPr/>
        </p:nvSpPr>
        <p:spPr bwMode="auto">
          <a:xfrm>
            <a:off x="3691890" y="2422719"/>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11</a:t>
            </a:r>
            <a:endParaRPr lang="en-US" altLang="zh-CN" dirty="0">
              <a:ea typeface="MS Gothic" pitchFamily="49" charset="-128"/>
            </a:endParaRPr>
          </a:p>
        </p:txBody>
      </p:sp>
      <p:sp>
        <p:nvSpPr>
          <p:cNvPr id="1048797" name="AutoShape 47"/>
          <p:cNvSpPr>
            <a:spLocks noChangeArrowheads="1"/>
          </p:cNvSpPr>
          <p:nvPr/>
        </p:nvSpPr>
        <p:spPr bwMode="auto">
          <a:xfrm>
            <a:off x="7967557" y="4481063"/>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20</a:t>
            </a:r>
            <a:endParaRPr lang="en-US" altLang="zh-CN" dirty="0">
              <a:ea typeface="MS Gothic" pitchFamily="49" charset="-128"/>
            </a:endParaRPr>
          </a:p>
        </p:txBody>
      </p:sp>
      <p:sp>
        <p:nvSpPr>
          <p:cNvPr id="1048798" name="AutoShape 45"/>
          <p:cNvSpPr>
            <a:spLocks noChangeArrowheads="1"/>
          </p:cNvSpPr>
          <p:nvPr/>
        </p:nvSpPr>
        <p:spPr bwMode="auto">
          <a:xfrm>
            <a:off x="8779933" y="4145007"/>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21</a:t>
            </a:r>
            <a:endParaRPr lang="en-US" altLang="zh-CN" dirty="0">
              <a:ea typeface="MS Gothic" pitchFamily="49" charset="-128"/>
            </a:endParaRPr>
          </a:p>
        </p:txBody>
      </p:sp>
      <p:sp>
        <p:nvSpPr>
          <p:cNvPr id="1048799" name="Oval 8"/>
          <p:cNvSpPr>
            <a:spLocks noChangeArrowheads="1"/>
          </p:cNvSpPr>
          <p:nvPr/>
        </p:nvSpPr>
        <p:spPr bwMode="auto">
          <a:xfrm>
            <a:off x="2494704" y="1918635"/>
            <a:ext cx="342053" cy="336056"/>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00" name="Line 21"/>
          <p:cNvSpPr>
            <a:spLocks noChangeShapeType="1"/>
          </p:cNvSpPr>
          <p:nvPr/>
        </p:nvSpPr>
        <p:spPr bwMode="auto">
          <a:xfrm>
            <a:off x="5957993" y="1330537"/>
            <a:ext cx="1581997" cy="883898"/>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01" name="Line 11"/>
          <p:cNvSpPr>
            <a:spLocks noChangeShapeType="1"/>
          </p:cNvSpPr>
          <p:nvPr/>
        </p:nvSpPr>
        <p:spPr bwMode="auto">
          <a:xfrm>
            <a:off x="2409190" y="2632754"/>
            <a:ext cx="513080" cy="253793"/>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02" name="Oval 10"/>
          <p:cNvSpPr>
            <a:spLocks noChangeArrowheads="1"/>
          </p:cNvSpPr>
          <p:nvPr/>
        </p:nvSpPr>
        <p:spPr bwMode="auto">
          <a:xfrm>
            <a:off x="2879514" y="2800782"/>
            <a:ext cx="342053" cy="336056"/>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03" name="Oval 12"/>
          <p:cNvSpPr>
            <a:spLocks noChangeArrowheads="1"/>
          </p:cNvSpPr>
          <p:nvPr/>
        </p:nvSpPr>
        <p:spPr bwMode="auto">
          <a:xfrm>
            <a:off x="2836757" y="3094832"/>
            <a:ext cx="555837" cy="378063"/>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04" name="Line 13"/>
          <p:cNvSpPr>
            <a:spLocks noChangeShapeType="1"/>
          </p:cNvSpPr>
          <p:nvPr/>
        </p:nvSpPr>
        <p:spPr bwMode="auto">
          <a:xfrm flipV="1">
            <a:off x="3264323" y="2632754"/>
            <a:ext cx="427567" cy="505835"/>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05" name="Oval 15"/>
          <p:cNvSpPr>
            <a:spLocks noChangeArrowheads="1"/>
          </p:cNvSpPr>
          <p:nvPr/>
        </p:nvSpPr>
        <p:spPr bwMode="auto">
          <a:xfrm>
            <a:off x="5017347" y="2632754"/>
            <a:ext cx="769620" cy="294049"/>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06" name="Line 27"/>
          <p:cNvSpPr>
            <a:spLocks noChangeShapeType="1"/>
          </p:cNvSpPr>
          <p:nvPr/>
        </p:nvSpPr>
        <p:spPr bwMode="auto">
          <a:xfrm flipV="1">
            <a:off x="5786967" y="2758775"/>
            <a:ext cx="726863" cy="43758"/>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07" name="Oval 16"/>
          <p:cNvSpPr>
            <a:spLocks noChangeArrowheads="1"/>
          </p:cNvSpPr>
          <p:nvPr/>
        </p:nvSpPr>
        <p:spPr bwMode="auto">
          <a:xfrm>
            <a:off x="5359400" y="2926804"/>
            <a:ext cx="1026160" cy="588098"/>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08" name="AutoShape 17"/>
          <p:cNvSpPr>
            <a:spLocks noChangeArrowheads="1"/>
          </p:cNvSpPr>
          <p:nvPr/>
        </p:nvSpPr>
        <p:spPr bwMode="auto">
          <a:xfrm>
            <a:off x="5316643" y="3346874"/>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ja-JP" altLang="en-US" sz="1100" dirty="0">
                <a:ea typeface="MS Gothic" pitchFamily="49" charset="-128"/>
              </a:rPr>
              <a:t>７</a:t>
            </a:r>
            <a:endParaRPr lang="ja-JP" altLang="en-US" dirty="0">
              <a:ea typeface="MS Gothic" pitchFamily="49" charset="-128"/>
            </a:endParaRPr>
          </a:p>
        </p:txBody>
      </p:sp>
      <p:sp>
        <p:nvSpPr>
          <p:cNvPr id="1048809" name="Oval 18"/>
          <p:cNvSpPr>
            <a:spLocks noChangeArrowheads="1"/>
          </p:cNvSpPr>
          <p:nvPr/>
        </p:nvSpPr>
        <p:spPr bwMode="auto">
          <a:xfrm>
            <a:off x="5231130" y="2128670"/>
            <a:ext cx="342053" cy="336056"/>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10" name="Oval 20"/>
          <p:cNvSpPr>
            <a:spLocks noChangeArrowheads="1"/>
          </p:cNvSpPr>
          <p:nvPr/>
        </p:nvSpPr>
        <p:spPr bwMode="auto">
          <a:xfrm>
            <a:off x="7497234" y="2128670"/>
            <a:ext cx="342053" cy="336056"/>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11" name="Line 22"/>
          <p:cNvSpPr>
            <a:spLocks noChangeShapeType="1"/>
          </p:cNvSpPr>
          <p:nvPr/>
        </p:nvSpPr>
        <p:spPr bwMode="auto">
          <a:xfrm flipV="1">
            <a:off x="2794000" y="1330537"/>
            <a:ext cx="3163993" cy="673863"/>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12" name="Line 23"/>
          <p:cNvSpPr>
            <a:spLocks noChangeShapeType="1"/>
          </p:cNvSpPr>
          <p:nvPr/>
        </p:nvSpPr>
        <p:spPr bwMode="auto">
          <a:xfrm flipV="1">
            <a:off x="5530427" y="1330537"/>
            <a:ext cx="427567" cy="841891"/>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13" name="Oval 24"/>
          <p:cNvSpPr>
            <a:spLocks noChangeArrowheads="1"/>
          </p:cNvSpPr>
          <p:nvPr/>
        </p:nvSpPr>
        <p:spPr bwMode="auto">
          <a:xfrm>
            <a:off x="6086264" y="1918635"/>
            <a:ext cx="470323" cy="462077"/>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14" name="AutoShape 25"/>
          <p:cNvSpPr>
            <a:spLocks noChangeArrowheads="1"/>
          </p:cNvSpPr>
          <p:nvPr/>
        </p:nvSpPr>
        <p:spPr bwMode="auto">
          <a:xfrm>
            <a:off x="6513830" y="2044656"/>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ja-JP" altLang="en-US" sz="1100" dirty="0">
                <a:ea typeface="MS Gothic" pitchFamily="49" charset="-128"/>
              </a:rPr>
              <a:t>８</a:t>
            </a:r>
            <a:endParaRPr lang="ja-JP" altLang="en-US" dirty="0">
              <a:ea typeface="MS Gothic" pitchFamily="49" charset="-128"/>
            </a:endParaRPr>
          </a:p>
        </p:txBody>
      </p:sp>
      <p:sp>
        <p:nvSpPr>
          <p:cNvPr id="1048815" name="Line 29"/>
          <p:cNvSpPr>
            <a:spLocks noChangeShapeType="1"/>
          </p:cNvSpPr>
          <p:nvPr/>
        </p:nvSpPr>
        <p:spPr bwMode="auto">
          <a:xfrm flipV="1">
            <a:off x="6770370" y="2632754"/>
            <a:ext cx="427567" cy="127772"/>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16" name="Oval 28"/>
          <p:cNvSpPr>
            <a:spLocks noChangeArrowheads="1"/>
          </p:cNvSpPr>
          <p:nvPr/>
        </p:nvSpPr>
        <p:spPr bwMode="auto">
          <a:xfrm>
            <a:off x="7197937" y="2464726"/>
            <a:ext cx="769620" cy="294049"/>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17" name="Oval 32"/>
          <p:cNvSpPr>
            <a:spLocks noChangeArrowheads="1"/>
          </p:cNvSpPr>
          <p:nvPr/>
        </p:nvSpPr>
        <p:spPr bwMode="auto">
          <a:xfrm>
            <a:off x="9378527" y="1498565"/>
            <a:ext cx="470323" cy="462077"/>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18" name="Line 73"/>
          <p:cNvSpPr>
            <a:spLocks noChangeShapeType="1"/>
          </p:cNvSpPr>
          <p:nvPr/>
        </p:nvSpPr>
        <p:spPr bwMode="auto">
          <a:xfrm>
            <a:off x="8950960" y="1582579"/>
            <a:ext cx="427567" cy="295800"/>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19" name="Oval 34"/>
          <p:cNvSpPr>
            <a:spLocks noChangeArrowheads="1"/>
          </p:cNvSpPr>
          <p:nvPr/>
        </p:nvSpPr>
        <p:spPr bwMode="auto">
          <a:xfrm>
            <a:off x="8138583" y="2422719"/>
            <a:ext cx="299297" cy="252042"/>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20" name="Line 43"/>
          <p:cNvSpPr>
            <a:spLocks noChangeShapeType="1"/>
          </p:cNvSpPr>
          <p:nvPr/>
        </p:nvSpPr>
        <p:spPr bwMode="auto">
          <a:xfrm flipV="1">
            <a:off x="8395123" y="2338705"/>
            <a:ext cx="427567" cy="127772"/>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21" name="Oval 35"/>
          <p:cNvSpPr>
            <a:spLocks noChangeArrowheads="1"/>
          </p:cNvSpPr>
          <p:nvPr/>
        </p:nvSpPr>
        <p:spPr bwMode="auto">
          <a:xfrm>
            <a:off x="8095827" y="2506733"/>
            <a:ext cx="1026160" cy="420070"/>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22" name="AutoShape 37"/>
          <p:cNvSpPr>
            <a:spLocks noChangeArrowheads="1"/>
          </p:cNvSpPr>
          <p:nvPr/>
        </p:nvSpPr>
        <p:spPr bwMode="auto">
          <a:xfrm>
            <a:off x="9378527" y="3136839"/>
            <a:ext cx="256540" cy="252042"/>
          </a:xfrm>
          <a:prstGeom prst="roundRect">
            <a:avLst>
              <a:gd name="adj" fmla="val 16667"/>
            </a:avLst>
          </a:prstGeom>
          <a:solidFill>
            <a:srgbClr val="CCCCCC">
              <a:alpha val="29019"/>
            </a:srgbClr>
          </a:solidFill>
          <a:ln w="9525">
            <a:solidFill>
              <a:srgbClr val="FF0000"/>
            </a:solidFill>
            <a:round/>
            <a:headEnd/>
            <a:tailEnd/>
          </a:ln>
        </p:spPr>
        <p:txBody>
          <a:bodyPr lIns="14142" tIns="14142" rIns="14142" bIns="14142"/>
          <a:lstStyle/>
          <a:p>
            <a:pPr defTabSz="1016600"/>
            <a:r>
              <a:rPr lang="ja-JP" altLang="en-US" sz="1100" dirty="0">
                <a:ea typeface="MS Gothic" pitchFamily="49" charset="-128"/>
              </a:rPr>
              <a:t>５</a:t>
            </a:r>
            <a:endParaRPr lang="ja-JP" altLang="en-US" dirty="0">
              <a:ea typeface="MS Gothic" pitchFamily="49" charset="-128"/>
            </a:endParaRPr>
          </a:p>
        </p:txBody>
      </p:sp>
      <p:sp>
        <p:nvSpPr>
          <p:cNvPr id="1048823" name="Line 36"/>
          <p:cNvSpPr>
            <a:spLocks noChangeShapeType="1"/>
          </p:cNvSpPr>
          <p:nvPr/>
        </p:nvSpPr>
        <p:spPr bwMode="auto">
          <a:xfrm>
            <a:off x="9036473" y="2842789"/>
            <a:ext cx="427567" cy="295800"/>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24" name="Oval 39"/>
          <p:cNvSpPr>
            <a:spLocks noChangeArrowheads="1"/>
          </p:cNvSpPr>
          <p:nvPr/>
        </p:nvSpPr>
        <p:spPr bwMode="auto">
          <a:xfrm>
            <a:off x="7240693" y="3262860"/>
            <a:ext cx="769620" cy="462077"/>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25" name="Line 40"/>
          <p:cNvSpPr>
            <a:spLocks noChangeShapeType="1"/>
          </p:cNvSpPr>
          <p:nvPr/>
        </p:nvSpPr>
        <p:spPr bwMode="auto">
          <a:xfrm flipV="1">
            <a:off x="7454477" y="3724937"/>
            <a:ext cx="128270" cy="169779"/>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26" name="Oval 41"/>
          <p:cNvSpPr>
            <a:spLocks noChangeArrowheads="1"/>
          </p:cNvSpPr>
          <p:nvPr/>
        </p:nvSpPr>
        <p:spPr bwMode="auto">
          <a:xfrm>
            <a:off x="6171777" y="3598916"/>
            <a:ext cx="812377" cy="714119"/>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27" name="AutoShape 42"/>
          <p:cNvSpPr>
            <a:spLocks noChangeArrowheads="1"/>
          </p:cNvSpPr>
          <p:nvPr/>
        </p:nvSpPr>
        <p:spPr bwMode="auto">
          <a:xfrm>
            <a:off x="6000750" y="3766944"/>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ja-JP" altLang="en-US" sz="1100" dirty="0">
                <a:ea typeface="MS Gothic" pitchFamily="49" charset="-128"/>
              </a:rPr>
              <a:t>９</a:t>
            </a:r>
            <a:endParaRPr lang="ja-JP" altLang="en-US" dirty="0">
              <a:ea typeface="MS Gothic" pitchFamily="49" charset="-128"/>
            </a:endParaRPr>
          </a:p>
        </p:txBody>
      </p:sp>
      <p:sp>
        <p:nvSpPr>
          <p:cNvPr id="1048828" name="Oval 44"/>
          <p:cNvSpPr>
            <a:spLocks noChangeArrowheads="1"/>
          </p:cNvSpPr>
          <p:nvPr/>
        </p:nvSpPr>
        <p:spPr bwMode="auto">
          <a:xfrm>
            <a:off x="9250257" y="4145007"/>
            <a:ext cx="555837" cy="546091"/>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29" name="Line 46"/>
          <p:cNvSpPr>
            <a:spLocks noChangeShapeType="1"/>
          </p:cNvSpPr>
          <p:nvPr/>
        </p:nvSpPr>
        <p:spPr bwMode="auto">
          <a:xfrm>
            <a:off x="9036474" y="4313035"/>
            <a:ext cx="213783" cy="85765"/>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30" name="Oval 48"/>
          <p:cNvSpPr>
            <a:spLocks noChangeArrowheads="1"/>
          </p:cNvSpPr>
          <p:nvPr/>
        </p:nvSpPr>
        <p:spPr bwMode="auto">
          <a:xfrm>
            <a:off x="8138584" y="4859126"/>
            <a:ext cx="470323" cy="504084"/>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31" name="Line 49"/>
          <p:cNvSpPr>
            <a:spLocks noChangeShapeType="1"/>
          </p:cNvSpPr>
          <p:nvPr/>
        </p:nvSpPr>
        <p:spPr bwMode="auto">
          <a:xfrm>
            <a:off x="8138583" y="4733105"/>
            <a:ext cx="171027" cy="127772"/>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32" name="Oval 52"/>
          <p:cNvSpPr>
            <a:spLocks noChangeArrowheads="1"/>
          </p:cNvSpPr>
          <p:nvPr/>
        </p:nvSpPr>
        <p:spPr bwMode="auto">
          <a:xfrm>
            <a:off x="6428317" y="4985147"/>
            <a:ext cx="641350" cy="378063"/>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33" name="Line 53"/>
          <p:cNvSpPr>
            <a:spLocks noChangeShapeType="1"/>
          </p:cNvSpPr>
          <p:nvPr/>
        </p:nvSpPr>
        <p:spPr bwMode="auto">
          <a:xfrm flipV="1">
            <a:off x="6984153" y="4733105"/>
            <a:ext cx="299297" cy="337807"/>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34" name="Oval 54"/>
          <p:cNvSpPr>
            <a:spLocks noChangeArrowheads="1"/>
          </p:cNvSpPr>
          <p:nvPr/>
        </p:nvSpPr>
        <p:spPr bwMode="auto">
          <a:xfrm>
            <a:off x="6385560" y="4397049"/>
            <a:ext cx="342053" cy="336056"/>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35" name="Line 57"/>
          <p:cNvSpPr>
            <a:spLocks noChangeShapeType="1"/>
          </p:cNvSpPr>
          <p:nvPr/>
        </p:nvSpPr>
        <p:spPr bwMode="auto">
          <a:xfrm>
            <a:off x="6727614" y="4607084"/>
            <a:ext cx="855133" cy="505835"/>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36" name="Oval 58"/>
          <p:cNvSpPr>
            <a:spLocks noChangeArrowheads="1"/>
          </p:cNvSpPr>
          <p:nvPr/>
        </p:nvSpPr>
        <p:spPr bwMode="auto">
          <a:xfrm>
            <a:off x="5573183" y="5195182"/>
            <a:ext cx="555837" cy="504084"/>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37" name="Oval 61"/>
          <p:cNvSpPr>
            <a:spLocks noChangeArrowheads="1"/>
          </p:cNvSpPr>
          <p:nvPr/>
        </p:nvSpPr>
        <p:spPr bwMode="auto">
          <a:xfrm>
            <a:off x="6043507" y="5321203"/>
            <a:ext cx="384810" cy="420070"/>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38" name="Line 62"/>
          <p:cNvSpPr>
            <a:spLocks noChangeShapeType="1"/>
          </p:cNvSpPr>
          <p:nvPr/>
        </p:nvSpPr>
        <p:spPr bwMode="auto">
          <a:xfrm flipV="1">
            <a:off x="5316644" y="5615252"/>
            <a:ext cx="342053" cy="295800"/>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39" name="Line 63"/>
          <p:cNvSpPr>
            <a:spLocks noChangeShapeType="1"/>
          </p:cNvSpPr>
          <p:nvPr/>
        </p:nvSpPr>
        <p:spPr bwMode="auto">
          <a:xfrm flipV="1">
            <a:off x="5615940" y="5699267"/>
            <a:ext cx="513080" cy="463828"/>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40" name="Oval 64"/>
          <p:cNvSpPr>
            <a:spLocks noChangeArrowheads="1"/>
          </p:cNvSpPr>
          <p:nvPr/>
        </p:nvSpPr>
        <p:spPr bwMode="auto">
          <a:xfrm>
            <a:off x="4675294" y="5069161"/>
            <a:ext cx="470323" cy="924154"/>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41" name="AutoShape 65"/>
          <p:cNvSpPr>
            <a:spLocks noChangeArrowheads="1"/>
          </p:cNvSpPr>
          <p:nvPr/>
        </p:nvSpPr>
        <p:spPr bwMode="auto">
          <a:xfrm>
            <a:off x="4547023" y="5069161"/>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15</a:t>
            </a:r>
            <a:endParaRPr lang="en-US" altLang="zh-CN" dirty="0">
              <a:ea typeface="MS Gothic" pitchFamily="49" charset="-128"/>
            </a:endParaRPr>
          </a:p>
        </p:txBody>
      </p:sp>
      <p:sp>
        <p:nvSpPr>
          <p:cNvPr id="1048842" name="Oval 69"/>
          <p:cNvSpPr>
            <a:spLocks noChangeArrowheads="1"/>
          </p:cNvSpPr>
          <p:nvPr/>
        </p:nvSpPr>
        <p:spPr bwMode="auto">
          <a:xfrm>
            <a:off x="3948430" y="3682930"/>
            <a:ext cx="555837" cy="546091"/>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43" name="AutoShape 70"/>
          <p:cNvSpPr>
            <a:spLocks noChangeArrowheads="1"/>
          </p:cNvSpPr>
          <p:nvPr/>
        </p:nvSpPr>
        <p:spPr bwMode="auto">
          <a:xfrm>
            <a:off x="4675293" y="3808951"/>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13</a:t>
            </a:r>
            <a:endParaRPr lang="en-US" altLang="zh-CN" dirty="0">
              <a:ea typeface="MS Gothic" pitchFamily="49" charset="-128"/>
            </a:endParaRPr>
          </a:p>
        </p:txBody>
      </p:sp>
      <p:sp>
        <p:nvSpPr>
          <p:cNvPr id="1048844" name="Oval 67"/>
          <p:cNvSpPr>
            <a:spLocks noChangeArrowheads="1"/>
          </p:cNvSpPr>
          <p:nvPr/>
        </p:nvSpPr>
        <p:spPr bwMode="auto">
          <a:xfrm>
            <a:off x="2922270" y="4859126"/>
            <a:ext cx="684107" cy="672112"/>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45" name="Line 68"/>
          <p:cNvSpPr>
            <a:spLocks noChangeShapeType="1"/>
          </p:cNvSpPr>
          <p:nvPr/>
        </p:nvSpPr>
        <p:spPr bwMode="auto">
          <a:xfrm flipV="1">
            <a:off x="3520863" y="4901133"/>
            <a:ext cx="299297" cy="127772"/>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46" name="Oval 72"/>
          <p:cNvSpPr>
            <a:spLocks noChangeArrowheads="1"/>
          </p:cNvSpPr>
          <p:nvPr/>
        </p:nvSpPr>
        <p:spPr bwMode="auto">
          <a:xfrm>
            <a:off x="3136053" y="3472895"/>
            <a:ext cx="513080" cy="1092182"/>
          </a:xfrm>
          <a:prstGeom prst="ellipse">
            <a:avLst/>
          </a:prstGeom>
          <a:noFill/>
          <a:ln w="12700">
            <a:solidFill>
              <a:srgbClr val="FF0000"/>
            </a:solidFill>
            <a:round/>
            <a:headEnd/>
            <a:tailEnd/>
          </a:ln>
        </p:spPr>
        <p:txBody>
          <a:bodyPr lIns="101824" tIns="50912" rIns="101824" bIns="50912"/>
          <a:lstStyle/>
          <a:p>
            <a:pPr defTabSz="1016600"/>
            <a:endParaRPr lang="zh-CN" altLang="zh-CN" dirty="0"/>
          </a:p>
        </p:txBody>
      </p:sp>
      <p:sp>
        <p:nvSpPr>
          <p:cNvPr id="1048847" name="AutoShape 6"/>
          <p:cNvSpPr>
            <a:spLocks noChangeArrowheads="1"/>
          </p:cNvSpPr>
          <p:nvPr/>
        </p:nvSpPr>
        <p:spPr bwMode="auto">
          <a:xfrm>
            <a:off x="3007783" y="3850958"/>
            <a:ext cx="256540" cy="252042"/>
          </a:xfrm>
          <a:prstGeom prst="roundRect">
            <a:avLst>
              <a:gd name="adj" fmla="val 16667"/>
            </a:avLst>
          </a:prstGeom>
          <a:solidFill>
            <a:srgbClr val="CCCCCC"/>
          </a:solidFill>
          <a:ln w="9525">
            <a:solidFill>
              <a:srgbClr val="FF0000"/>
            </a:solidFill>
            <a:round/>
            <a:headEnd/>
            <a:tailEnd/>
          </a:ln>
        </p:spPr>
        <p:txBody>
          <a:bodyPr lIns="14142" tIns="14142" rIns="14142" bIns="14142"/>
          <a:lstStyle/>
          <a:p>
            <a:pPr defTabSz="1016600"/>
            <a:r>
              <a:rPr lang="en-US" altLang="zh-CN" sz="1100" dirty="0">
                <a:ea typeface="MS Gothic" pitchFamily="49" charset="-128"/>
              </a:rPr>
              <a:t>12</a:t>
            </a:r>
          </a:p>
        </p:txBody>
      </p:sp>
      <p:sp>
        <p:nvSpPr>
          <p:cNvPr id="1048848" name="Line 71"/>
          <p:cNvSpPr>
            <a:spLocks noChangeShapeType="1"/>
          </p:cNvSpPr>
          <p:nvPr/>
        </p:nvSpPr>
        <p:spPr bwMode="auto">
          <a:xfrm flipV="1">
            <a:off x="4504267" y="3934972"/>
            <a:ext cx="171027" cy="43758"/>
          </a:xfrm>
          <a:prstGeom prst="line">
            <a:avLst/>
          </a:prstGeom>
          <a:noFill/>
          <a:ln w="12700">
            <a:solidFill>
              <a:srgbClr val="FF0000"/>
            </a:solidFill>
            <a:round/>
            <a:headEnd/>
            <a:tailEnd/>
          </a:ln>
        </p:spPr>
        <p:txBody>
          <a:bodyPr lIns="91429" tIns="45714" rIns="91429" bIns="45714"/>
          <a:lstStyle/>
          <a:p>
            <a:endParaRPr lang="zh-CN" altLang="en-US"/>
          </a:p>
        </p:txBody>
      </p:sp>
      <p:sp>
        <p:nvSpPr>
          <p:cNvPr id="1048849" name="Rectangle 74"/>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50" name="Rectangle 75"/>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51" name="Rectangle 76"/>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52" name="Rectangle 78"/>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53" name="Rectangle 80"/>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54" name="Rectangle 82"/>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55" name="Rectangle 84"/>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56" name="Rectangle 86"/>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57" name="Rectangle 88"/>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58" name="Rectangle 90"/>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59" name="Rectangle 93"/>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60" name="Rectangle 95"/>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61" name="Rectangle 97"/>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62" name="Rectangle 99"/>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63" name="Rectangle 102"/>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64" name="Rectangle 104"/>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65" name="Rectangle 106"/>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66" name="Rectangle 109"/>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67" name="Rectangle 111"/>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68" name="Rectangle 113"/>
          <p:cNvSpPr>
            <a:spLocks noChangeArrowheads="1"/>
          </p:cNvSpPr>
          <p:nvPr/>
        </p:nvSpPr>
        <p:spPr bwMode="auto">
          <a:xfrm>
            <a:off x="-318894" y="880031"/>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69" name="Rectangle 115"/>
          <p:cNvSpPr>
            <a:spLocks noChangeArrowheads="1"/>
          </p:cNvSpPr>
          <p:nvPr/>
        </p:nvSpPr>
        <p:spPr bwMode="auto">
          <a:xfrm>
            <a:off x="-340272" y="868654"/>
            <a:ext cx="205701" cy="349040"/>
          </a:xfrm>
          <a:prstGeom prst="rect">
            <a:avLst/>
          </a:prstGeom>
          <a:noFill/>
          <a:ln w="9525">
            <a:noFill/>
            <a:miter lim="800000"/>
            <a:headEnd/>
            <a:tailEnd/>
          </a:ln>
        </p:spPr>
        <p:txBody>
          <a:bodyPr wrap="none" lIns="101824" tIns="50912" rIns="101824" bIns="50912" anchor="ctr">
            <a:spAutoFit/>
          </a:bodyPr>
          <a:lstStyle/>
          <a:p>
            <a:pPr defTabSz="1016600"/>
            <a:endParaRPr lang="zh-CN" altLang="zh-CN" dirty="0"/>
          </a:p>
        </p:txBody>
      </p:sp>
      <p:sp>
        <p:nvSpPr>
          <p:cNvPr id="1048870" name="Rectangle 119"/>
          <p:cNvSpPr>
            <a:spLocks noChangeArrowheads="1"/>
          </p:cNvSpPr>
          <p:nvPr/>
        </p:nvSpPr>
        <p:spPr bwMode="auto">
          <a:xfrm>
            <a:off x="1054521" y="1173758"/>
            <a:ext cx="393279" cy="4292824"/>
          </a:xfrm>
          <a:prstGeom prst="rect">
            <a:avLst/>
          </a:prstGeom>
          <a:noFill/>
          <a:ln w="9525">
            <a:noFill/>
            <a:miter lim="800000"/>
            <a:headEnd/>
            <a:tailEnd/>
          </a:ln>
        </p:spPr>
        <p:txBody>
          <a:bodyPr wrap="square" lIns="101824" tIns="50912" rIns="101824" bIns="50912">
            <a:spAutoFit/>
          </a:bodyPr>
          <a:lstStyle/>
          <a:p>
            <a:pPr algn="ctr" defTabSz="1016600"/>
            <a:r>
              <a:rPr lang="zh-CN" altLang="en-US" sz="2200" dirty="0" smtClean="0">
                <a:solidFill>
                  <a:srgbClr val="006699"/>
                </a:solidFill>
              </a:rPr>
              <a:t>作业</a:t>
            </a:r>
            <a:r>
              <a:rPr lang="zh-CN" altLang="en-US" sz="2200" dirty="0">
                <a:solidFill>
                  <a:srgbClr val="006699"/>
                </a:solidFill>
              </a:rPr>
              <a:t>中的危险</a:t>
            </a:r>
            <a:r>
              <a:rPr lang="zh-CN" altLang="en-US" sz="2200" dirty="0" smtClean="0">
                <a:solidFill>
                  <a:srgbClr val="006699"/>
                </a:solidFill>
              </a:rPr>
              <a:t>源，你能找出来吗？</a:t>
            </a:r>
            <a:endParaRPr lang="zh-CN" altLang="en-US" sz="2200" dirty="0">
              <a:solidFill>
                <a:srgbClr val="006699"/>
              </a:solidFill>
            </a:endParaRPr>
          </a:p>
        </p:txBody>
      </p:sp>
      <p:sp>
        <p:nvSpPr>
          <p:cNvPr id="90" name="Rectangle 2"/>
          <p:cNvSpPr txBox="1">
            <a:spLocks noChangeArrowheads="1"/>
          </p:cNvSpPr>
          <p:nvPr/>
        </p:nvSpPr>
        <p:spPr>
          <a:xfrm>
            <a:off x="569233" y="134649"/>
            <a:ext cx="6033399" cy="449552"/>
          </a:xfrm>
          <a:prstGeom prst="rect">
            <a:avLst/>
          </a:prstGeom>
        </p:spPr>
        <p:txBody>
          <a:bodyPr lIns="101837" tIns="50918" rIns="101837" bIns="50918"/>
          <a:lstStyle/>
          <a:p>
            <a:pPr lvl="0" defTabSz="101600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第三部分  </a:t>
            </a:r>
            <a:r>
              <a:rPr lang="zh-CN" altLang="en-US" sz="2400" kern="0" dirty="0" smtClean="0">
                <a:solidFill>
                  <a:schemeClr val="bg1"/>
                </a:solidFill>
                <a:latin typeface="微软雅黑" pitchFamily="34" charset="-122"/>
              </a:rPr>
              <a:t>安全意识</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做好风险识别</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48785"/>
                                        </p:tgtEl>
                                        <p:attrNameLst>
                                          <p:attrName>style.visibility</p:attrName>
                                        </p:attrNameLst>
                                      </p:cBhvr>
                                      <p:to>
                                        <p:strVal val="visible"/>
                                      </p:to>
                                    </p:set>
                                    <p:animEffect transition="in" filter="box(in)">
                                      <p:cBhvr>
                                        <p:cTn id="7" dur="500"/>
                                        <p:tgtEl>
                                          <p:spTgt spid="104878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48786"/>
                                        </p:tgtEl>
                                        <p:attrNameLst>
                                          <p:attrName>style.visibility</p:attrName>
                                        </p:attrNameLst>
                                      </p:cBhvr>
                                      <p:to>
                                        <p:strVal val="visible"/>
                                      </p:to>
                                    </p:set>
                                    <p:animEffect transition="in" filter="box(in)">
                                      <p:cBhvr>
                                        <p:cTn id="10" dur="500"/>
                                        <p:tgtEl>
                                          <p:spTgt spid="104878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048787"/>
                                        </p:tgtEl>
                                        <p:attrNameLst>
                                          <p:attrName>style.visibility</p:attrName>
                                        </p:attrNameLst>
                                      </p:cBhvr>
                                      <p:to>
                                        <p:strVal val="visible"/>
                                      </p:to>
                                    </p:set>
                                    <p:animEffect transition="in" filter="box(in)">
                                      <p:cBhvr>
                                        <p:cTn id="13" dur="500"/>
                                        <p:tgtEl>
                                          <p:spTgt spid="1048787"/>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048788"/>
                                        </p:tgtEl>
                                        <p:attrNameLst>
                                          <p:attrName>style.visibility</p:attrName>
                                        </p:attrNameLst>
                                      </p:cBhvr>
                                      <p:to>
                                        <p:strVal val="visible"/>
                                      </p:to>
                                    </p:set>
                                    <p:animEffect transition="in" filter="box(in)">
                                      <p:cBhvr>
                                        <p:cTn id="16" dur="500"/>
                                        <p:tgtEl>
                                          <p:spTgt spid="104878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048789"/>
                                        </p:tgtEl>
                                        <p:attrNameLst>
                                          <p:attrName>style.visibility</p:attrName>
                                        </p:attrNameLst>
                                      </p:cBhvr>
                                      <p:to>
                                        <p:strVal val="visible"/>
                                      </p:to>
                                    </p:set>
                                    <p:animEffect transition="in" filter="box(in)">
                                      <p:cBhvr>
                                        <p:cTn id="19" dur="500"/>
                                        <p:tgtEl>
                                          <p:spTgt spid="1048789"/>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048790"/>
                                        </p:tgtEl>
                                        <p:attrNameLst>
                                          <p:attrName>style.visibility</p:attrName>
                                        </p:attrNameLst>
                                      </p:cBhvr>
                                      <p:to>
                                        <p:strVal val="visible"/>
                                      </p:to>
                                    </p:set>
                                    <p:animEffect transition="in" filter="box(in)">
                                      <p:cBhvr>
                                        <p:cTn id="22" dur="500"/>
                                        <p:tgtEl>
                                          <p:spTgt spid="1048790"/>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048791"/>
                                        </p:tgtEl>
                                        <p:attrNameLst>
                                          <p:attrName>style.visibility</p:attrName>
                                        </p:attrNameLst>
                                      </p:cBhvr>
                                      <p:to>
                                        <p:strVal val="visible"/>
                                      </p:to>
                                    </p:set>
                                    <p:animEffect transition="in" filter="box(in)">
                                      <p:cBhvr>
                                        <p:cTn id="25" dur="500"/>
                                        <p:tgtEl>
                                          <p:spTgt spid="1048791"/>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1048792"/>
                                        </p:tgtEl>
                                        <p:attrNameLst>
                                          <p:attrName>style.visibility</p:attrName>
                                        </p:attrNameLst>
                                      </p:cBhvr>
                                      <p:to>
                                        <p:strVal val="visible"/>
                                      </p:to>
                                    </p:set>
                                    <p:animEffect transition="in" filter="box(in)">
                                      <p:cBhvr>
                                        <p:cTn id="28" dur="500"/>
                                        <p:tgtEl>
                                          <p:spTgt spid="1048792"/>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048793"/>
                                        </p:tgtEl>
                                        <p:attrNameLst>
                                          <p:attrName>style.visibility</p:attrName>
                                        </p:attrNameLst>
                                      </p:cBhvr>
                                      <p:to>
                                        <p:strVal val="visible"/>
                                      </p:to>
                                    </p:set>
                                    <p:animEffect transition="in" filter="box(in)">
                                      <p:cBhvr>
                                        <p:cTn id="31" dur="500"/>
                                        <p:tgtEl>
                                          <p:spTgt spid="1048793"/>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048794"/>
                                        </p:tgtEl>
                                        <p:attrNameLst>
                                          <p:attrName>style.visibility</p:attrName>
                                        </p:attrNameLst>
                                      </p:cBhvr>
                                      <p:to>
                                        <p:strVal val="visible"/>
                                      </p:to>
                                    </p:set>
                                    <p:animEffect transition="in" filter="box(in)">
                                      <p:cBhvr>
                                        <p:cTn id="34" dur="500"/>
                                        <p:tgtEl>
                                          <p:spTgt spid="1048794"/>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1048795"/>
                                        </p:tgtEl>
                                        <p:attrNameLst>
                                          <p:attrName>style.visibility</p:attrName>
                                        </p:attrNameLst>
                                      </p:cBhvr>
                                      <p:to>
                                        <p:strVal val="visible"/>
                                      </p:to>
                                    </p:set>
                                    <p:animEffect transition="in" filter="box(in)">
                                      <p:cBhvr>
                                        <p:cTn id="37" dur="500"/>
                                        <p:tgtEl>
                                          <p:spTgt spid="1048795"/>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1048796"/>
                                        </p:tgtEl>
                                        <p:attrNameLst>
                                          <p:attrName>style.visibility</p:attrName>
                                        </p:attrNameLst>
                                      </p:cBhvr>
                                      <p:to>
                                        <p:strVal val="visible"/>
                                      </p:to>
                                    </p:set>
                                    <p:animEffect transition="in" filter="box(in)">
                                      <p:cBhvr>
                                        <p:cTn id="40" dur="500"/>
                                        <p:tgtEl>
                                          <p:spTgt spid="1048796"/>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1048797"/>
                                        </p:tgtEl>
                                        <p:attrNameLst>
                                          <p:attrName>style.visibility</p:attrName>
                                        </p:attrNameLst>
                                      </p:cBhvr>
                                      <p:to>
                                        <p:strVal val="visible"/>
                                      </p:to>
                                    </p:set>
                                    <p:animEffect transition="in" filter="box(in)">
                                      <p:cBhvr>
                                        <p:cTn id="43" dur="500"/>
                                        <p:tgtEl>
                                          <p:spTgt spid="1048797"/>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1048798"/>
                                        </p:tgtEl>
                                        <p:attrNameLst>
                                          <p:attrName>style.visibility</p:attrName>
                                        </p:attrNameLst>
                                      </p:cBhvr>
                                      <p:to>
                                        <p:strVal val="visible"/>
                                      </p:to>
                                    </p:set>
                                    <p:animEffect transition="in" filter="box(in)">
                                      <p:cBhvr>
                                        <p:cTn id="46" dur="500"/>
                                        <p:tgtEl>
                                          <p:spTgt spid="1048798"/>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1048799"/>
                                        </p:tgtEl>
                                        <p:attrNameLst>
                                          <p:attrName>style.visibility</p:attrName>
                                        </p:attrNameLst>
                                      </p:cBhvr>
                                      <p:to>
                                        <p:strVal val="visible"/>
                                      </p:to>
                                    </p:set>
                                    <p:animEffect transition="in" filter="box(in)">
                                      <p:cBhvr>
                                        <p:cTn id="49" dur="500"/>
                                        <p:tgtEl>
                                          <p:spTgt spid="1048799"/>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1048800"/>
                                        </p:tgtEl>
                                        <p:attrNameLst>
                                          <p:attrName>style.visibility</p:attrName>
                                        </p:attrNameLst>
                                      </p:cBhvr>
                                      <p:to>
                                        <p:strVal val="visible"/>
                                      </p:to>
                                    </p:set>
                                    <p:animEffect transition="in" filter="box(in)">
                                      <p:cBhvr>
                                        <p:cTn id="52" dur="500"/>
                                        <p:tgtEl>
                                          <p:spTgt spid="1048800"/>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1048801"/>
                                        </p:tgtEl>
                                        <p:attrNameLst>
                                          <p:attrName>style.visibility</p:attrName>
                                        </p:attrNameLst>
                                      </p:cBhvr>
                                      <p:to>
                                        <p:strVal val="visible"/>
                                      </p:to>
                                    </p:set>
                                    <p:animEffect transition="in" filter="box(in)">
                                      <p:cBhvr>
                                        <p:cTn id="55" dur="500"/>
                                        <p:tgtEl>
                                          <p:spTgt spid="1048801"/>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1048802"/>
                                        </p:tgtEl>
                                        <p:attrNameLst>
                                          <p:attrName>style.visibility</p:attrName>
                                        </p:attrNameLst>
                                      </p:cBhvr>
                                      <p:to>
                                        <p:strVal val="visible"/>
                                      </p:to>
                                    </p:set>
                                    <p:animEffect transition="in" filter="box(in)">
                                      <p:cBhvr>
                                        <p:cTn id="58" dur="500"/>
                                        <p:tgtEl>
                                          <p:spTgt spid="1048802"/>
                                        </p:tgtEl>
                                      </p:cBhvr>
                                    </p:animEffect>
                                  </p:childTnLst>
                                </p:cTn>
                              </p:par>
                              <p:par>
                                <p:cTn id="59" presetID="4" presetClass="entr" presetSubtype="16" fill="hold" grpId="0" nodeType="withEffect">
                                  <p:stCondLst>
                                    <p:cond delay="0"/>
                                  </p:stCondLst>
                                  <p:childTnLst>
                                    <p:set>
                                      <p:cBhvr>
                                        <p:cTn id="60" dur="1" fill="hold">
                                          <p:stCondLst>
                                            <p:cond delay="0"/>
                                          </p:stCondLst>
                                        </p:cTn>
                                        <p:tgtEl>
                                          <p:spTgt spid="1048803"/>
                                        </p:tgtEl>
                                        <p:attrNameLst>
                                          <p:attrName>style.visibility</p:attrName>
                                        </p:attrNameLst>
                                      </p:cBhvr>
                                      <p:to>
                                        <p:strVal val="visible"/>
                                      </p:to>
                                    </p:set>
                                    <p:animEffect transition="in" filter="box(in)">
                                      <p:cBhvr>
                                        <p:cTn id="61" dur="500"/>
                                        <p:tgtEl>
                                          <p:spTgt spid="1048803"/>
                                        </p:tgtEl>
                                      </p:cBhvr>
                                    </p:animEffect>
                                  </p:childTnLst>
                                </p:cTn>
                              </p:par>
                              <p:par>
                                <p:cTn id="62" presetID="4" presetClass="entr" presetSubtype="16" fill="hold" grpId="0" nodeType="withEffect">
                                  <p:stCondLst>
                                    <p:cond delay="0"/>
                                  </p:stCondLst>
                                  <p:childTnLst>
                                    <p:set>
                                      <p:cBhvr>
                                        <p:cTn id="63" dur="1" fill="hold">
                                          <p:stCondLst>
                                            <p:cond delay="0"/>
                                          </p:stCondLst>
                                        </p:cTn>
                                        <p:tgtEl>
                                          <p:spTgt spid="1048804"/>
                                        </p:tgtEl>
                                        <p:attrNameLst>
                                          <p:attrName>style.visibility</p:attrName>
                                        </p:attrNameLst>
                                      </p:cBhvr>
                                      <p:to>
                                        <p:strVal val="visible"/>
                                      </p:to>
                                    </p:set>
                                    <p:animEffect transition="in" filter="box(in)">
                                      <p:cBhvr>
                                        <p:cTn id="64" dur="500"/>
                                        <p:tgtEl>
                                          <p:spTgt spid="1048804"/>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1048805"/>
                                        </p:tgtEl>
                                        <p:attrNameLst>
                                          <p:attrName>style.visibility</p:attrName>
                                        </p:attrNameLst>
                                      </p:cBhvr>
                                      <p:to>
                                        <p:strVal val="visible"/>
                                      </p:to>
                                    </p:set>
                                    <p:animEffect transition="in" filter="box(in)">
                                      <p:cBhvr>
                                        <p:cTn id="67" dur="500"/>
                                        <p:tgtEl>
                                          <p:spTgt spid="1048805"/>
                                        </p:tgtEl>
                                      </p:cBhvr>
                                    </p:animEffect>
                                  </p:childTnLst>
                                </p:cTn>
                              </p:par>
                              <p:par>
                                <p:cTn id="68" presetID="4" presetClass="entr" presetSubtype="16" fill="hold" grpId="0" nodeType="withEffect">
                                  <p:stCondLst>
                                    <p:cond delay="0"/>
                                  </p:stCondLst>
                                  <p:childTnLst>
                                    <p:set>
                                      <p:cBhvr>
                                        <p:cTn id="69" dur="1" fill="hold">
                                          <p:stCondLst>
                                            <p:cond delay="0"/>
                                          </p:stCondLst>
                                        </p:cTn>
                                        <p:tgtEl>
                                          <p:spTgt spid="1048806"/>
                                        </p:tgtEl>
                                        <p:attrNameLst>
                                          <p:attrName>style.visibility</p:attrName>
                                        </p:attrNameLst>
                                      </p:cBhvr>
                                      <p:to>
                                        <p:strVal val="visible"/>
                                      </p:to>
                                    </p:set>
                                    <p:animEffect transition="in" filter="box(in)">
                                      <p:cBhvr>
                                        <p:cTn id="70" dur="500"/>
                                        <p:tgtEl>
                                          <p:spTgt spid="1048806"/>
                                        </p:tgtEl>
                                      </p:cBhvr>
                                    </p:animEffect>
                                  </p:childTnLst>
                                </p:cTn>
                              </p:par>
                              <p:par>
                                <p:cTn id="71" presetID="4" presetClass="entr" presetSubtype="16" fill="hold" grpId="0" nodeType="withEffect">
                                  <p:stCondLst>
                                    <p:cond delay="0"/>
                                  </p:stCondLst>
                                  <p:childTnLst>
                                    <p:set>
                                      <p:cBhvr>
                                        <p:cTn id="72" dur="1" fill="hold">
                                          <p:stCondLst>
                                            <p:cond delay="0"/>
                                          </p:stCondLst>
                                        </p:cTn>
                                        <p:tgtEl>
                                          <p:spTgt spid="1048807"/>
                                        </p:tgtEl>
                                        <p:attrNameLst>
                                          <p:attrName>style.visibility</p:attrName>
                                        </p:attrNameLst>
                                      </p:cBhvr>
                                      <p:to>
                                        <p:strVal val="visible"/>
                                      </p:to>
                                    </p:set>
                                    <p:animEffect transition="in" filter="box(in)">
                                      <p:cBhvr>
                                        <p:cTn id="73" dur="500"/>
                                        <p:tgtEl>
                                          <p:spTgt spid="1048807"/>
                                        </p:tgtEl>
                                      </p:cBhvr>
                                    </p:animEffect>
                                  </p:childTnLst>
                                </p:cTn>
                              </p:par>
                              <p:par>
                                <p:cTn id="74" presetID="4" presetClass="entr" presetSubtype="16" fill="hold" grpId="0" nodeType="withEffect">
                                  <p:stCondLst>
                                    <p:cond delay="0"/>
                                  </p:stCondLst>
                                  <p:childTnLst>
                                    <p:set>
                                      <p:cBhvr>
                                        <p:cTn id="75" dur="1" fill="hold">
                                          <p:stCondLst>
                                            <p:cond delay="0"/>
                                          </p:stCondLst>
                                        </p:cTn>
                                        <p:tgtEl>
                                          <p:spTgt spid="1048808"/>
                                        </p:tgtEl>
                                        <p:attrNameLst>
                                          <p:attrName>style.visibility</p:attrName>
                                        </p:attrNameLst>
                                      </p:cBhvr>
                                      <p:to>
                                        <p:strVal val="visible"/>
                                      </p:to>
                                    </p:set>
                                    <p:animEffect transition="in" filter="box(in)">
                                      <p:cBhvr>
                                        <p:cTn id="76" dur="500"/>
                                        <p:tgtEl>
                                          <p:spTgt spid="1048808"/>
                                        </p:tgtEl>
                                      </p:cBhvr>
                                    </p:animEffect>
                                  </p:childTnLst>
                                </p:cTn>
                              </p:par>
                              <p:par>
                                <p:cTn id="77" presetID="4" presetClass="entr" presetSubtype="16" fill="hold" grpId="0" nodeType="withEffect">
                                  <p:stCondLst>
                                    <p:cond delay="0"/>
                                  </p:stCondLst>
                                  <p:childTnLst>
                                    <p:set>
                                      <p:cBhvr>
                                        <p:cTn id="78" dur="1" fill="hold">
                                          <p:stCondLst>
                                            <p:cond delay="0"/>
                                          </p:stCondLst>
                                        </p:cTn>
                                        <p:tgtEl>
                                          <p:spTgt spid="1048809"/>
                                        </p:tgtEl>
                                        <p:attrNameLst>
                                          <p:attrName>style.visibility</p:attrName>
                                        </p:attrNameLst>
                                      </p:cBhvr>
                                      <p:to>
                                        <p:strVal val="visible"/>
                                      </p:to>
                                    </p:set>
                                    <p:animEffect transition="in" filter="box(in)">
                                      <p:cBhvr>
                                        <p:cTn id="79" dur="500"/>
                                        <p:tgtEl>
                                          <p:spTgt spid="1048809"/>
                                        </p:tgtEl>
                                      </p:cBhvr>
                                    </p:animEffect>
                                  </p:childTnLst>
                                </p:cTn>
                              </p:par>
                              <p:par>
                                <p:cTn id="80" presetID="4" presetClass="entr" presetSubtype="16" fill="hold" grpId="0" nodeType="withEffect">
                                  <p:stCondLst>
                                    <p:cond delay="0"/>
                                  </p:stCondLst>
                                  <p:childTnLst>
                                    <p:set>
                                      <p:cBhvr>
                                        <p:cTn id="81" dur="1" fill="hold">
                                          <p:stCondLst>
                                            <p:cond delay="0"/>
                                          </p:stCondLst>
                                        </p:cTn>
                                        <p:tgtEl>
                                          <p:spTgt spid="1048810"/>
                                        </p:tgtEl>
                                        <p:attrNameLst>
                                          <p:attrName>style.visibility</p:attrName>
                                        </p:attrNameLst>
                                      </p:cBhvr>
                                      <p:to>
                                        <p:strVal val="visible"/>
                                      </p:to>
                                    </p:set>
                                    <p:animEffect transition="in" filter="box(in)">
                                      <p:cBhvr>
                                        <p:cTn id="82" dur="500"/>
                                        <p:tgtEl>
                                          <p:spTgt spid="1048810"/>
                                        </p:tgtEl>
                                      </p:cBhvr>
                                    </p:animEffect>
                                  </p:childTnLst>
                                </p:cTn>
                              </p:par>
                              <p:par>
                                <p:cTn id="83" presetID="4" presetClass="entr" presetSubtype="16" fill="hold" grpId="0" nodeType="withEffect">
                                  <p:stCondLst>
                                    <p:cond delay="0"/>
                                  </p:stCondLst>
                                  <p:childTnLst>
                                    <p:set>
                                      <p:cBhvr>
                                        <p:cTn id="84" dur="1" fill="hold">
                                          <p:stCondLst>
                                            <p:cond delay="0"/>
                                          </p:stCondLst>
                                        </p:cTn>
                                        <p:tgtEl>
                                          <p:spTgt spid="1048811"/>
                                        </p:tgtEl>
                                        <p:attrNameLst>
                                          <p:attrName>style.visibility</p:attrName>
                                        </p:attrNameLst>
                                      </p:cBhvr>
                                      <p:to>
                                        <p:strVal val="visible"/>
                                      </p:to>
                                    </p:set>
                                    <p:animEffect transition="in" filter="box(in)">
                                      <p:cBhvr>
                                        <p:cTn id="85" dur="500"/>
                                        <p:tgtEl>
                                          <p:spTgt spid="1048811"/>
                                        </p:tgtEl>
                                      </p:cBhvr>
                                    </p:animEffect>
                                  </p:childTnLst>
                                </p:cTn>
                              </p:par>
                              <p:par>
                                <p:cTn id="86" presetID="4" presetClass="entr" presetSubtype="16" fill="hold" grpId="0" nodeType="withEffect">
                                  <p:stCondLst>
                                    <p:cond delay="0"/>
                                  </p:stCondLst>
                                  <p:childTnLst>
                                    <p:set>
                                      <p:cBhvr>
                                        <p:cTn id="87" dur="1" fill="hold">
                                          <p:stCondLst>
                                            <p:cond delay="0"/>
                                          </p:stCondLst>
                                        </p:cTn>
                                        <p:tgtEl>
                                          <p:spTgt spid="1048812"/>
                                        </p:tgtEl>
                                        <p:attrNameLst>
                                          <p:attrName>style.visibility</p:attrName>
                                        </p:attrNameLst>
                                      </p:cBhvr>
                                      <p:to>
                                        <p:strVal val="visible"/>
                                      </p:to>
                                    </p:set>
                                    <p:animEffect transition="in" filter="box(in)">
                                      <p:cBhvr>
                                        <p:cTn id="88" dur="500"/>
                                        <p:tgtEl>
                                          <p:spTgt spid="1048812"/>
                                        </p:tgtEl>
                                      </p:cBhvr>
                                    </p:animEffect>
                                  </p:childTnLst>
                                </p:cTn>
                              </p:par>
                              <p:par>
                                <p:cTn id="89" presetID="4" presetClass="entr" presetSubtype="16" fill="hold" grpId="0" nodeType="withEffect">
                                  <p:stCondLst>
                                    <p:cond delay="0"/>
                                  </p:stCondLst>
                                  <p:childTnLst>
                                    <p:set>
                                      <p:cBhvr>
                                        <p:cTn id="90" dur="1" fill="hold">
                                          <p:stCondLst>
                                            <p:cond delay="0"/>
                                          </p:stCondLst>
                                        </p:cTn>
                                        <p:tgtEl>
                                          <p:spTgt spid="1048813"/>
                                        </p:tgtEl>
                                        <p:attrNameLst>
                                          <p:attrName>style.visibility</p:attrName>
                                        </p:attrNameLst>
                                      </p:cBhvr>
                                      <p:to>
                                        <p:strVal val="visible"/>
                                      </p:to>
                                    </p:set>
                                    <p:animEffect transition="in" filter="box(in)">
                                      <p:cBhvr>
                                        <p:cTn id="91" dur="500"/>
                                        <p:tgtEl>
                                          <p:spTgt spid="1048813"/>
                                        </p:tgtEl>
                                      </p:cBhvr>
                                    </p:animEffect>
                                  </p:childTnLst>
                                </p:cTn>
                              </p:par>
                              <p:par>
                                <p:cTn id="92" presetID="4" presetClass="entr" presetSubtype="16" fill="hold" grpId="0" nodeType="withEffect">
                                  <p:stCondLst>
                                    <p:cond delay="0"/>
                                  </p:stCondLst>
                                  <p:childTnLst>
                                    <p:set>
                                      <p:cBhvr>
                                        <p:cTn id="93" dur="1" fill="hold">
                                          <p:stCondLst>
                                            <p:cond delay="0"/>
                                          </p:stCondLst>
                                        </p:cTn>
                                        <p:tgtEl>
                                          <p:spTgt spid="1048814"/>
                                        </p:tgtEl>
                                        <p:attrNameLst>
                                          <p:attrName>style.visibility</p:attrName>
                                        </p:attrNameLst>
                                      </p:cBhvr>
                                      <p:to>
                                        <p:strVal val="visible"/>
                                      </p:to>
                                    </p:set>
                                    <p:animEffect transition="in" filter="box(in)">
                                      <p:cBhvr>
                                        <p:cTn id="94" dur="500"/>
                                        <p:tgtEl>
                                          <p:spTgt spid="1048814"/>
                                        </p:tgtEl>
                                      </p:cBhvr>
                                    </p:animEffect>
                                  </p:childTnLst>
                                </p:cTn>
                              </p:par>
                              <p:par>
                                <p:cTn id="95" presetID="4" presetClass="entr" presetSubtype="16" fill="hold" grpId="0" nodeType="withEffect">
                                  <p:stCondLst>
                                    <p:cond delay="0"/>
                                  </p:stCondLst>
                                  <p:childTnLst>
                                    <p:set>
                                      <p:cBhvr>
                                        <p:cTn id="96" dur="1" fill="hold">
                                          <p:stCondLst>
                                            <p:cond delay="0"/>
                                          </p:stCondLst>
                                        </p:cTn>
                                        <p:tgtEl>
                                          <p:spTgt spid="1048815"/>
                                        </p:tgtEl>
                                        <p:attrNameLst>
                                          <p:attrName>style.visibility</p:attrName>
                                        </p:attrNameLst>
                                      </p:cBhvr>
                                      <p:to>
                                        <p:strVal val="visible"/>
                                      </p:to>
                                    </p:set>
                                    <p:animEffect transition="in" filter="box(in)">
                                      <p:cBhvr>
                                        <p:cTn id="97" dur="500"/>
                                        <p:tgtEl>
                                          <p:spTgt spid="1048815"/>
                                        </p:tgtEl>
                                      </p:cBhvr>
                                    </p:animEffect>
                                  </p:childTnLst>
                                </p:cTn>
                              </p:par>
                              <p:par>
                                <p:cTn id="98" presetID="4" presetClass="entr" presetSubtype="16" fill="hold" grpId="0" nodeType="withEffect">
                                  <p:stCondLst>
                                    <p:cond delay="0"/>
                                  </p:stCondLst>
                                  <p:childTnLst>
                                    <p:set>
                                      <p:cBhvr>
                                        <p:cTn id="99" dur="1" fill="hold">
                                          <p:stCondLst>
                                            <p:cond delay="0"/>
                                          </p:stCondLst>
                                        </p:cTn>
                                        <p:tgtEl>
                                          <p:spTgt spid="1048816"/>
                                        </p:tgtEl>
                                        <p:attrNameLst>
                                          <p:attrName>style.visibility</p:attrName>
                                        </p:attrNameLst>
                                      </p:cBhvr>
                                      <p:to>
                                        <p:strVal val="visible"/>
                                      </p:to>
                                    </p:set>
                                    <p:animEffect transition="in" filter="box(in)">
                                      <p:cBhvr>
                                        <p:cTn id="100" dur="500"/>
                                        <p:tgtEl>
                                          <p:spTgt spid="1048816"/>
                                        </p:tgtEl>
                                      </p:cBhvr>
                                    </p:animEffect>
                                  </p:childTnLst>
                                </p:cTn>
                              </p:par>
                              <p:par>
                                <p:cTn id="101" presetID="4" presetClass="entr" presetSubtype="16" fill="hold" grpId="0" nodeType="withEffect">
                                  <p:stCondLst>
                                    <p:cond delay="0"/>
                                  </p:stCondLst>
                                  <p:childTnLst>
                                    <p:set>
                                      <p:cBhvr>
                                        <p:cTn id="102" dur="1" fill="hold">
                                          <p:stCondLst>
                                            <p:cond delay="0"/>
                                          </p:stCondLst>
                                        </p:cTn>
                                        <p:tgtEl>
                                          <p:spTgt spid="1048817"/>
                                        </p:tgtEl>
                                        <p:attrNameLst>
                                          <p:attrName>style.visibility</p:attrName>
                                        </p:attrNameLst>
                                      </p:cBhvr>
                                      <p:to>
                                        <p:strVal val="visible"/>
                                      </p:to>
                                    </p:set>
                                    <p:animEffect transition="in" filter="box(in)">
                                      <p:cBhvr>
                                        <p:cTn id="103" dur="500"/>
                                        <p:tgtEl>
                                          <p:spTgt spid="1048817"/>
                                        </p:tgtEl>
                                      </p:cBhvr>
                                    </p:animEffect>
                                  </p:childTnLst>
                                </p:cTn>
                              </p:par>
                              <p:par>
                                <p:cTn id="104" presetID="4" presetClass="entr" presetSubtype="16" fill="hold" grpId="0" nodeType="withEffect">
                                  <p:stCondLst>
                                    <p:cond delay="0"/>
                                  </p:stCondLst>
                                  <p:childTnLst>
                                    <p:set>
                                      <p:cBhvr>
                                        <p:cTn id="105" dur="1" fill="hold">
                                          <p:stCondLst>
                                            <p:cond delay="0"/>
                                          </p:stCondLst>
                                        </p:cTn>
                                        <p:tgtEl>
                                          <p:spTgt spid="1048818"/>
                                        </p:tgtEl>
                                        <p:attrNameLst>
                                          <p:attrName>style.visibility</p:attrName>
                                        </p:attrNameLst>
                                      </p:cBhvr>
                                      <p:to>
                                        <p:strVal val="visible"/>
                                      </p:to>
                                    </p:set>
                                    <p:animEffect transition="in" filter="box(in)">
                                      <p:cBhvr>
                                        <p:cTn id="106" dur="500"/>
                                        <p:tgtEl>
                                          <p:spTgt spid="1048818"/>
                                        </p:tgtEl>
                                      </p:cBhvr>
                                    </p:animEffect>
                                  </p:childTnLst>
                                </p:cTn>
                              </p:par>
                              <p:par>
                                <p:cTn id="107" presetID="4" presetClass="entr" presetSubtype="16" fill="hold" grpId="0" nodeType="withEffect">
                                  <p:stCondLst>
                                    <p:cond delay="0"/>
                                  </p:stCondLst>
                                  <p:childTnLst>
                                    <p:set>
                                      <p:cBhvr>
                                        <p:cTn id="108" dur="1" fill="hold">
                                          <p:stCondLst>
                                            <p:cond delay="0"/>
                                          </p:stCondLst>
                                        </p:cTn>
                                        <p:tgtEl>
                                          <p:spTgt spid="1048819"/>
                                        </p:tgtEl>
                                        <p:attrNameLst>
                                          <p:attrName>style.visibility</p:attrName>
                                        </p:attrNameLst>
                                      </p:cBhvr>
                                      <p:to>
                                        <p:strVal val="visible"/>
                                      </p:to>
                                    </p:set>
                                    <p:animEffect transition="in" filter="box(in)">
                                      <p:cBhvr>
                                        <p:cTn id="109" dur="500"/>
                                        <p:tgtEl>
                                          <p:spTgt spid="1048819"/>
                                        </p:tgtEl>
                                      </p:cBhvr>
                                    </p:animEffect>
                                  </p:childTnLst>
                                </p:cTn>
                              </p:par>
                              <p:par>
                                <p:cTn id="110" presetID="4" presetClass="entr" presetSubtype="16" fill="hold" grpId="0" nodeType="withEffect">
                                  <p:stCondLst>
                                    <p:cond delay="0"/>
                                  </p:stCondLst>
                                  <p:childTnLst>
                                    <p:set>
                                      <p:cBhvr>
                                        <p:cTn id="111" dur="1" fill="hold">
                                          <p:stCondLst>
                                            <p:cond delay="0"/>
                                          </p:stCondLst>
                                        </p:cTn>
                                        <p:tgtEl>
                                          <p:spTgt spid="1048820"/>
                                        </p:tgtEl>
                                        <p:attrNameLst>
                                          <p:attrName>style.visibility</p:attrName>
                                        </p:attrNameLst>
                                      </p:cBhvr>
                                      <p:to>
                                        <p:strVal val="visible"/>
                                      </p:to>
                                    </p:set>
                                    <p:animEffect transition="in" filter="box(in)">
                                      <p:cBhvr>
                                        <p:cTn id="112" dur="500"/>
                                        <p:tgtEl>
                                          <p:spTgt spid="1048820"/>
                                        </p:tgtEl>
                                      </p:cBhvr>
                                    </p:animEffect>
                                  </p:childTnLst>
                                </p:cTn>
                              </p:par>
                              <p:par>
                                <p:cTn id="113" presetID="4" presetClass="entr" presetSubtype="16" fill="hold" grpId="0" nodeType="withEffect">
                                  <p:stCondLst>
                                    <p:cond delay="0"/>
                                  </p:stCondLst>
                                  <p:childTnLst>
                                    <p:set>
                                      <p:cBhvr>
                                        <p:cTn id="114" dur="1" fill="hold">
                                          <p:stCondLst>
                                            <p:cond delay="0"/>
                                          </p:stCondLst>
                                        </p:cTn>
                                        <p:tgtEl>
                                          <p:spTgt spid="1048821"/>
                                        </p:tgtEl>
                                        <p:attrNameLst>
                                          <p:attrName>style.visibility</p:attrName>
                                        </p:attrNameLst>
                                      </p:cBhvr>
                                      <p:to>
                                        <p:strVal val="visible"/>
                                      </p:to>
                                    </p:set>
                                    <p:animEffect transition="in" filter="box(in)">
                                      <p:cBhvr>
                                        <p:cTn id="115" dur="500"/>
                                        <p:tgtEl>
                                          <p:spTgt spid="1048821"/>
                                        </p:tgtEl>
                                      </p:cBhvr>
                                    </p:animEffect>
                                  </p:childTnLst>
                                </p:cTn>
                              </p:par>
                              <p:par>
                                <p:cTn id="116" presetID="4" presetClass="entr" presetSubtype="16" fill="hold" grpId="0" nodeType="withEffect">
                                  <p:stCondLst>
                                    <p:cond delay="0"/>
                                  </p:stCondLst>
                                  <p:childTnLst>
                                    <p:set>
                                      <p:cBhvr>
                                        <p:cTn id="117" dur="1" fill="hold">
                                          <p:stCondLst>
                                            <p:cond delay="0"/>
                                          </p:stCondLst>
                                        </p:cTn>
                                        <p:tgtEl>
                                          <p:spTgt spid="1048822"/>
                                        </p:tgtEl>
                                        <p:attrNameLst>
                                          <p:attrName>style.visibility</p:attrName>
                                        </p:attrNameLst>
                                      </p:cBhvr>
                                      <p:to>
                                        <p:strVal val="visible"/>
                                      </p:to>
                                    </p:set>
                                    <p:animEffect transition="in" filter="box(in)">
                                      <p:cBhvr>
                                        <p:cTn id="118" dur="500"/>
                                        <p:tgtEl>
                                          <p:spTgt spid="1048822"/>
                                        </p:tgtEl>
                                      </p:cBhvr>
                                    </p:animEffect>
                                  </p:childTnLst>
                                </p:cTn>
                              </p:par>
                              <p:par>
                                <p:cTn id="119" presetID="4" presetClass="entr" presetSubtype="16" fill="hold" grpId="0" nodeType="withEffect">
                                  <p:stCondLst>
                                    <p:cond delay="0"/>
                                  </p:stCondLst>
                                  <p:childTnLst>
                                    <p:set>
                                      <p:cBhvr>
                                        <p:cTn id="120" dur="1" fill="hold">
                                          <p:stCondLst>
                                            <p:cond delay="0"/>
                                          </p:stCondLst>
                                        </p:cTn>
                                        <p:tgtEl>
                                          <p:spTgt spid="1048823"/>
                                        </p:tgtEl>
                                        <p:attrNameLst>
                                          <p:attrName>style.visibility</p:attrName>
                                        </p:attrNameLst>
                                      </p:cBhvr>
                                      <p:to>
                                        <p:strVal val="visible"/>
                                      </p:to>
                                    </p:set>
                                    <p:animEffect transition="in" filter="box(in)">
                                      <p:cBhvr>
                                        <p:cTn id="121" dur="500"/>
                                        <p:tgtEl>
                                          <p:spTgt spid="1048823"/>
                                        </p:tgtEl>
                                      </p:cBhvr>
                                    </p:animEffect>
                                  </p:childTnLst>
                                </p:cTn>
                              </p:par>
                              <p:par>
                                <p:cTn id="122" presetID="4" presetClass="entr" presetSubtype="16" fill="hold" grpId="0" nodeType="withEffect">
                                  <p:stCondLst>
                                    <p:cond delay="0"/>
                                  </p:stCondLst>
                                  <p:childTnLst>
                                    <p:set>
                                      <p:cBhvr>
                                        <p:cTn id="123" dur="1" fill="hold">
                                          <p:stCondLst>
                                            <p:cond delay="0"/>
                                          </p:stCondLst>
                                        </p:cTn>
                                        <p:tgtEl>
                                          <p:spTgt spid="1048824"/>
                                        </p:tgtEl>
                                        <p:attrNameLst>
                                          <p:attrName>style.visibility</p:attrName>
                                        </p:attrNameLst>
                                      </p:cBhvr>
                                      <p:to>
                                        <p:strVal val="visible"/>
                                      </p:to>
                                    </p:set>
                                    <p:animEffect transition="in" filter="box(in)">
                                      <p:cBhvr>
                                        <p:cTn id="124" dur="500"/>
                                        <p:tgtEl>
                                          <p:spTgt spid="1048824"/>
                                        </p:tgtEl>
                                      </p:cBhvr>
                                    </p:animEffect>
                                  </p:childTnLst>
                                </p:cTn>
                              </p:par>
                              <p:par>
                                <p:cTn id="125" presetID="4" presetClass="entr" presetSubtype="16" fill="hold" grpId="0" nodeType="withEffect">
                                  <p:stCondLst>
                                    <p:cond delay="0"/>
                                  </p:stCondLst>
                                  <p:childTnLst>
                                    <p:set>
                                      <p:cBhvr>
                                        <p:cTn id="126" dur="1" fill="hold">
                                          <p:stCondLst>
                                            <p:cond delay="0"/>
                                          </p:stCondLst>
                                        </p:cTn>
                                        <p:tgtEl>
                                          <p:spTgt spid="1048825"/>
                                        </p:tgtEl>
                                        <p:attrNameLst>
                                          <p:attrName>style.visibility</p:attrName>
                                        </p:attrNameLst>
                                      </p:cBhvr>
                                      <p:to>
                                        <p:strVal val="visible"/>
                                      </p:to>
                                    </p:set>
                                    <p:animEffect transition="in" filter="box(in)">
                                      <p:cBhvr>
                                        <p:cTn id="127" dur="500"/>
                                        <p:tgtEl>
                                          <p:spTgt spid="1048825"/>
                                        </p:tgtEl>
                                      </p:cBhvr>
                                    </p:animEffect>
                                  </p:childTnLst>
                                </p:cTn>
                              </p:par>
                              <p:par>
                                <p:cTn id="128" presetID="4" presetClass="entr" presetSubtype="16" fill="hold" grpId="0" nodeType="withEffect">
                                  <p:stCondLst>
                                    <p:cond delay="0"/>
                                  </p:stCondLst>
                                  <p:childTnLst>
                                    <p:set>
                                      <p:cBhvr>
                                        <p:cTn id="129" dur="1" fill="hold">
                                          <p:stCondLst>
                                            <p:cond delay="0"/>
                                          </p:stCondLst>
                                        </p:cTn>
                                        <p:tgtEl>
                                          <p:spTgt spid="1048826"/>
                                        </p:tgtEl>
                                        <p:attrNameLst>
                                          <p:attrName>style.visibility</p:attrName>
                                        </p:attrNameLst>
                                      </p:cBhvr>
                                      <p:to>
                                        <p:strVal val="visible"/>
                                      </p:to>
                                    </p:set>
                                    <p:animEffect transition="in" filter="box(in)">
                                      <p:cBhvr>
                                        <p:cTn id="130" dur="500"/>
                                        <p:tgtEl>
                                          <p:spTgt spid="1048826"/>
                                        </p:tgtEl>
                                      </p:cBhvr>
                                    </p:animEffect>
                                  </p:childTnLst>
                                </p:cTn>
                              </p:par>
                              <p:par>
                                <p:cTn id="131" presetID="4" presetClass="entr" presetSubtype="16" fill="hold" grpId="0" nodeType="withEffect">
                                  <p:stCondLst>
                                    <p:cond delay="0"/>
                                  </p:stCondLst>
                                  <p:childTnLst>
                                    <p:set>
                                      <p:cBhvr>
                                        <p:cTn id="132" dur="1" fill="hold">
                                          <p:stCondLst>
                                            <p:cond delay="0"/>
                                          </p:stCondLst>
                                        </p:cTn>
                                        <p:tgtEl>
                                          <p:spTgt spid="1048827"/>
                                        </p:tgtEl>
                                        <p:attrNameLst>
                                          <p:attrName>style.visibility</p:attrName>
                                        </p:attrNameLst>
                                      </p:cBhvr>
                                      <p:to>
                                        <p:strVal val="visible"/>
                                      </p:to>
                                    </p:set>
                                    <p:animEffect transition="in" filter="box(in)">
                                      <p:cBhvr>
                                        <p:cTn id="133" dur="500"/>
                                        <p:tgtEl>
                                          <p:spTgt spid="1048827"/>
                                        </p:tgtEl>
                                      </p:cBhvr>
                                    </p:animEffect>
                                  </p:childTnLst>
                                </p:cTn>
                              </p:par>
                              <p:par>
                                <p:cTn id="134" presetID="4" presetClass="entr" presetSubtype="16" fill="hold" grpId="0" nodeType="withEffect">
                                  <p:stCondLst>
                                    <p:cond delay="0"/>
                                  </p:stCondLst>
                                  <p:childTnLst>
                                    <p:set>
                                      <p:cBhvr>
                                        <p:cTn id="135" dur="1" fill="hold">
                                          <p:stCondLst>
                                            <p:cond delay="0"/>
                                          </p:stCondLst>
                                        </p:cTn>
                                        <p:tgtEl>
                                          <p:spTgt spid="1048828"/>
                                        </p:tgtEl>
                                        <p:attrNameLst>
                                          <p:attrName>style.visibility</p:attrName>
                                        </p:attrNameLst>
                                      </p:cBhvr>
                                      <p:to>
                                        <p:strVal val="visible"/>
                                      </p:to>
                                    </p:set>
                                    <p:animEffect transition="in" filter="box(in)">
                                      <p:cBhvr>
                                        <p:cTn id="136" dur="500"/>
                                        <p:tgtEl>
                                          <p:spTgt spid="1048828"/>
                                        </p:tgtEl>
                                      </p:cBhvr>
                                    </p:animEffect>
                                  </p:childTnLst>
                                </p:cTn>
                              </p:par>
                              <p:par>
                                <p:cTn id="137" presetID="4" presetClass="entr" presetSubtype="16" fill="hold" grpId="0" nodeType="withEffect">
                                  <p:stCondLst>
                                    <p:cond delay="0"/>
                                  </p:stCondLst>
                                  <p:childTnLst>
                                    <p:set>
                                      <p:cBhvr>
                                        <p:cTn id="138" dur="1" fill="hold">
                                          <p:stCondLst>
                                            <p:cond delay="0"/>
                                          </p:stCondLst>
                                        </p:cTn>
                                        <p:tgtEl>
                                          <p:spTgt spid="1048829"/>
                                        </p:tgtEl>
                                        <p:attrNameLst>
                                          <p:attrName>style.visibility</p:attrName>
                                        </p:attrNameLst>
                                      </p:cBhvr>
                                      <p:to>
                                        <p:strVal val="visible"/>
                                      </p:to>
                                    </p:set>
                                    <p:animEffect transition="in" filter="box(in)">
                                      <p:cBhvr>
                                        <p:cTn id="139" dur="500"/>
                                        <p:tgtEl>
                                          <p:spTgt spid="1048829"/>
                                        </p:tgtEl>
                                      </p:cBhvr>
                                    </p:animEffect>
                                  </p:childTnLst>
                                </p:cTn>
                              </p:par>
                              <p:par>
                                <p:cTn id="140" presetID="4" presetClass="entr" presetSubtype="16" fill="hold" grpId="0" nodeType="withEffect">
                                  <p:stCondLst>
                                    <p:cond delay="0"/>
                                  </p:stCondLst>
                                  <p:childTnLst>
                                    <p:set>
                                      <p:cBhvr>
                                        <p:cTn id="141" dur="1" fill="hold">
                                          <p:stCondLst>
                                            <p:cond delay="0"/>
                                          </p:stCondLst>
                                        </p:cTn>
                                        <p:tgtEl>
                                          <p:spTgt spid="1048830"/>
                                        </p:tgtEl>
                                        <p:attrNameLst>
                                          <p:attrName>style.visibility</p:attrName>
                                        </p:attrNameLst>
                                      </p:cBhvr>
                                      <p:to>
                                        <p:strVal val="visible"/>
                                      </p:to>
                                    </p:set>
                                    <p:animEffect transition="in" filter="box(in)">
                                      <p:cBhvr>
                                        <p:cTn id="142" dur="500"/>
                                        <p:tgtEl>
                                          <p:spTgt spid="1048830"/>
                                        </p:tgtEl>
                                      </p:cBhvr>
                                    </p:animEffect>
                                  </p:childTnLst>
                                </p:cTn>
                              </p:par>
                              <p:par>
                                <p:cTn id="143" presetID="4" presetClass="entr" presetSubtype="16" fill="hold" grpId="0" nodeType="withEffect">
                                  <p:stCondLst>
                                    <p:cond delay="0"/>
                                  </p:stCondLst>
                                  <p:childTnLst>
                                    <p:set>
                                      <p:cBhvr>
                                        <p:cTn id="144" dur="1" fill="hold">
                                          <p:stCondLst>
                                            <p:cond delay="0"/>
                                          </p:stCondLst>
                                        </p:cTn>
                                        <p:tgtEl>
                                          <p:spTgt spid="1048831"/>
                                        </p:tgtEl>
                                        <p:attrNameLst>
                                          <p:attrName>style.visibility</p:attrName>
                                        </p:attrNameLst>
                                      </p:cBhvr>
                                      <p:to>
                                        <p:strVal val="visible"/>
                                      </p:to>
                                    </p:set>
                                    <p:animEffect transition="in" filter="box(in)">
                                      <p:cBhvr>
                                        <p:cTn id="145" dur="500"/>
                                        <p:tgtEl>
                                          <p:spTgt spid="1048831"/>
                                        </p:tgtEl>
                                      </p:cBhvr>
                                    </p:animEffect>
                                  </p:childTnLst>
                                </p:cTn>
                              </p:par>
                              <p:par>
                                <p:cTn id="146" presetID="4" presetClass="entr" presetSubtype="16" fill="hold" grpId="0" nodeType="withEffect">
                                  <p:stCondLst>
                                    <p:cond delay="0"/>
                                  </p:stCondLst>
                                  <p:childTnLst>
                                    <p:set>
                                      <p:cBhvr>
                                        <p:cTn id="147" dur="1" fill="hold">
                                          <p:stCondLst>
                                            <p:cond delay="0"/>
                                          </p:stCondLst>
                                        </p:cTn>
                                        <p:tgtEl>
                                          <p:spTgt spid="1048832"/>
                                        </p:tgtEl>
                                        <p:attrNameLst>
                                          <p:attrName>style.visibility</p:attrName>
                                        </p:attrNameLst>
                                      </p:cBhvr>
                                      <p:to>
                                        <p:strVal val="visible"/>
                                      </p:to>
                                    </p:set>
                                    <p:animEffect transition="in" filter="box(in)">
                                      <p:cBhvr>
                                        <p:cTn id="148" dur="500"/>
                                        <p:tgtEl>
                                          <p:spTgt spid="1048832"/>
                                        </p:tgtEl>
                                      </p:cBhvr>
                                    </p:animEffect>
                                  </p:childTnLst>
                                </p:cTn>
                              </p:par>
                              <p:par>
                                <p:cTn id="149" presetID="4" presetClass="entr" presetSubtype="16" fill="hold" grpId="0" nodeType="withEffect">
                                  <p:stCondLst>
                                    <p:cond delay="0"/>
                                  </p:stCondLst>
                                  <p:childTnLst>
                                    <p:set>
                                      <p:cBhvr>
                                        <p:cTn id="150" dur="1" fill="hold">
                                          <p:stCondLst>
                                            <p:cond delay="0"/>
                                          </p:stCondLst>
                                        </p:cTn>
                                        <p:tgtEl>
                                          <p:spTgt spid="1048833"/>
                                        </p:tgtEl>
                                        <p:attrNameLst>
                                          <p:attrName>style.visibility</p:attrName>
                                        </p:attrNameLst>
                                      </p:cBhvr>
                                      <p:to>
                                        <p:strVal val="visible"/>
                                      </p:to>
                                    </p:set>
                                    <p:animEffect transition="in" filter="box(in)">
                                      <p:cBhvr>
                                        <p:cTn id="151" dur="500"/>
                                        <p:tgtEl>
                                          <p:spTgt spid="1048833"/>
                                        </p:tgtEl>
                                      </p:cBhvr>
                                    </p:animEffect>
                                  </p:childTnLst>
                                </p:cTn>
                              </p:par>
                              <p:par>
                                <p:cTn id="152" presetID="4" presetClass="entr" presetSubtype="16" fill="hold" grpId="0" nodeType="withEffect">
                                  <p:stCondLst>
                                    <p:cond delay="0"/>
                                  </p:stCondLst>
                                  <p:childTnLst>
                                    <p:set>
                                      <p:cBhvr>
                                        <p:cTn id="153" dur="1" fill="hold">
                                          <p:stCondLst>
                                            <p:cond delay="0"/>
                                          </p:stCondLst>
                                        </p:cTn>
                                        <p:tgtEl>
                                          <p:spTgt spid="1048834"/>
                                        </p:tgtEl>
                                        <p:attrNameLst>
                                          <p:attrName>style.visibility</p:attrName>
                                        </p:attrNameLst>
                                      </p:cBhvr>
                                      <p:to>
                                        <p:strVal val="visible"/>
                                      </p:to>
                                    </p:set>
                                    <p:animEffect transition="in" filter="box(in)">
                                      <p:cBhvr>
                                        <p:cTn id="154" dur="500"/>
                                        <p:tgtEl>
                                          <p:spTgt spid="1048834"/>
                                        </p:tgtEl>
                                      </p:cBhvr>
                                    </p:animEffect>
                                  </p:childTnLst>
                                </p:cTn>
                              </p:par>
                              <p:par>
                                <p:cTn id="155" presetID="4" presetClass="entr" presetSubtype="16" fill="hold" grpId="0" nodeType="withEffect">
                                  <p:stCondLst>
                                    <p:cond delay="0"/>
                                  </p:stCondLst>
                                  <p:childTnLst>
                                    <p:set>
                                      <p:cBhvr>
                                        <p:cTn id="156" dur="1" fill="hold">
                                          <p:stCondLst>
                                            <p:cond delay="0"/>
                                          </p:stCondLst>
                                        </p:cTn>
                                        <p:tgtEl>
                                          <p:spTgt spid="1048835"/>
                                        </p:tgtEl>
                                        <p:attrNameLst>
                                          <p:attrName>style.visibility</p:attrName>
                                        </p:attrNameLst>
                                      </p:cBhvr>
                                      <p:to>
                                        <p:strVal val="visible"/>
                                      </p:to>
                                    </p:set>
                                    <p:animEffect transition="in" filter="box(in)">
                                      <p:cBhvr>
                                        <p:cTn id="157" dur="500"/>
                                        <p:tgtEl>
                                          <p:spTgt spid="1048835"/>
                                        </p:tgtEl>
                                      </p:cBhvr>
                                    </p:animEffect>
                                  </p:childTnLst>
                                </p:cTn>
                              </p:par>
                              <p:par>
                                <p:cTn id="158" presetID="4" presetClass="entr" presetSubtype="16" fill="hold" grpId="0" nodeType="withEffect">
                                  <p:stCondLst>
                                    <p:cond delay="0"/>
                                  </p:stCondLst>
                                  <p:childTnLst>
                                    <p:set>
                                      <p:cBhvr>
                                        <p:cTn id="159" dur="1" fill="hold">
                                          <p:stCondLst>
                                            <p:cond delay="0"/>
                                          </p:stCondLst>
                                        </p:cTn>
                                        <p:tgtEl>
                                          <p:spTgt spid="1048836"/>
                                        </p:tgtEl>
                                        <p:attrNameLst>
                                          <p:attrName>style.visibility</p:attrName>
                                        </p:attrNameLst>
                                      </p:cBhvr>
                                      <p:to>
                                        <p:strVal val="visible"/>
                                      </p:to>
                                    </p:set>
                                    <p:animEffect transition="in" filter="box(in)">
                                      <p:cBhvr>
                                        <p:cTn id="160" dur="500"/>
                                        <p:tgtEl>
                                          <p:spTgt spid="1048836"/>
                                        </p:tgtEl>
                                      </p:cBhvr>
                                    </p:animEffect>
                                  </p:childTnLst>
                                </p:cTn>
                              </p:par>
                              <p:par>
                                <p:cTn id="161" presetID="4" presetClass="entr" presetSubtype="16" fill="hold" grpId="0" nodeType="withEffect">
                                  <p:stCondLst>
                                    <p:cond delay="0"/>
                                  </p:stCondLst>
                                  <p:childTnLst>
                                    <p:set>
                                      <p:cBhvr>
                                        <p:cTn id="162" dur="1" fill="hold">
                                          <p:stCondLst>
                                            <p:cond delay="0"/>
                                          </p:stCondLst>
                                        </p:cTn>
                                        <p:tgtEl>
                                          <p:spTgt spid="1048837"/>
                                        </p:tgtEl>
                                        <p:attrNameLst>
                                          <p:attrName>style.visibility</p:attrName>
                                        </p:attrNameLst>
                                      </p:cBhvr>
                                      <p:to>
                                        <p:strVal val="visible"/>
                                      </p:to>
                                    </p:set>
                                    <p:animEffect transition="in" filter="box(in)">
                                      <p:cBhvr>
                                        <p:cTn id="163" dur="500"/>
                                        <p:tgtEl>
                                          <p:spTgt spid="1048837"/>
                                        </p:tgtEl>
                                      </p:cBhvr>
                                    </p:animEffect>
                                  </p:childTnLst>
                                </p:cTn>
                              </p:par>
                              <p:par>
                                <p:cTn id="164" presetID="4" presetClass="entr" presetSubtype="16" fill="hold" grpId="0" nodeType="withEffect">
                                  <p:stCondLst>
                                    <p:cond delay="0"/>
                                  </p:stCondLst>
                                  <p:childTnLst>
                                    <p:set>
                                      <p:cBhvr>
                                        <p:cTn id="165" dur="1" fill="hold">
                                          <p:stCondLst>
                                            <p:cond delay="0"/>
                                          </p:stCondLst>
                                        </p:cTn>
                                        <p:tgtEl>
                                          <p:spTgt spid="1048838"/>
                                        </p:tgtEl>
                                        <p:attrNameLst>
                                          <p:attrName>style.visibility</p:attrName>
                                        </p:attrNameLst>
                                      </p:cBhvr>
                                      <p:to>
                                        <p:strVal val="visible"/>
                                      </p:to>
                                    </p:set>
                                    <p:animEffect transition="in" filter="box(in)">
                                      <p:cBhvr>
                                        <p:cTn id="166" dur="500"/>
                                        <p:tgtEl>
                                          <p:spTgt spid="1048838"/>
                                        </p:tgtEl>
                                      </p:cBhvr>
                                    </p:animEffect>
                                  </p:childTnLst>
                                </p:cTn>
                              </p:par>
                              <p:par>
                                <p:cTn id="167" presetID="4" presetClass="entr" presetSubtype="16" fill="hold" grpId="0" nodeType="withEffect">
                                  <p:stCondLst>
                                    <p:cond delay="0"/>
                                  </p:stCondLst>
                                  <p:childTnLst>
                                    <p:set>
                                      <p:cBhvr>
                                        <p:cTn id="168" dur="1" fill="hold">
                                          <p:stCondLst>
                                            <p:cond delay="0"/>
                                          </p:stCondLst>
                                        </p:cTn>
                                        <p:tgtEl>
                                          <p:spTgt spid="1048839"/>
                                        </p:tgtEl>
                                        <p:attrNameLst>
                                          <p:attrName>style.visibility</p:attrName>
                                        </p:attrNameLst>
                                      </p:cBhvr>
                                      <p:to>
                                        <p:strVal val="visible"/>
                                      </p:to>
                                    </p:set>
                                    <p:animEffect transition="in" filter="box(in)">
                                      <p:cBhvr>
                                        <p:cTn id="169" dur="500"/>
                                        <p:tgtEl>
                                          <p:spTgt spid="1048839"/>
                                        </p:tgtEl>
                                      </p:cBhvr>
                                    </p:animEffect>
                                  </p:childTnLst>
                                </p:cTn>
                              </p:par>
                              <p:par>
                                <p:cTn id="170" presetID="4" presetClass="entr" presetSubtype="16" fill="hold" grpId="0" nodeType="withEffect">
                                  <p:stCondLst>
                                    <p:cond delay="0"/>
                                  </p:stCondLst>
                                  <p:childTnLst>
                                    <p:set>
                                      <p:cBhvr>
                                        <p:cTn id="171" dur="1" fill="hold">
                                          <p:stCondLst>
                                            <p:cond delay="0"/>
                                          </p:stCondLst>
                                        </p:cTn>
                                        <p:tgtEl>
                                          <p:spTgt spid="1048840"/>
                                        </p:tgtEl>
                                        <p:attrNameLst>
                                          <p:attrName>style.visibility</p:attrName>
                                        </p:attrNameLst>
                                      </p:cBhvr>
                                      <p:to>
                                        <p:strVal val="visible"/>
                                      </p:to>
                                    </p:set>
                                    <p:animEffect transition="in" filter="box(in)">
                                      <p:cBhvr>
                                        <p:cTn id="172" dur="500"/>
                                        <p:tgtEl>
                                          <p:spTgt spid="1048840"/>
                                        </p:tgtEl>
                                      </p:cBhvr>
                                    </p:animEffect>
                                  </p:childTnLst>
                                </p:cTn>
                              </p:par>
                              <p:par>
                                <p:cTn id="173" presetID="4" presetClass="entr" presetSubtype="16" fill="hold" grpId="0" nodeType="withEffect">
                                  <p:stCondLst>
                                    <p:cond delay="0"/>
                                  </p:stCondLst>
                                  <p:childTnLst>
                                    <p:set>
                                      <p:cBhvr>
                                        <p:cTn id="174" dur="1" fill="hold">
                                          <p:stCondLst>
                                            <p:cond delay="0"/>
                                          </p:stCondLst>
                                        </p:cTn>
                                        <p:tgtEl>
                                          <p:spTgt spid="1048841"/>
                                        </p:tgtEl>
                                        <p:attrNameLst>
                                          <p:attrName>style.visibility</p:attrName>
                                        </p:attrNameLst>
                                      </p:cBhvr>
                                      <p:to>
                                        <p:strVal val="visible"/>
                                      </p:to>
                                    </p:set>
                                    <p:animEffect transition="in" filter="box(in)">
                                      <p:cBhvr>
                                        <p:cTn id="175" dur="500"/>
                                        <p:tgtEl>
                                          <p:spTgt spid="1048841"/>
                                        </p:tgtEl>
                                      </p:cBhvr>
                                    </p:animEffect>
                                  </p:childTnLst>
                                </p:cTn>
                              </p:par>
                              <p:par>
                                <p:cTn id="176" presetID="4" presetClass="entr" presetSubtype="16" fill="hold" grpId="0" nodeType="withEffect">
                                  <p:stCondLst>
                                    <p:cond delay="0"/>
                                  </p:stCondLst>
                                  <p:childTnLst>
                                    <p:set>
                                      <p:cBhvr>
                                        <p:cTn id="177" dur="1" fill="hold">
                                          <p:stCondLst>
                                            <p:cond delay="0"/>
                                          </p:stCondLst>
                                        </p:cTn>
                                        <p:tgtEl>
                                          <p:spTgt spid="1048842"/>
                                        </p:tgtEl>
                                        <p:attrNameLst>
                                          <p:attrName>style.visibility</p:attrName>
                                        </p:attrNameLst>
                                      </p:cBhvr>
                                      <p:to>
                                        <p:strVal val="visible"/>
                                      </p:to>
                                    </p:set>
                                    <p:animEffect transition="in" filter="box(in)">
                                      <p:cBhvr>
                                        <p:cTn id="178" dur="500"/>
                                        <p:tgtEl>
                                          <p:spTgt spid="1048842"/>
                                        </p:tgtEl>
                                      </p:cBhvr>
                                    </p:animEffect>
                                  </p:childTnLst>
                                </p:cTn>
                              </p:par>
                              <p:par>
                                <p:cTn id="179" presetID="4" presetClass="entr" presetSubtype="16" fill="hold" grpId="0" nodeType="withEffect">
                                  <p:stCondLst>
                                    <p:cond delay="0"/>
                                  </p:stCondLst>
                                  <p:childTnLst>
                                    <p:set>
                                      <p:cBhvr>
                                        <p:cTn id="180" dur="1" fill="hold">
                                          <p:stCondLst>
                                            <p:cond delay="0"/>
                                          </p:stCondLst>
                                        </p:cTn>
                                        <p:tgtEl>
                                          <p:spTgt spid="1048843"/>
                                        </p:tgtEl>
                                        <p:attrNameLst>
                                          <p:attrName>style.visibility</p:attrName>
                                        </p:attrNameLst>
                                      </p:cBhvr>
                                      <p:to>
                                        <p:strVal val="visible"/>
                                      </p:to>
                                    </p:set>
                                    <p:animEffect transition="in" filter="box(in)">
                                      <p:cBhvr>
                                        <p:cTn id="181" dur="500"/>
                                        <p:tgtEl>
                                          <p:spTgt spid="1048843"/>
                                        </p:tgtEl>
                                      </p:cBhvr>
                                    </p:animEffect>
                                  </p:childTnLst>
                                </p:cTn>
                              </p:par>
                              <p:par>
                                <p:cTn id="182" presetID="4" presetClass="entr" presetSubtype="16" fill="hold" grpId="0" nodeType="withEffect">
                                  <p:stCondLst>
                                    <p:cond delay="0"/>
                                  </p:stCondLst>
                                  <p:childTnLst>
                                    <p:set>
                                      <p:cBhvr>
                                        <p:cTn id="183" dur="1" fill="hold">
                                          <p:stCondLst>
                                            <p:cond delay="0"/>
                                          </p:stCondLst>
                                        </p:cTn>
                                        <p:tgtEl>
                                          <p:spTgt spid="1048844"/>
                                        </p:tgtEl>
                                        <p:attrNameLst>
                                          <p:attrName>style.visibility</p:attrName>
                                        </p:attrNameLst>
                                      </p:cBhvr>
                                      <p:to>
                                        <p:strVal val="visible"/>
                                      </p:to>
                                    </p:set>
                                    <p:animEffect transition="in" filter="box(in)">
                                      <p:cBhvr>
                                        <p:cTn id="184" dur="500"/>
                                        <p:tgtEl>
                                          <p:spTgt spid="1048844"/>
                                        </p:tgtEl>
                                      </p:cBhvr>
                                    </p:animEffect>
                                  </p:childTnLst>
                                </p:cTn>
                              </p:par>
                              <p:par>
                                <p:cTn id="185" presetID="4" presetClass="entr" presetSubtype="16" fill="hold" grpId="0" nodeType="withEffect">
                                  <p:stCondLst>
                                    <p:cond delay="0"/>
                                  </p:stCondLst>
                                  <p:childTnLst>
                                    <p:set>
                                      <p:cBhvr>
                                        <p:cTn id="186" dur="1" fill="hold">
                                          <p:stCondLst>
                                            <p:cond delay="0"/>
                                          </p:stCondLst>
                                        </p:cTn>
                                        <p:tgtEl>
                                          <p:spTgt spid="1048845"/>
                                        </p:tgtEl>
                                        <p:attrNameLst>
                                          <p:attrName>style.visibility</p:attrName>
                                        </p:attrNameLst>
                                      </p:cBhvr>
                                      <p:to>
                                        <p:strVal val="visible"/>
                                      </p:to>
                                    </p:set>
                                    <p:animEffect transition="in" filter="box(in)">
                                      <p:cBhvr>
                                        <p:cTn id="187" dur="500"/>
                                        <p:tgtEl>
                                          <p:spTgt spid="1048845"/>
                                        </p:tgtEl>
                                      </p:cBhvr>
                                    </p:animEffect>
                                  </p:childTnLst>
                                </p:cTn>
                              </p:par>
                              <p:par>
                                <p:cTn id="188" presetID="4" presetClass="entr" presetSubtype="16" fill="hold" grpId="0" nodeType="withEffect">
                                  <p:stCondLst>
                                    <p:cond delay="0"/>
                                  </p:stCondLst>
                                  <p:childTnLst>
                                    <p:set>
                                      <p:cBhvr>
                                        <p:cTn id="189" dur="1" fill="hold">
                                          <p:stCondLst>
                                            <p:cond delay="0"/>
                                          </p:stCondLst>
                                        </p:cTn>
                                        <p:tgtEl>
                                          <p:spTgt spid="1048846"/>
                                        </p:tgtEl>
                                        <p:attrNameLst>
                                          <p:attrName>style.visibility</p:attrName>
                                        </p:attrNameLst>
                                      </p:cBhvr>
                                      <p:to>
                                        <p:strVal val="visible"/>
                                      </p:to>
                                    </p:set>
                                    <p:animEffect transition="in" filter="box(in)">
                                      <p:cBhvr>
                                        <p:cTn id="190" dur="500"/>
                                        <p:tgtEl>
                                          <p:spTgt spid="1048846"/>
                                        </p:tgtEl>
                                      </p:cBhvr>
                                    </p:animEffect>
                                  </p:childTnLst>
                                </p:cTn>
                              </p:par>
                              <p:par>
                                <p:cTn id="191" presetID="4" presetClass="entr" presetSubtype="16" fill="hold" grpId="0" nodeType="withEffect">
                                  <p:stCondLst>
                                    <p:cond delay="0"/>
                                  </p:stCondLst>
                                  <p:childTnLst>
                                    <p:set>
                                      <p:cBhvr>
                                        <p:cTn id="192" dur="1" fill="hold">
                                          <p:stCondLst>
                                            <p:cond delay="0"/>
                                          </p:stCondLst>
                                        </p:cTn>
                                        <p:tgtEl>
                                          <p:spTgt spid="1048847"/>
                                        </p:tgtEl>
                                        <p:attrNameLst>
                                          <p:attrName>style.visibility</p:attrName>
                                        </p:attrNameLst>
                                      </p:cBhvr>
                                      <p:to>
                                        <p:strVal val="visible"/>
                                      </p:to>
                                    </p:set>
                                    <p:animEffect transition="in" filter="box(in)">
                                      <p:cBhvr>
                                        <p:cTn id="193" dur="500"/>
                                        <p:tgtEl>
                                          <p:spTgt spid="1048847"/>
                                        </p:tgtEl>
                                      </p:cBhvr>
                                    </p:animEffect>
                                  </p:childTnLst>
                                </p:cTn>
                              </p:par>
                              <p:par>
                                <p:cTn id="194" presetID="4" presetClass="entr" presetSubtype="16" fill="hold" grpId="0" nodeType="withEffect">
                                  <p:stCondLst>
                                    <p:cond delay="0"/>
                                  </p:stCondLst>
                                  <p:childTnLst>
                                    <p:set>
                                      <p:cBhvr>
                                        <p:cTn id="195" dur="1" fill="hold">
                                          <p:stCondLst>
                                            <p:cond delay="0"/>
                                          </p:stCondLst>
                                        </p:cTn>
                                        <p:tgtEl>
                                          <p:spTgt spid="1048848"/>
                                        </p:tgtEl>
                                        <p:attrNameLst>
                                          <p:attrName>style.visibility</p:attrName>
                                        </p:attrNameLst>
                                      </p:cBhvr>
                                      <p:to>
                                        <p:strVal val="visible"/>
                                      </p:to>
                                    </p:set>
                                    <p:animEffect transition="in" filter="box(in)">
                                      <p:cBhvr>
                                        <p:cTn id="196" dur="500"/>
                                        <p:tgtEl>
                                          <p:spTgt spid="1048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5" grpId="0" animBg="1" autoUpdateAnimBg="0"/>
      <p:bldP spid="1048786" grpId="0" animBg="1" autoUpdateAnimBg="0"/>
      <p:bldP spid="1048787" grpId="0" animBg="1" autoUpdateAnimBg="0"/>
      <p:bldP spid="1048788" grpId="0" animBg="1" autoUpdateAnimBg="0"/>
      <p:bldP spid="1048789" grpId="0" animBg="1" autoUpdateAnimBg="0"/>
      <p:bldP spid="1048790" grpId="0" animBg="1" autoUpdateAnimBg="0"/>
      <p:bldP spid="1048791" grpId="0" animBg="1" autoUpdateAnimBg="0"/>
      <p:bldP spid="1048792" grpId="0" animBg="1" autoUpdateAnimBg="0"/>
      <p:bldP spid="1048793" grpId="0" animBg="1" autoUpdateAnimBg="0"/>
      <p:bldP spid="1048794" grpId="0" animBg="1" autoUpdateAnimBg="0"/>
      <p:bldP spid="1048795" grpId="0" animBg="1" autoUpdateAnimBg="0"/>
      <p:bldP spid="1048796" grpId="0" animBg="1" autoUpdateAnimBg="0"/>
      <p:bldP spid="1048797" grpId="0" animBg="1" autoUpdateAnimBg="0"/>
      <p:bldP spid="1048798" grpId="0" animBg="1" autoUpdateAnimBg="0"/>
      <p:bldP spid="1048799" grpId="0" animBg="1" autoUpdateAnimBg="0"/>
      <p:bldP spid="1048800" grpId="0" animBg="1"/>
      <p:bldP spid="1048801" grpId="0" animBg="1"/>
      <p:bldP spid="1048802" grpId="0" animBg="1" autoUpdateAnimBg="0"/>
      <p:bldP spid="1048803" grpId="0" animBg="1" autoUpdateAnimBg="0"/>
      <p:bldP spid="1048804" grpId="0" animBg="1"/>
      <p:bldP spid="1048805" grpId="0" animBg="1" autoUpdateAnimBg="0"/>
      <p:bldP spid="1048806" grpId="0" animBg="1"/>
      <p:bldP spid="1048807" grpId="0" animBg="1" autoUpdateAnimBg="0"/>
      <p:bldP spid="1048808" grpId="0" animBg="1" autoUpdateAnimBg="0"/>
      <p:bldP spid="1048809" grpId="0" animBg="1" autoUpdateAnimBg="0"/>
      <p:bldP spid="1048810" grpId="0" animBg="1" autoUpdateAnimBg="0"/>
      <p:bldP spid="1048811" grpId="0" animBg="1"/>
      <p:bldP spid="1048812" grpId="0" animBg="1"/>
      <p:bldP spid="1048813" grpId="0" animBg="1" autoUpdateAnimBg="0"/>
      <p:bldP spid="1048814" grpId="0" animBg="1" autoUpdateAnimBg="0"/>
      <p:bldP spid="1048815" grpId="0" animBg="1"/>
      <p:bldP spid="1048816" grpId="0" animBg="1" autoUpdateAnimBg="0"/>
      <p:bldP spid="1048817" grpId="0" animBg="1" autoUpdateAnimBg="0"/>
      <p:bldP spid="1048818" grpId="0" animBg="1"/>
      <p:bldP spid="1048819" grpId="0" animBg="1" autoUpdateAnimBg="0"/>
      <p:bldP spid="1048820" grpId="0" animBg="1"/>
      <p:bldP spid="1048821" grpId="0" animBg="1" autoUpdateAnimBg="0"/>
      <p:bldP spid="1048822" grpId="0" animBg="1" autoUpdateAnimBg="0"/>
      <p:bldP spid="1048823" grpId="0" animBg="1"/>
      <p:bldP spid="1048824" grpId="0" animBg="1" autoUpdateAnimBg="0"/>
      <p:bldP spid="1048825" grpId="0" animBg="1"/>
      <p:bldP spid="1048826" grpId="0" animBg="1" autoUpdateAnimBg="0"/>
      <p:bldP spid="1048827" grpId="0" animBg="1" autoUpdateAnimBg="0"/>
      <p:bldP spid="1048828" grpId="0" animBg="1" autoUpdateAnimBg="0"/>
      <p:bldP spid="1048829" grpId="0" animBg="1"/>
      <p:bldP spid="1048830" grpId="0" animBg="1" autoUpdateAnimBg="0"/>
      <p:bldP spid="1048831" grpId="0" animBg="1"/>
      <p:bldP spid="1048832" grpId="0" animBg="1" autoUpdateAnimBg="0"/>
      <p:bldP spid="1048833" grpId="0" animBg="1"/>
      <p:bldP spid="1048834" grpId="0" animBg="1" autoUpdateAnimBg="0"/>
      <p:bldP spid="1048835" grpId="0" animBg="1"/>
      <p:bldP spid="1048836" grpId="0" animBg="1" autoUpdateAnimBg="0"/>
      <p:bldP spid="1048837" grpId="0" animBg="1" autoUpdateAnimBg="0"/>
      <p:bldP spid="1048838" grpId="0" animBg="1"/>
      <p:bldP spid="1048839" grpId="0" animBg="1"/>
      <p:bldP spid="1048840" grpId="0" animBg="1" autoUpdateAnimBg="0"/>
      <p:bldP spid="1048841" grpId="0" animBg="1" autoUpdateAnimBg="0"/>
      <p:bldP spid="1048842" grpId="0" animBg="1" autoUpdateAnimBg="0"/>
      <p:bldP spid="1048843" grpId="0" animBg="1" autoUpdateAnimBg="0"/>
      <p:bldP spid="1048844" grpId="0" animBg="1" autoUpdateAnimBg="0"/>
      <p:bldP spid="1048845" grpId="0" animBg="1"/>
      <p:bldP spid="1048846" grpId="0" animBg="1" autoUpdateAnimBg="0"/>
      <p:bldP spid="1048847" grpId="0" animBg="1" autoUpdateAnimBg="0"/>
      <p:bldP spid="104884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4" name="Rectangle 26"/>
          <p:cNvSpPr txBox="1">
            <a:spLocks noChangeArrowheads="1"/>
          </p:cNvSpPr>
          <p:nvPr/>
        </p:nvSpPr>
        <p:spPr bwMode="auto">
          <a:xfrm>
            <a:off x="696280" y="2449680"/>
            <a:ext cx="8889824" cy="2620188"/>
          </a:xfrm>
          <a:prstGeom prst="rect">
            <a:avLst/>
          </a:prstGeom>
          <a:noFill/>
          <a:ln w="9525">
            <a:noFill/>
            <a:miter lim="800000"/>
            <a:headEnd/>
            <a:tailEnd/>
          </a:ln>
        </p:spPr>
        <p:txBody>
          <a:bodyPr lIns="101837" tIns="50918" rIns="101837" bIns="50918"/>
          <a:lstStyle/>
          <a:p>
            <a:pPr marL="523328" indent="-523328" eaLnBrk="0" hangingPunct="0">
              <a:lnSpc>
                <a:spcPct val="150000"/>
              </a:lnSpc>
              <a:spcBef>
                <a:spcPct val="20000"/>
              </a:spcBef>
              <a:buClr>
                <a:schemeClr val="accent2"/>
              </a:buClr>
            </a:pPr>
            <a:r>
              <a:rPr lang="zh-CN" altLang="en-US" sz="3600" kern="0" dirty="0">
                <a:solidFill>
                  <a:srgbClr val="006699"/>
                </a:solidFill>
                <a:latin typeface="微软雅黑" pitchFamily="34" charset="-122"/>
              </a:rPr>
              <a:t>      你认为造成工伤事故的主要原因是：</a:t>
            </a:r>
            <a:endParaRPr lang="en-US" altLang="zh-CN" sz="3600" kern="0" dirty="0">
              <a:solidFill>
                <a:srgbClr val="006699"/>
              </a:solidFill>
              <a:latin typeface="微软雅黑" pitchFamily="34" charset="-122"/>
            </a:endParaRPr>
          </a:p>
          <a:p>
            <a:pPr marL="523328" indent="-523328" eaLnBrk="0" hangingPunct="0">
              <a:lnSpc>
                <a:spcPct val="150000"/>
              </a:lnSpc>
              <a:spcBef>
                <a:spcPct val="20000"/>
              </a:spcBef>
              <a:buClr>
                <a:schemeClr val="accent2"/>
              </a:buClr>
            </a:pPr>
            <a:r>
              <a:rPr lang="zh-CN" altLang="en-US" sz="3600" kern="0" dirty="0">
                <a:solidFill>
                  <a:srgbClr val="006699"/>
                </a:solidFill>
                <a:latin typeface="微软雅黑" pitchFamily="34" charset="-122"/>
              </a:rPr>
              <a:t>      </a:t>
            </a:r>
            <a:r>
              <a:rPr lang="zh-CN" altLang="en-US" sz="3600" kern="0" dirty="0" smtClean="0">
                <a:solidFill>
                  <a:srgbClr val="006699"/>
                </a:solidFill>
                <a:latin typeface="微软雅黑" pitchFamily="34" charset="-122"/>
              </a:rPr>
              <a:t>笨重的设备？</a:t>
            </a:r>
            <a:endParaRPr lang="en-US" altLang="zh-CN" sz="3600" kern="0" dirty="0" smtClean="0">
              <a:solidFill>
                <a:srgbClr val="006699"/>
              </a:solidFill>
              <a:latin typeface="微软雅黑" pitchFamily="34" charset="-122"/>
            </a:endParaRPr>
          </a:p>
          <a:p>
            <a:pPr marL="523328" indent="-523328" eaLnBrk="0" hangingPunct="0">
              <a:lnSpc>
                <a:spcPct val="150000"/>
              </a:lnSpc>
              <a:spcBef>
                <a:spcPct val="20000"/>
              </a:spcBef>
              <a:buClr>
                <a:schemeClr val="accent2"/>
              </a:buClr>
            </a:pPr>
            <a:r>
              <a:rPr lang="zh-CN" altLang="en-US" sz="3600" kern="0" dirty="0" smtClean="0">
                <a:solidFill>
                  <a:srgbClr val="006699"/>
                </a:solidFill>
                <a:latin typeface="微软雅黑" pitchFamily="34" charset="-122"/>
              </a:rPr>
              <a:t>      忽视安全的行为？</a:t>
            </a:r>
            <a:endParaRPr lang="en-US" altLang="zh-CN" sz="3600" kern="0" dirty="0" smtClean="0">
              <a:solidFill>
                <a:srgbClr val="006699"/>
              </a:solidFill>
              <a:latin typeface="微软雅黑" pitchFamily="34" charset="-122"/>
            </a:endParaRPr>
          </a:p>
          <a:p>
            <a:pPr marL="523328" indent="-523328" eaLnBrk="0" hangingPunct="0">
              <a:spcBef>
                <a:spcPct val="20000"/>
              </a:spcBef>
              <a:buClr>
                <a:schemeClr val="accent2"/>
              </a:buClr>
            </a:pPr>
            <a:endParaRPr lang="en-US" altLang="zh-CN" sz="2700" kern="0" dirty="0">
              <a:solidFill>
                <a:srgbClr val="000000"/>
              </a:solidFill>
              <a:latin typeface="+mn-lt"/>
              <a:ea typeface="+mn-ea"/>
            </a:endParaRPr>
          </a:p>
          <a:p>
            <a:pPr marL="523328" indent="-523328" eaLnBrk="0" hangingPunct="0">
              <a:spcBef>
                <a:spcPct val="20000"/>
              </a:spcBef>
              <a:buClr>
                <a:schemeClr val="accent2"/>
              </a:buClr>
            </a:pPr>
            <a:endParaRPr lang="zh-CN" altLang="en-US" sz="2700" kern="0" dirty="0">
              <a:solidFill>
                <a:srgbClr val="000000"/>
              </a:solidFill>
              <a:latin typeface="+mn-lt"/>
              <a:ea typeface="+mn-ea"/>
            </a:endParaRPr>
          </a:p>
        </p:txBody>
      </p:sp>
      <p:sp>
        <p:nvSpPr>
          <p:cNvPr id="1048875"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杜绝违章心理</a:t>
            </a:r>
          </a:p>
        </p:txBody>
      </p:sp>
      <p:sp>
        <p:nvSpPr>
          <p:cNvPr id="1048876" name="Text Box 4"/>
          <p:cNvSpPr txBox="1">
            <a:spLocks noChangeArrowheads="1"/>
          </p:cNvSpPr>
          <p:nvPr/>
        </p:nvSpPr>
        <p:spPr bwMode="auto">
          <a:xfrm>
            <a:off x="897636" y="1482231"/>
            <a:ext cx="8180832" cy="637097"/>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3600" dirty="0" smtClean="0">
                <a:solidFill>
                  <a:srgbClr val="006699"/>
                </a:solidFill>
                <a:latin typeface="微软雅黑" pitchFamily="34" charset="-122"/>
              </a:rPr>
              <a:t>二、杜绝违章心理</a:t>
            </a:r>
            <a:endParaRPr lang="zh-CN" altLang="en-US" sz="3600" dirty="0">
              <a:solidFill>
                <a:srgbClr val="006699"/>
              </a:solidFill>
              <a:latin typeface="微软雅黑" pitchFamily="34" charset="-122"/>
            </a:endParaRPr>
          </a:p>
        </p:txBody>
      </p:sp>
      <p:cxnSp>
        <p:nvCxnSpPr>
          <p:cNvPr id="3145734" name="直接连接符 8"/>
          <p:cNvCxnSpPr>
            <a:cxnSpLocks/>
          </p:cNvCxnSpPr>
          <p:nvPr/>
        </p:nvCxnSpPr>
        <p:spPr bwMode="auto">
          <a:xfrm flipV="1">
            <a:off x="1562100" y="5041900"/>
            <a:ext cx="3556000" cy="1270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cSld>
  <p:clrMapOvr>
    <a:masterClrMapping/>
  </p:clrMapOvr>
  <p:transition spd="slow">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3145734"/>
                                        </p:tgtEl>
                                        <p:attrNameLst>
                                          <p:attrName>style.visibility</p:attrName>
                                        </p:attrNameLst>
                                      </p:cBhvr>
                                      <p:to>
                                        <p:strVal val="visible"/>
                                      </p:to>
                                    </p:set>
                                    <p:anim calcmode="lin" valueType="num">
                                      <p:cBhvr>
                                        <p:cTn id="7" dur="500" fill="hold"/>
                                        <p:tgtEl>
                                          <p:spTgt spid="3145734"/>
                                        </p:tgtEl>
                                        <p:attrNameLst>
                                          <p:attrName>ppt_x</p:attrName>
                                        </p:attrNameLst>
                                      </p:cBhvr>
                                      <p:tavLst>
                                        <p:tav tm="0">
                                          <p:val>
                                            <p:strVal val="#ppt_x-#ppt_w/2"/>
                                          </p:val>
                                        </p:tav>
                                        <p:tav tm="100000">
                                          <p:val>
                                            <p:strVal val="#ppt_x"/>
                                          </p:val>
                                        </p:tav>
                                      </p:tavLst>
                                    </p:anim>
                                    <p:anim calcmode="lin" valueType="num">
                                      <p:cBhvr>
                                        <p:cTn id="8" dur="500" fill="hold"/>
                                        <p:tgtEl>
                                          <p:spTgt spid="3145734"/>
                                        </p:tgtEl>
                                        <p:attrNameLst>
                                          <p:attrName>ppt_y</p:attrName>
                                        </p:attrNameLst>
                                      </p:cBhvr>
                                      <p:tavLst>
                                        <p:tav tm="0">
                                          <p:val>
                                            <p:strVal val="#ppt_y"/>
                                          </p:val>
                                        </p:tav>
                                        <p:tav tm="100000">
                                          <p:val>
                                            <p:strVal val="#ppt_y"/>
                                          </p:val>
                                        </p:tav>
                                      </p:tavLst>
                                    </p:anim>
                                    <p:anim calcmode="lin" valueType="num">
                                      <p:cBhvr>
                                        <p:cTn id="9" dur="500" fill="hold"/>
                                        <p:tgtEl>
                                          <p:spTgt spid="3145734"/>
                                        </p:tgtEl>
                                        <p:attrNameLst>
                                          <p:attrName>ppt_w</p:attrName>
                                        </p:attrNameLst>
                                      </p:cBhvr>
                                      <p:tavLst>
                                        <p:tav tm="0">
                                          <p:val>
                                            <p:fltVal val="0"/>
                                          </p:val>
                                        </p:tav>
                                        <p:tav tm="100000">
                                          <p:val>
                                            <p:strVal val="#ppt_w"/>
                                          </p:val>
                                        </p:tav>
                                      </p:tavLst>
                                    </p:anim>
                                    <p:anim calcmode="lin" valueType="num">
                                      <p:cBhvr>
                                        <p:cTn id="10" dur="500" fill="hold"/>
                                        <p:tgtEl>
                                          <p:spTgt spid="31457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1" name="内容占位符 3" descr="3e608ba5d8613cb15071d4b53c82cd3b.jpg"/>
          <p:cNvPicPr>
            <a:picLocks noGrp="1" noChangeAspect="1"/>
          </p:cNvPicPr>
          <p:nvPr>
            <p:ph idx="1"/>
          </p:nvPr>
        </p:nvPicPr>
        <p:blipFill>
          <a:blip r:embed="rId2" cstate="print"/>
          <a:stretch>
            <a:fillRect/>
          </a:stretch>
        </p:blipFill>
        <p:spPr>
          <a:xfrm rot="20583288">
            <a:off x="818851" y="2601776"/>
            <a:ext cx="3735864" cy="27389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97192" name="内容占位符 3" descr="3e608ba5d8613cb15071d4b53c82cd3b.jpg"/>
          <p:cNvPicPr>
            <a:picLocks noChangeAspect="1"/>
          </p:cNvPicPr>
          <p:nvPr/>
        </p:nvPicPr>
        <p:blipFill>
          <a:blip r:embed="rId3" cstate="print"/>
          <a:stretch>
            <a:fillRect/>
          </a:stretch>
        </p:blipFill>
        <p:spPr>
          <a:xfrm rot="20583288">
            <a:off x="2479422" y="1211918"/>
            <a:ext cx="2623407" cy="36703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97193" name="内容占位符 3" descr="3e608ba5d8613cb15071d4b53c82cd3b.jpg"/>
          <p:cNvPicPr>
            <a:picLocks noChangeAspect="1"/>
          </p:cNvPicPr>
          <p:nvPr/>
        </p:nvPicPr>
        <p:blipFill>
          <a:blip r:embed="rId4" cstate="print"/>
          <a:stretch>
            <a:fillRect/>
          </a:stretch>
        </p:blipFill>
        <p:spPr>
          <a:xfrm rot="20583288">
            <a:off x="4113354" y="1822393"/>
            <a:ext cx="4365345" cy="28820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97194" name="内容占位符 3" descr="3e608ba5d8613cb15071d4b53c82cd3b.jpg"/>
          <p:cNvPicPr>
            <a:picLocks noChangeAspect="1"/>
          </p:cNvPicPr>
          <p:nvPr/>
        </p:nvPicPr>
        <p:blipFill>
          <a:blip r:embed="rId5" cstate="print"/>
          <a:stretch>
            <a:fillRect/>
          </a:stretch>
        </p:blipFill>
        <p:spPr>
          <a:xfrm rot="20583288">
            <a:off x="1930046" y="3814212"/>
            <a:ext cx="3980261" cy="292371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97195" name="内容占位符 3" descr="3e608ba5d8613cb15071d4b53c82cd3b.jpg"/>
          <p:cNvPicPr>
            <a:picLocks noChangeAspect="1"/>
          </p:cNvPicPr>
          <p:nvPr/>
        </p:nvPicPr>
        <p:blipFill>
          <a:blip r:embed="rId6" cstate="print"/>
          <a:stretch>
            <a:fillRect/>
          </a:stretch>
        </p:blipFill>
        <p:spPr>
          <a:xfrm rot="20583288">
            <a:off x="5983733" y="2601178"/>
            <a:ext cx="3767511" cy="29495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48877" name="矩形 8"/>
          <p:cNvSpPr/>
          <p:nvPr/>
        </p:nvSpPr>
        <p:spPr>
          <a:xfrm>
            <a:off x="12700" y="4713096"/>
            <a:ext cx="10224000" cy="2835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r>
              <a:rPr lang="zh-CN" altLang="en-US" b="1" dirty="0" smtClean="0">
                <a:solidFill>
                  <a:schemeClr val="tx1"/>
                </a:solidFill>
                <a:latin typeface="微软雅黑" pitchFamily="34" charset="-122"/>
                <a:ea typeface="微软雅黑" pitchFamily="34" charset="-122"/>
              </a:rPr>
              <a:t>     统计</a:t>
            </a:r>
            <a:r>
              <a:rPr lang="zh-CN" altLang="en-US" b="1" dirty="0">
                <a:solidFill>
                  <a:schemeClr val="tx1"/>
                </a:solidFill>
                <a:latin typeface="微软雅黑" pitchFamily="34" charset="-122"/>
                <a:ea typeface="微软雅黑" pitchFamily="34" charset="-122"/>
              </a:rPr>
              <a:t>显示，</a:t>
            </a:r>
            <a:r>
              <a:rPr lang="en-US" sz="4000" dirty="0">
                <a:solidFill>
                  <a:srgbClr val="FF0000"/>
                </a:solidFill>
                <a:latin typeface="微软雅黑" pitchFamily="34" charset="-122"/>
                <a:ea typeface="微软雅黑" pitchFamily="34" charset="-122"/>
              </a:rPr>
              <a:t>98%</a:t>
            </a:r>
            <a:r>
              <a:rPr lang="zh-CN" altLang="en-US" b="1" dirty="0">
                <a:solidFill>
                  <a:schemeClr val="tx1"/>
                </a:solidFill>
                <a:latin typeface="微软雅黑" pitchFamily="34" charset="-122"/>
                <a:ea typeface="微软雅黑" pitchFamily="34" charset="-122"/>
              </a:rPr>
              <a:t>的事故是因为</a:t>
            </a:r>
            <a:r>
              <a:rPr lang="zh-CN" altLang="en-US" sz="4000" dirty="0">
                <a:solidFill>
                  <a:srgbClr val="FF0000"/>
                </a:solidFill>
                <a:latin typeface="微软雅黑" pitchFamily="34" charset="-122"/>
                <a:ea typeface="微软雅黑" pitchFamily="34" charset="-122"/>
              </a:rPr>
              <a:t>人的原因</a:t>
            </a:r>
            <a:r>
              <a:rPr lang="zh-CN" altLang="en-US" b="1" dirty="0">
                <a:solidFill>
                  <a:schemeClr val="tx1"/>
                </a:solidFill>
                <a:latin typeface="微软雅黑" pitchFamily="34" charset="-122"/>
                <a:ea typeface="微软雅黑" pitchFamily="34" charset="-122"/>
              </a:rPr>
              <a:t>引起的</a:t>
            </a:r>
            <a:r>
              <a:rPr lang="zh-CN" altLang="en-US" b="1" dirty="0" smtClean="0">
                <a:solidFill>
                  <a:schemeClr val="tx1"/>
                </a:solidFill>
                <a:latin typeface="微软雅黑" pitchFamily="34" charset="-122"/>
                <a:ea typeface="微软雅黑" pitchFamily="34" charset="-122"/>
              </a:rPr>
              <a:t>。</a:t>
            </a:r>
            <a:endParaRPr lang="en-US" altLang="zh-CN" b="1" dirty="0" smtClean="0">
              <a:solidFill>
                <a:schemeClr val="tx1"/>
              </a:solidFill>
              <a:latin typeface="微软雅黑" pitchFamily="34" charset="-122"/>
              <a:ea typeface="微软雅黑" pitchFamily="34" charset="-122"/>
            </a:endParaRPr>
          </a:p>
          <a:p>
            <a:r>
              <a:rPr lang="zh-CN" altLang="en-US" b="1" dirty="0" smtClean="0">
                <a:solidFill>
                  <a:schemeClr val="tx1"/>
                </a:solidFill>
                <a:latin typeface="微软雅黑" pitchFamily="34" charset="-122"/>
                <a:ea typeface="微软雅黑" pitchFamily="34" charset="-122"/>
              </a:rPr>
              <a:t>     而</a:t>
            </a:r>
            <a:r>
              <a:rPr lang="zh-CN" altLang="en-US" b="1" dirty="0">
                <a:solidFill>
                  <a:schemeClr val="tx1"/>
                </a:solidFill>
                <a:latin typeface="微软雅黑" pitchFamily="34" charset="-122"/>
                <a:ea typeface="微软雅黑" pitchFamily="34" charset="-122"/>
              </a:rPr>
              <a:t>根据有关部门针对大中型企业近</a:t>
            </a:r>
            <a:r>
              <a:rPr lang="en-US" b="1" dirty="0">
                <a:solidFill>
                  <a:schemeClr val="tx1"/>
                </a:solidFill>
                <a:latin typeface="微软雅黑" pitchFamily="34" charset="-122"/>
                <a:ea typeface="微软雅黑" pitchFamily="34" charset="-122"/>
              </a:rPr>
              <a:t>3</a:t>
            </a:r>
            <a:r>
              <a:rPr lang="zh-CN" altLang="en-US" b="1" dirty="0">
                <a:solidFill>
                  <a:schemeClr val="tx1"/>
                </a:solidFill>
                <a:latin typeface="微软雅黑" pitchFamily="34" charset="-122"/>
                <a:ea typeface="微软雅黑" pitchFamily="34" charset="-122"/>
              </a:rPr>
              <a:t>年来发生的事故所作的另一项统计显示</a:t>
            </a:r>
            <a:r>
              <a:rPr lang="zh-CN" altLang="en-US" b="1" dirty="0" smtClean="0">
                <a:solidFill>
                  <a:schemeClr val="tx1"/>
                </a:solidFill>
                <a:latin typeface="微软雅黑" pitchFamily="34" charset="-122"/>
                <a:ea typeface="微软雅黑" pitchFamily="34" charset="-122"/>
              </a:rPr>
              <a:t>，</a:t>
            </a:r>
            <a:endParaRPr lang="en-US" altLang="zh-CN" b="1" dirty="0" smtClean="0">
              <a:solidFill>
                <a:schemeClr val="tx1"/>
              </a:solidFill>
              <a:latin typeface="微软雅黑" pitchFamily="34" charset="-122"/>
              <a:ea typeface="微软雅黑" pitchFamily="34" charset="-122"/>
            </a:endParaRPr>
          </a:p>
          <a:p>
            <a:r>
              <a:rPr lang="zh-CN" altLang="en-US" b="1" dirty="0" smtClean="0">
                <a:solidFill>
                  <a:schemeClr val="tx1"/>
                </a:solidFill>
                <a:latin typeface="微软雅黑" pitchFamily="34" charset="-122"/>
                <a:ea typeface="微软雅黑" pitchFamily="34" charset="-122"/>
              </a:rPr>
              <a:t>     人为</a:t>
            </a:r>
            <a:r>
              <a:rPr lang="zh-CN" altLang="en-US" b="1" dirty="0">
                <a:solidFill>
                  <a:schemeClr val="tx1"/>
                </a:solidFill>
                <a:latin typeface="微软雅黑" pitchFamily="34" charset="-122"/>
                <a:ea typeface="微软雅黑" pitchFamily="34" charset="-122"/>
              </a:rPr>
              <a:t>因素中，</a:t>
            </a:r>
            <a:r>
              <a:rPr lang="zh-CN" altLang="en-US" sz="4000" dirty="0">
                <a:solidFill>
                  <a:srgbClr val="FF0000"/>
                </a:solidFill>
                <a:latin typeface="微软雅黑" pitchFamily="34" charset="-122"/>
                <a:ea typeface="微软雅黑" pitchFamily="34" charset="-122"/>
              </a:rPr>
              <a:t>安全意识薄弱的因素占到</a:t>
            </a:r>
            <a:r>
              <a:rPr lang="en-US" sz="4000" dirty="0">
                <a:solidFill>
                  <a:srgbClr val="FF0000"/>
                </a:solidFill>
                <a:latin typeface="微软雅黑" pitchFamily="34" charset="-122"/>
                <a:ea typeface="微软雅黑" pitchFamily="34" charset="-122"/>
              </a:rPr>
              <a:t>90%</a:t>
            </a:r>
            <a:r>
              <a:rPr lang="zh-CN" altLang="en-US" sz="4000" dirty="0">
                <a:solidFill>
                  <a:srgbClr val="FF0000"/>
                </a:solidFill>
                <a:latin typeface="微软雅黑" pitchFamily="34" charset="-122"/>
                <a:ea typeface="微软雅黑" pitchFamily="34" charset="-122"/>
              </a:rPr>
              <a:t>多</a:t>
            </a:r>
            <a:r>
              <a:rPr lang="zh-CN" altLang="en-US" b="1" dirty="0" smtClean="0">
                <a:solidFill>
                  <a:schemeClr val="tx1"/>
                </a:solidFill>
                <a:latin typeface="微软雅黑" pitchFamily="34" charset="-122"/>
                <a:ea typeface="微软雅黑" pitchFamily="34" charset="-122"/>
              </a:rPr>
              <a:t>，</a:t>
            </a:r>
            <a:endParaRPr lang="en-US" altLang="zh-CN" b="1" dirty="0" smtClean="0">
              <a:solidFill>
                <a:schemeClr val="tx1"/>
              </a:solidFill>
              <a:latin typeface="微软雅黑" pitchFamily="34" charset="-122"/>
              <a:ea typeface="微软雅黑" pitchFamily="34" charset="-122"/>
            </a:endParaRPr>
          </a:p>
          <a:p>
            <a:r>
              <a:rPr lang="en-US" altLang="zh-CN" b="1" dirty="0">
                <a:solidFill>
                  <a:schemeClr val="tx1"/>
                </a:solidFill>
                <a:latin typeface="微软雅黑" pitchFamily="34" charset="-122"/>
                <a:ea typeface="微软雅黑" pitchFamily="34" charset="-122"/>
              </a:rPr>
              <a:t> </a:t>
            </a:r>
            <a:r>
              <a:rPr lang="en-US" altLang="zh-CN" b="1" dirty="0" smtClean="0">
                <a:solidFill>
                  <a:schemeClr val="tx1"/>
                </a:solidFill>
                <a:latin typeface="微软雅黑" pitchFamily="34" charset="-122"/>
                <a:ea typeface="微软雅黑" pitchFamily="34" charset="-122"/>
              </a:rPr>
              <a:t>    </a:t>
            </a:r>
            <a:r>
              <a:rPr lang="zh-CN" altLang="en-US" b="1" dirty="0" smtClean="0">
                <a:solidFill>
                  <a:schemeClr val="tx1"/>
                </a:solidFill>
                <a:latin typeface="微软雅黑" pitchFamily="34" charset="-122"/>
                <a:ea typeface="微软雅黑" pitchFamily="34" charset="-122"/>
              </a:rPr>
              <a:t>而安全</a:t>
            </a:r>
            <a:r>
              <a:rPr lang="zh-CN" altLang="en-US" b="1" dirty="0">
                <a:solidFill>
                  <a:schemeClr val="tx1"/>
                </a:solidFill>
                <a:latin typeface="微软雅黑" pitchFamily="34" charset="-122"/>
                <a:ea typeface="微软雅黑" pitchFamily="34" charset="-122"/>
              </a:rPr>
              <a:t>技术水平所占比例不到</a:t>
            </a:r>
            <a:r>
              <a:rPr lang="en-US" b="1" dirty="0">
                <a:solidFill>
                  <a:schemeClr val="tx1"/>
                </a:solidFill>
                <a:latin typeface="微软雅黑" pitchFamily="34" charset="-122"/>
                <a:ea typeface="微软雅黑" pitchFamily="34" charset="-122"/>
              </a:rPr>
              <a:t>10%</a:t>
            </a:r>
            <a:r>
              <a:rPr lang="zh-CN" altLang="en-US" b="1" dirty="0">
                <a:solidFill>
                  <a:schemeClr val="tx1"/>
                </a:solidFill>
                <a:latin typeface="微软雅黑" pitchFamily="34" charset="-122"/>
                <a:ea typeface="微软雅黑" pitchFamily="34" charset="-122"/>
              </a:rPr>
              <a:t>。</a:t>
            </a:r>
          </a:p>
        </p:txBody>
      </p:sp>
      <p:sp>
        <p:nvSpPr>
          <p:cNvPr id="9" name="Rectangle 2"/>
          <p:cNvSpPr txBox="1">
            <a:spLocks noChangeArrowheads="1"/>
          </p:cNvSpPr>
          <p:nvPr/>
        </p:nvSpPr>
        <p:spPr>
          <a:xfrm>
            <a:off x="569233" y="134649"/>
            <a:ext cx="6033399" cy="449552"/>
          </a:xfrm>
          <a:prstGeom prst="rect">
            <a:avLst/>
          </a:prstGeom>
        </p:spPr>
        <p:txBody>
          <a:bodyPr lIns="101837" tIns="50918" rIns="101837" bIns="50918"/>
          <a:lstStyle/>
          <a:p>
            <a:pPr lvl="0" defTabSz="101600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第三部分  </a:t>
            </a:r>
            <a:r>
              <a:rPr lang="zh-CN" altLang="en-US" sz="2400" dirty="0" smtClean="0">
                <a:solidFill>
                  <a:schemeClr val="bg1"/>
                </a:solidFill>
                <a:latin typeface="微软雅黑" pitchFamily="34" charset="-122"/>
              </a:rPr>
              <a:t>安全意识</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杜绝违章心理</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Rectangle 10"/>
          <p:cNvSpPr>
            <a:spLocks noChangeArrowheads="1"/>
          </p:cNvSpPr>
          <p:nvPr/>
        </p:nvSpPr>
        <p:spPr bwMode="auto">
          <a:xfrm>
            <a:off x="1631950" y="2192339"/>
            <a:ext cx="8107363" cy="3433762"/>
          </a:xfrm>
          <a:prstGeom prst="rect">
            <a:avLst/>
          </a:prstGeom>
          <a:noFill/>
          <a:ln w="9525">
            <a:noFill/>
            <a:miter lim="800000"/>
            <a:headEnd/>
            <a:tailEnd/>
          </a:ln>
        </p:spPr>
        <p:txBody>
          <a:bodyPr lIns="97210" tIns="48605" rIns="97210" bIns="48605"/>
          <a:lstStyle/>
          <a:p>
            <a:pPr defTabSz="1011238">
              <a:lnSpc>
                <a:spcPts val="5313"/>
              </a:lnSpc>
            </a:pPr>
            <a:r>
              <a:rPr lang="zh-CN" altLang="en-US" sz="3200" dirty="0" smtClean="0">
                <a:solidFill>
                  <a:srgbClr val="006699"/>
                </a:solidFill>
                <a:latin typeface="微软雅黑" pitchFamily="34" charset="-122"/>
              </a:rPr>
              <a:t>第一部分   安全生产简介</a:t>
            </a:r>
            <a:endParaRPr lang="zh-CN" altLang="en-US" sz="3200" dirty="0">
              <a:solidFill>
                <a:srgbClr val="006699"/>
              </a:solidFill>
              <a:latin typeface="微软雅黑" pitchFamily="34" charset="-122"/>
            </a:endParaRPr>
          </a:p>
          <a:p>
            <a:pPr defTabSz="1011238">
              <a:lnSpc>
                <a:spcPts val="5313"/>
              </a:lnSpc>
            </a:pPr>
            <a:r>
              <a:rPr lang="zh-CN" altLang="en-US" sz="3200" dirty="0" smtClean="0">
                <a:solidFill>
                  <a:srgbClr val="006699"/>
                </a:solidFill>
                <a:latin typeface="微软雅黑" pitchFamily="34" charset="-122"/>
              </a:rPr>
              <a:t>第二部分   安全责任</a:t>
            </a:r>
            <a:endParaRPr lang="zh-CN" altLang="en-US" sz="3200" dirty="0">
              <a:solidFill>
                <a:srgbClr val="006699"/>
              </a:solidFill>
              <a:latin typeface="微软雅黑" pitchFamily="34" charset="-122"/>
            </a:endParaRPr>
          </a:p>
          <a:p>
            <a:pPr defTabSz="1011238">
              <a:lnSpc>
                <a:spcPts val="5313"/>
              </a:lnSpc>
            </a:pPr>
            <a:r>
              <a:rPr lang="zh-CN" altLang="en-US" sz="3200" dirty="0" smtClean="0">
                <a:solidFill>
                  <a:srgbClr val="006699"/>
                </a:solidFill>
                <a:latin typeface="微软雅黑" pitchFamily="34" charset="-122"/>
              </a:rPr>
              <a:t>第三部分   安全意识</a:t>
            </a:r>
            <a:endParaRPr lang="en-US" altLang="zh-CN" sz="3200" dirty="0" smtClean="0">
              <a:solidFill>
                <a:srgbClr val="006699"/>
              </a:solidFill>
              <a:latin typeface="微软雅黑" pitchFamily="34" charset="-122"/>
            </a:endParaRPr>
          </a:p>
          <a:p>
            <a:pPr defTabSz="1011238">
              <a:lnSpc>
                <a:spcPts val="5313"/>
              </a:lnSpc>
            </a:pPr>
            <a:r>
              <a:rPr lang="zh-CN" altLang="en-US" sz="3200" dirty="0" smtClean="0">
                <a:solidFill>
                  <a:srgbClr val="006699"/>
                </a:solidFill>
                <a:latin typeface="微软雅黑" pitchFamily="34" charset="-122"/>
              </a:rPr>
              <a:t>第四部分   事故预防</a:t>
            </a:r>
            <a:endParaRPr lang="zh-CN" altLang="en-US" dirty="0"/>
          </a:p>
          <a:p>
            <a:pPr defTabSz="1011238">
              <a:lnSpc>
                <a:spcPts val="5313"/>
              </a:lnSpc>
            </a:pPr>
            <a:r>
              <a:rPr lang="zh-CN" altLang="en-US" sz="3200" dirty="0" smtClean="0">
                <a:solidFill>
                  <a:srgbClr val="006699"/>
                </a:solidFill>
                <a:latin typeface="微软雅黑" pitchFamily="34" charset="-122"/>
              </a:rPr>
              <a:t>第五部分   现场隐患识别和防范措施</a:t>
            </a:r>
            <a:endParaRPr lang="zh-CN" altLang="en-US" dirty="0"/>
          </a:p>
        </p:txBody>
      </p:sp>
      <p:sp>
        <p:nvSpPr>
          <p:cNvPr id="1048623" name="Rectangle 2"/>
          <p:cNvSpPr>
            <a:spLocks noGrp="1" noChangeArrowheads="1"/>
          </p:cNvSpPr>
          <p:nvPr>
            <p:ph type="title" idx="4294967295"/>
          </p:nvPr>
        </p:nvSpPr>
        <p:spPr bwMode="auto">
          <a:xfrm>
            <a:off x="576263" y="138113"/>
            <a:ext cx="7272337" cy="534987"/>
          </a:xfrm>
          <a:prstGeom prst="rect">
            <a:avLst/>
          </a:prstGeom>
          <a:noFill/>
          <a:ln>
            <a:miter lim="800000"/>
            <a:headEnd/>
            <a:tailEnd/>
          </a:ln>
        </p:spPr>
        <p:txBody>
          <a:bodyPr lIns="91429" tIns="45714" rIns="91429" bIns="45714"/>
          <a:lstStyle/>
          <a:p>
            <a:pPr algn="l"/>
            <a:r>
              <a:rPr lang="zh-CN" altLang="en-US" sz="2400" b="1" dirty="0" smtClean="0">
                <a:solidFill>
                  <a:schemeClr val="bg1"/>
                </a:solidFill>
                <a:latin typeface="微软雅黑" pitchFamily="34" charset="-122"/>
                <a:ea typeface="微软雅黑" pitchFamily="34" charset="-122"/>
              </a:rPr>
              <a:t>目录</a:t>
            </a:r>
            <a:endParaRPr lang="zh-CN" altLang="en-US" sz="2400" b="1" dirty="0" smtClean="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6" name="内容占位符 3" descr="3e608ba5d8613cb15071d4b53c82cd3b.jpg"/>
          <p:cNvPicPr>
            <a:picLocks noGrp="1" noChangeAspect="1"/>
          </p:cNvPicPr>
          <p:nvPr>
            <p:ph idx="1"/>
          </p:nvPr>
        </p:nvPicPr>
        <p:blipFill>
          <a:blip r:embed="rId2" cstate="print">
            <a:biLevel thresh="50000"/>
          </a:blip>
          <a:stretch>
            <a:fillRect/>
          </a:stretch>
        </p:blipFill>
        <p:spPr>
          <a:xfrm rot="20583288">
            <a:off x="768052" y="2500176"/>
            <a:ext cx="3735864" cy="27389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97197" name="内容占位符 3" descr="3e608ba5d8613cb15071d4b53c82cd3b.jpg"/>
          <p:cNvPicPr>
            <a:picLocks noChangeAspect="1"/>
          </p:cNvPicPr>
          <p:nvPr/>
        </p:nvPicPr>
        <p:blipFill>
          <a:blip r:embed="rId3" cstate="print">
            <a:biLevel thresh="50000"/>
          </a:blip>
          <a:stretch>
            <a:fillRect/>
          </a:stretch>
        </p:blipFill>
        <p:spPr>
          <a:xfrm rot="20583288">
            <a:off x="2428622" y="1189710"/>
            <a:ext cx="2623407" cy="36703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97198" name="内容占位符 3" descr="3e608ba5d8613cb15071d4b53c82cd3b.jpg"/>
          <p:cNvPicPr>
            <a:picLocks noChangeAspect="1"/>
          </p:cNvPicPr>
          <p:nvPr/>
        </p:nvPicPr>
        <p:blipFill>
          <a:blip r:embed="rId4" cstate="print">
            <a:biLevel thresh="50000"/>
          </a:blip>
          <a:stretch>
            <a:fillRect/>
          </a:stretch>
        </p:blipFill>
        <p:spPr>
          <a:xfrm rot="20583288">
            <a:off x="4062555" y="1720793"/>
            <a:ext cx="4365345" cy="28820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97199" name="内容占位符 3" descr="3e608ba5d8613cb15071d4b53c82cd3b.jpg"/>
          <p:cNvPicPr>
            <a:picLocks noChangeAspect="1"/>
          </p:cNvPicPr>
          <p:nvPr/>
        </p:nvPicPr>
        <p:blipFill>
          <a:blip r:embed="rId5" cstate="print">
            <a:biLevel thresh="50000"/>
          </a:blip>
          <a:stretch>
            <a:fillRect/>
          </a:stretch>
        </p:blipFill>
        <p:spPr>
          <a:xfrm rot="20583288">
            <a:off x="1879247" y="3712612"/>
            <a:ext cx="3980261" cy="292371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97200" name="内容占位符 3" descr="3e608ba5d8613cb15071d4b53c82cd3b.jpg"/>
          <p:cNvPicPr>
            <a:picLocks noChangeAspect="1"/>
          </p:cNvPicPr>
          <p:nvPr/>
        </p:nvPicPr>
        <p:blipFill>
          <a:blip r:embed="rId6" cstate="print">
            <a:biLevel thresh="50000"/>
          </a:blip>
          <a:stretch>
            <a:fillRect/>
          </a:stretch>
        </p:blipFill>
        <p:spPr>
          <a:xfrm rot="20583288">
            <a:off x="5932934" y="2499578"/>
            <a:ext cx="3767511" cy="29495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48879" name="矩形 8"/>
          <p:cNvSpPr/>
          <p:nvPr/>
        </p:nvSpPr>
        <p:spPr>
          <a:xfrm>
            <a:off x="0" y="4725796"/>
            <a:ext cx="10261600" cy="2835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r>
              <a:rPr lang="zh-CN" altLang="en-US" sz="4000" dirty="0" smtClean="0">
                <a:ln>
                  <a:solidFill>
                    <a:schemeClr val="tx1"/>
                  </a:solidFill>
                </a:ln>
                <a:solidFill>
                  <a:schemeClr val="bg1"/>
                </a:solidFill>
                <a:latin typeface="微软雅黑" pitchFamily="34" charset="-122"/>
                <a:ea typeface="微软雅黑" pitchFamily="34" charset="-122"/>
              </a:rPr>
              <a:t>安全意识薄弱，是事故多发的主要原因！</a:t>
            </a:r>
            <a:endParaRPr lang="en-US" altLang="zh-CN" sz="4000" dirty="0" smtClean="0">
              <a:ln>
                <a:solidFill>
                  <a:schemeClr val="tx1"/>
                </a:solidFill>
              </a:ln>
              <a:solidFill>
                <a:schemeClr val="bg1"/>
              </a:solidFill>
              <a:latin typeface="微软雅黑" pitchFamily="34" charset="-122"/>
              <a:ea typeface="微软雅黑" pitchFamily="34" charset="-122"/>
            </a:endParaRPr>
          </a:p>
          <a:p>
            <a:pPr algn="ctr"/>
            <a:r>
              <a:rPr lang="zh-CN" altLang="en-US" sz="4000" dirty="0" smtClean="0">
                <a:ln>
                  <a:solidFill>
                    <a:schemeClr val="tx1"/>
                  </a:solidFill>
                </a:ln>
                <a:solidFill>
                  <a:schemeClr val="bg1"/>
                </a:solidFill>
                <a:latin typeface="微软雅黑" pitchFamily="34" charset="-122"/>
                <a:ea typeface="微软雅黑" pitchFamily="34" charset="-122"/>
              </a:rPr>
              <a:t>消除</a:t>
            </a:r>
            <a:r>
              <a:rPr lang="zh-CN" altLang="en-US" sz="4000" dirty="0" smtClean="0">
                <a:ln>
                  <a:solidFill>
                    <a:schemeClr val="tx1"/>
                  </a:solidFill>
                </a:ln>
                <a:solidFill>
                  <a:srgbClr val="FFFF00"/>
                </a:solidFill>
                <a:latin typeface="微软雅黑" pitchFamily="34" charset="-122"/>
                <a:ea typeface="微软雅黑" pitchFamily="34" charset="-122"/>
              </a:rPr>
              <a:t>违章心理</a:t>
            </a:r>
            <a:r>
              <a:rPr lang="zh-CN" altLang="en-US" sz="4000" dirty="0" smtClean="0">
                <a:ln>
                  <a:solidFill>
                    <a:schemeClr val="tx1"/>
                  </a:solidFill>
                </a:ln>
                <a:solidFill>
                  <a:schemeClr val="bg1"/>
                </a:solidFill>
                <a:latin typeface="微软雅黑" pitchFamily="34" charset="-122"/>
                <a:ea typeface="微软雅黑" pitchFamily="34" charset="-122"/>
              </a:rPr>
              <a:t>，保证作业安全</a:t>
            </a:r>
            <a:endParaRPr lang="zh-CN" altLang="en-US" sz="4000" dirty="0">
              <a:ln>
                <a:solidFill>
                  <a:schemeClr val="tx1"/>
                </a:solidFill>
              </a:ln>
              <a:solidFill>
                <a:schemeClr val="bg1"/>
              </a:solidFill>
              <a:latin typeface="微软雅黑" pitchFamily="34" charset="-122"/>
              <a:ea typeface="微软雅黑" pitchFamily="34" charset="-122"/>
            </a:endParaRPr>
          </a:p>
        </p:txBody>
      </p:sp>
      <p:sp>
        <p:nvSpPr>
          <p:cNvPr id="9" name="Rectangle 2"/>
          <p:cNvSpPr txBox="1">
            <a:spLocks noChangeArrowheads="1"/>
          </p:cNvSpPr>
          <p:nvPr/>
        </p:nvSpPr>
        <p:spPr>
          <a:xfrm>
            <a:off x="569233" y="134649"/>
            <a:ext cx="6033399" cy="449552"/>
          </a:xfrm>
          <a:prstGeom prst="rect">
            <a:avLst/>
          </a:prstGeom>
        </p:spPr>
        <p:txBody>
          <a:bodyPr lIns="101837" tIns="50918" rIns="101837" bIns="50918"/>
          <a:lstStyle/>
          <a:p>
            <a:pPr lvl="0" defTabSz="101600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第三部分  </a:t>
            </a:r>
            <a:r>
              <a:rPr lang="zh-CN" altLang="en-US" sz="2400" dirty="0" smtClean="0">
                <a:solidFill>
                  <a:schemeClr val="bg1"/>
                </a:solidFill>
                <a:latin typeface="微软雅黑" pitchFamily="34" charset="-122"/>
              </a:rPr>
              <a:t>安全意识</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杜绝违章心理</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7" name="Text Box 4"/>
          <p:cNvSpPr txBox="1">
            <a:spLocks noChangeArrowheads="1"/>
          </p:cNvSpPr>
          <p:nvPr/>
        </p:nvSpPr>
        <p:spPr bwMode="auto">
          <a:xfrm>
            <a:off x="897636" y="1482231"/>
            <a:ext cx="8180832" cy="587661"/>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3600" b="0" dirty="0" smtClean="0">
                <a:solidFill>
                  <a:srgbClr val="006699"/>
                </a:solidFill>
              </a:rPr>
              <a:t>五种违章心理</a:t>
            </a:r>
            <a:endParaRPr lang="zh-CN" altLang="en-US" sz="3600" dirty="0">
              <a:solidFill>
                <a:srgbClr val="006699"/>
              </a:solidFill>
              <a:latin typeface="微软雅黑" pitchFamily="34" charset="-122"/>
            </a:endParaRPr>
          </a:p>
        </p:txBody>
      </p:sp>
      <p:sp>
        <p:nvSpPr>
          <p:cNvPr id="8" name="TextBox 7"/>
          <p:cNvSpPr txBox="1"/>
          <p:nvPr/>
        </p:nvSpPr>
        <p:spPr>
          <a:xfrm>
            <a:off x="2262414" y="2540000"/>
            <a:ext cx="5834743" cy="3323987"/>
          </a:xfrm>
          <a:prstGeom prst="rect">
            <a:avLst/>
          </a:prstGeom>
          <a:noFill/>
        </p:spPr>
        <p:txBody>
          <a:bodyPr wrap="square" rtlCol="0">
            <a:spAutoFit/>
          </a:bodyPr>
          <a:lstStyle/>
          <a:p>
            <a:pPr>
              <a:lnSpc>
                <a:spcPct val="150000"/>
              </a:lnSpc>
            </a:pPr>
            <a:r>
              <a:rPr lang="en-US" altLang="zh-CN" sz="2800" b="0" dirty="0" smtClean="0">
                <a:solidFill>
                  <a:srgbClr val="006699"/>
                </a:solidFill>
              </a:rPr>
              <a:t>1</a:t>
            </a:r>
            <a:r>
              <a:rPr lang="zh-CN" altLang="en-US" sz="2800" b="0" dirty="0" smtClean="0">
                <a:solidFill>
                  <a:srgbClr val="006699"/>
                </a:solidFill>
              </a:rPr>
              <a:t>、混沌心理</a:t>
            </a:r>
            <a:endParaRPr lang="en-US" altLang="zh-CN" sz="2800" b="0" dirty="0" smtClean="0">
              <a:solidFill>
                <a:srgbClr val="006699"/>
              </a:solidFill>
            </a:endParaRPr>
          </a:p>
          <a:p>
            <a:pPr>
              <a:lnSpc>
                <a:spcPct val="150000"/>
              </a:lnSpc>
            </a:pPr>
            <a:r>
              <a:rPr lang="en-US" altLang="zh-CN" sz="2800" b="0" dirty="0" smtClean="0">
                <a:solidFill>
                  <a:srgbClr val="006699"/>
                </a:solidFill>
              </a:rPr>
              <a:t>2</a:t>
            </a:r>
            <a:r>
              <a:rPr lang="zh-CN" altLang="en-US" sz="2800" b="0" dirty="0" smtClean="0">
                <a:solidFill>
                  <a:srgbClr val="006699"/>
                </a:solidFill>
              </a:rPr>
              <a:t>、从众心理</a:t>
            </a:r>
            <a:endParaRPr lang="en-US" altLang="zh-CN" sz="2800" b="0" dirty="0" smtClean="0">
              <a:solidFill>
                <a:srgbClr val="006699"/>
              </a:solidFill>
            </a:endParaRPr>
          </a:p>
          <a:p>
            <a:pPr>
              <a:lnSpc>
                <a:spcPct val="150000"/>
              </a:lnSpc>
            </a:pPr>
            <a:r>
              <a:rPr lang="en-US" altLang="zh-CN" sz="2800" b="0" dirty="0" smtClean="0">
                <a:solidFill>
                  <a:srgbClr val="006699"/>
                </a:solidFill>
              </a:rPr>
              <a:t>3</a:t>
            </a:r>
            <a:r>
              <a:rPr lang="zh-CN" altLang="en-US" sz="2800" b="0" dirty="0" smtClean="0">
                <a:solidFill>
                  <a:srgbClr val="006699"/>
                </a:solidFill>
              </a:rPr>
              <a:t>、省事心理</a:t>
            </a:r>
            <a:endParaRPr lang="en-US" altLang="zh-CN" sz="2800" b="0" dirty="0" smtClean="0">
              <a:solidFill>
                <a:srgbClr val="006699"/>
              </a:solidFill>
            </a:endParaRPr>
          </a:p>
          <a:p>
            <a:pPr>
              <a:lnSpc>
                <a:spcPct val="150000"/>
              </a:lnSpc>
            </a:pPr>
            <a:r>
              <a:rPr lang="en-US" altLang="zh-CN" sz="2800" b="0" dirty="0" smtClean="0">
                <a:solidFill>
                  <a:srgbClr val="006699"/>
                </a:solidFill>
              </a:rPr>
              <a:t>4</a:t>
            </a:r>
            <a:r>
              <a:rPr lang="zh-CN" altLang="en-US" sz="2800" b="0" dirty="0" smtClean="0">
                <a:solidFill>
                  <a:srgbClr val="006699"/>
                </a:solidFill>
              </a:rPr>
              <a:t>、逞能心理</a:t>
            </a:r>
            <a:endParaRPr lang="en-US" altLang="zh-CN" sz="2800" b="0" dirty="0" smtClean="0">
              <a:solidFill>
                <a:srgbClr val="006699"/>
              </a:solidFill>
            </a:endParaRPr>
          </a:p>
          <a:p>
            <a:pPr>
              <a:lnSpc>
                <a:spcPct val="150000"/>
              </a:lnSpc>
            </a:pPr>
            <a:r>
              <a:rPr lang="en-US" altLang="zh-CN" sz="2800" b="0" dirty="0" smtClean="0">
                <a:solidFill>
                  <a:srgbClr val="006699"/>
                </a:solidFill>
              </a:rPr>
              <a:t>5</a:t>
            </a:r>
            <a:r>
              <a:rPr lang="zh-CN" altLang="en-US" sz="2800" b="0" dirty="0" smtClean="0">
                <a:solidFill>
                  <a:srgbClr val="006699"/>
                </a:solidFill>
              </a:rPr>
              <a:t>、侥幸心理</a:t>
            </a:r>
            <a:endParaRPr lang="zh-CN" altLang="en-US" sz="2800" b="0" dirty="0">
              <a:solidFill>
                <a:srgbClr val="006699"/>
              </a:solidFill>
            </a:endParaRPr>
          </a:p>
        </p:txBody>
      </p:sp>
      <p:sp>
        <p:nvSpPr>
          <p:cNvPr id="11"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杜绝违章心理</a:t>
            </a:r>
          </a:p>
        </p:txBody>
      </p:sp>
    </p:spTree>
  </p:cSld>
  <p:clrMapOvr>
    <a:masterClrMapping/>
  </p:clrMapOvr>
  <p:transition spd="slow">
    <p:wheel spokes="8"/>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5" name="Rectangle 1027"/>
          <p:cNvSpPr>
            <a:spLocks noGrp="1" noChangeArrowheads="1"/>
          </p:cNvSpPr>
          <p:nvPr>
            <p:ph type="body" sz="half" idx="1"/>
          </p:nvPr>
        </p:nvSpPr>
        <p:spPr>
          <a:xfrm>
            <a:off x="670695" y="2649631"/>
            <a:ext cx="9130329" cy="1457910"/>
          </a:xfrm>
        </p:spPr>
        <p:txBody>
          <a:bodyPr/>
          <a:lstStyle/>
          <a:p>
            <a:pPr>
              <a:buFont typeface="Wingdings" pitchFamily="2" charset="2"/>
              <a:buNone/>
            </a:pPr>
            <a:r>
              <a:rPr lang="zh-CN" altLang="en-US" sz="3100" b="1" dirty="0" smtClean="0">
                <a:solidFill>
                  <a:srgbClr val="F60802"/>
                </a:solidFill>
                <a:latin typeface="微软雅黑" pitchFamily="34" charset="-122"/>
                <a:ea typeface="微软雅黑" pitchFamily="34" charset="-122"/>
              </a:rPr>
              <a:t>案例分析</a:t>
            </a:r>
            <a:r>
              <a:rPr lang="en-US" altLang="zh-CN" sz="3100" b="1" dirty="0" smtClean="0">
                <a:solidFill>
                  <a:srgbClr val="F60802"/>
                </a:solidFill>
                <a:latin typeface="微软雅黑" pitchFamily="34" charset="-122"/>
                <a:ea typeface="微软雅黑" pitchFamily="34" charset="-122"/>
              </a:rPr>
              <a:t>1</a:t>
            </a:r>
            <a:r>
              <a:rPr lang="zh-CN" altLang="en-US" sz="3100" b="1" dirty="0" smtClean="0">
                <a:solidFill>
                  <a:srgbClr val="F60802"/>
                </a:solidFill>
                <a:latin typeface="微软雅黑" pitchFamily="34" charset="-122"/>
                <a:ea typeface="微软雅黑" pitchFamily="34" charset="-122"/>
                <a:sym typeface="Wingdings" pitchFamily="2" charset="2"/>
              </a:rPr>
              <a:t>：</a:t>
            </a:r>
            <a:endParaRPr lang="en-US" altLang="zh-CN" sz="3100" b="1" dirty="0" smtClean="0">
              <a:solidFill>
                <a:srgbClr val="F60802"/>
              </a:solidFill>
              <a:latin typeface="微软雅黑" pitchFamily="34" charset="-122"/>
              <a:ea typeface="微软雅黑" pitchFamily="34" charset="-122"/>
            </a:endParaRPr>
          </a:p>
          <a:p>
            <a:pPr marL="0" indent="0" algn="just">
              <a:lnSpc>
                <a:spcPct val="200000"/>
              </a:lnSpc>
              <a:spcBef>
                <a:spcPts val="0"/>
              </a:spcBef>
              <a:buFont typeface="Wingdings" pitchFamily="2" charset="2"/>
              <a:buNone/>
            </a:pPr>
            <a:r>
              <a:rPr lang="zh-CN" altLang="en-US" sz="3200" dirty="0" smtClean="0">
                <a:solidFill>
                  <a:srgbClr val="006699"/>
                </a:solidFill>
                <a:latin typeface="微软雅黑" pitchFamily="34" charset="-122"/>
                <a:ea typeface="微软雅黑" pitchFamily="34" charset="-122"/>
                <a:hlinkClick r:id="rId3" action="ppaction://hlinkfile"/>
              </a:rPr>
              <a:t>视频</a:t>
            </a:r>
            <a:r>
              <a:rPr lang="en-US" altLang="zh-CN" sz="3200" dirty="0" smtClean="0">
                <a:solidFill>
                  <a:srgbClr val="006699"/>
                </a:solidFill>
                <a:latin typeface="微软雅黑" pitchFamily="34" charset="-122"/>
                <a:ea typeface="微软雅黑" pitchFamily="34" charset="-122"/>
                <a:hlinkClick r:id="rId3" action="ppaction://hlinkfile"/>
              </a:rPr>
              <a:t>6</a:t>
            </a:r>
            <a:r>
              <a:rPr lang="zh-CN" altLang="en-US" sz="3200" dirty="0" smtClean="0">
                <a:solidFill>
                  <a:srgbClr val="006699"/>
                </a:solidFill>
                <a:latin typeface="微软雅黑" pitchFamily="34" charset="-122"/>
                <a:ea typeface="微软雅黑" pitchFamily="34" charset="-122"/>
                <a:hlinkClick r:id="rId3" action="ppaction://hlinkfile"/>
              </a:rPr>
              <a:t>：叉车伤害事故</a:t>
            </a:r>
            <a:endParaRPr lang="zh-CN" altLang="en-US" sz="3200" b="1" dirty="0" smtClean="0">
              <a:solidFill>
                <a:srgbClr val="FF0000"/>
              </a:solidFill>
              <a:latin typeface="微软雅黑" pitchFamily="34" charset="-122"/>
              <a:ea typeface="微软雅黑" pitchFamily="34" charset="-122"/>
            </a:endParaRPr>
          </a:p>
        </p:txBody>
      </p:sp>
      <p:sp>
        <p:nvSpPr>
          <p:cNvPr id="1048887" name="Text Box 4"/>
          <p:cNvSpPr txBox="1">
            <a:spLocks noChangeArrowheads="1"/>
          </p:cNvSpPr>
          <p:nvPr/>
        </p:nvSpPr>
        <p:spPr bwMode="auto">
          <a:xfrm>
            <a:off x="897636" y="1482231"/>
            <a:ext cx="8180832" cy="546101"/>
          </a:xfrm>
          <a:prstGeom prst="rect">
            <a:avLst/>
          </a:prstGeom>
          <a:noFill/>
          <a:ln w="9525">
            <a:noFill/>
            <a:miter lim="800000"/>
            <a:headEnd/>
            <a:tailEnd/>
          </a:ln>
        </p:spPr>
        <p:txBody>
          <a:bodyPr wrap="square" lIns="182211" tIns="0" rIns="0" bIns="0">
            <a:spAutoFit/>
          </a:bodyPr>
          <a:lstStyle/>
          <a:p>
            <a:pPr algn="ctr">
              <a:lnSpc>
                <a:spcPct val="115000"/>
              </a:lnSpc>
            </a:pPr>
            <a:r>
              <a:rPr lang="en-US" altLang="zh-CN" sz="3600" dirty="0" smtClean="0">
                <a:solidFill>
                  <a:srgbClr val="006699"/>
                </a:solidFill>
                <a:latin typeface="微软雅黑" pitchFamily="34" charset="-122"/>
              </a:rPr>
              <a:t>1</a:t>
            </a:r>
            <a:r>
              <a:rPr lang="zh-CN" altLang="en-US" sz="3600" dirty="0" smtClean="0">
                <a:solidFill>
                  <a:srgbClr val="006699"/>
                </a:solidFill>
                <a:latin typeface="微软雅黑" pitchFamily="34" charset="-122"/>
              </a:rPr>
              <a:t>、混沌心理</a:t>
            </a:r>
            <a:endParaRPr lang="zh-CN" altLang="en-US" sz="3600" dirty="0">
              <a:solidFill>
                <a:srgbClr val="006699"/>
              </a:solidFill>
              <a:latin typeface="微软雅黑" pitchFamily="34" charset="-122"/>
            </a:endParaRPr>
          </a:p>
        </p:txBody>
      </p:sp>
      <p:sp>
        <p:nvSpPr>
          <p:cNvPr id="6" name="TextBox 5"/>
          <p:cNvSpPr txBox="1">
            <a:spLocks noChangeArrowheads="1"/>
          </p:cNvSpPr>
          <p:nvPr/>
        </p:nvSpPr>
        <p:spPr bwMode="auto">
          <a:xfrm>
            <a:off x="714753" y="4243890"/>
            <a:ext cx="8969992" cy="1246092"/>
          </a:xfrm>
          <a:prstGeom prst="rect">
            <a:avLst/>
          </a:prstGeom>
          <a:noFill/>
          <a:ln w="9525">
            <a:noFill/>
            <a:miter lim="800000"/>
            <a:headEnd/>
            <a:tailEnd/>
          </a:ln>
        </p:spPr>
        <p:txBody>
          <a:bodyPr wrap="square" lIns="101837" tIns="50918" rIns="101837" bIns="50918">
            <a:spAutoFit/>
          </a:bodyPr>
          <a:lstStyle/>
          <a:p>
            <a:r>
              <a:rPr lang="zh-CN" altLang="en-US" sz="3200" b="0" dirty="0">
                <a:solidFill>
                  <a:srgbClr val="FF0000"/>
                </a:solidFill>
                <a:latin typeface="微软雅黑" pitchFamily="34" charset="-122"/>
              </a:rPr>
              <a:t>讨   论：</a:t>
            </a:r>
            <a:endParaRPr lang="en-US" altLang="zh-CN" sz="3200" b="0" dirty="0">
              <a:solidFill>
                <a:srgbClr val="FF0000"/>
              </a:solidFill>
              <a:latin typeface="微软雅黑" pitchFamily="34" charset="-122"/>
            </a:endParaRPr>
          </a:p>
          <a:p>
            <a:pPr>
              <a:lnSpc>
                <a:spcPct val="150000"/>
              </a:lnSpc>
            </a:pPr>
            <a:r>
              <a:rPr lang="zh-CN" altLang="en-US" sz="3200" b="0" dirty="0" smtClean="0">
                <a:solidFill>
                  <a:srgbClr val="006699"/>
                </a:solidFill>
              </a:rPr>
              <a:t>发生事故</a:t>
            </a:r>
            <a:r>
              <a:rPr lang="zh-CN" altLang="en-US" sz="3200" b="0" dirty="0">
                <a:solidFill>
                  <a:srgbClr val="006699"/>
                </a:solidFill>
              </a:rPr>
              <a:t>的</a:t>
            </a:r>
            <a:r>
              <a:rPr lang="zh-CN" altLang="en-US" sz="3200" b="0" dirty="0" smtClean="0">
                <a:solidFill>
                  <a:srgbClr val="006699"/>
                </a:solidFill>
              </a:rPr>
              <a:t>原因是什么？</a:t>
            </a:r>
            <a:endParaRPr lang="en-US" altLang="zh-CN" sz="3200" b="0" dirty="0">
              <a:solidFill>
                <a:srgbClr val="006699"/>
              </a:solidFill>
            </a:endParaRPr>
          </a:p>
        </p:txBody>
      </p:sp>
      <p:sp>
        <p:nvSpPr>
          <p:cNvPr id="7" name="TextBox 5"/>
          <p:cNvSpPr txBox="1">
            <a:spLocks noChangeArrowheads="1"/>
          </p:cNvSpPr>
          <p:nvPr/>
        </p:nvSpPr>
        <p:spPr bwMode="auto">
          <a:xfrm>
            <a:off x="700227" y="5521104"/>
            <a:ext cx="8969992" cy="1087715"/>
          </a:xfrm>
          <a:prstGeom prst="rect">
            <a:avLst/>
          </a:prstGeom>
          <a:noFill/>
          <a:ln w="9525">
            <a:noFill/>
            <a:miter lim="800000"/>
            <a:headEnd/>
            <a:tailEnd/>
          </a:ln>
        </p:spPr>
        <p:txBody>
          <a:bodyPr wrap="square" lIns="101837" tIns="50918" rIns="101837" bIns="50918">
            <a:spAutoFit/>
          </a:bodyPr>
          <a:lstStyle/>
          <a:p>
            <a:r>
              <a:rPr lang="zh-CN" altLang="en-US" sz="3200" b="0" dirty="0" smtClean="0">
                <a:solidFill>
                  <a:srgbClr val="006699"/>
                </a:solidFill>
              </a:rPr>
              <a:t>根本原因</a:t>
            </a:r>
            <a:r>
              <a:rPr lang="en-US" altLang="zh-CN" sz="3200" b="0" dirty="0" smtClean="0">
                <a:solidFill>
                  <a:srgbClr val="006699"/>
                </a:solidFill>
              </a:rPr>
              <a:t>:</a:t>
            </a:r>
            <a:r>
              <a:rPr lang="zh-CN" altLang="en-US" sz="3200" b="0" dirty="0" smtClean="0">
                <a:solidFill>
                  <a:srgbClr val="006699"/>
                </a:solidFill>
              </a:rPr>
              <a:t>不掌握安全知识，不具备安全技能，混沌无知</a:t>
            </a:r>
            <a:endParaRPr lang="en-US" altLang="zh-CN" sz="3200" b="0" dirty="0">
              <a:solidFill>
                <a:srgbClr val="FF0000"/>
              </a:solidFill>
            </a:endParaRPr>
          </a:p>
        </p:txBody>
      </p:sp>
      <p:sp>
        <p:nvSpPr>
          <p:cNvPr id="8"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杜绝违章心理</a:t>
            </a:r>
          </a:p>
        </p:txBody>
      </p:sp>
    </p:spTree>
  </p:cSld>
  <p:clrMapOvr>
    <a:masterClrMapping/>
  </p:clrMapOvr>
  <p:transition spd="slow">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887"/>
                                        </p:tgtEl>
                                        <p:attrNameLst>
                                          <p:attrName>style.visibility</p:attrName>
                                        </p:attrNameLst>
                                      </p:cBhvr>
                                      <p:to>
                                        <p:strVal val="visible"/>
                                      </p:to>
                                    </p:set>
                                    <p:anim calcmode="lin" valueType="num">
                                      <p:cBhvr additive="base">
                                        <p:cTn id="7" dur="500" fill="hold"/>
                                        <p:tgtEl>
                                          <p:spTgt spid="1048887"/>
                                        </p:tgtEl>
                                        <p:attrNameLst>
                                          <p:attrName>ppt_x</p:attrName>
                                        </p:attrNameLst>
                                      </p:cBhvr>
                                      <p:tavLst>
                                        <p:tav tm="0">
                                          <p:val>
                                            <p:strVal val="#ppt_x"/>
                                          </p:val>
                                        </p:tav>
                                        <p:tav tm="100000">
                                          <p:val>
                                            <p:strVal val="#ppt_x"/>
                                          </p:val>
                                        </p:tav>
                                      </p:tavLst>
                                    </p:anim>
                                    <p:anim calcmode="lin" valueType="num">
                                      <p:cBhvr additive="base">
                                        <p:cTn id="8" dur="500" fill="hold"/>
                                        <p:tgtEl>
                                          <p:spTgt spid="10488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1" nodeType="clickEffect">
                                  <p:stCondLst>
                                    <p:cond delay="0"/>
                                  </p:stCondLst>
                                  <p:childTnLst>
                                    <p:set>
                                      <p:cBhvr>
                                        <p:cTn id="12" dur="1" fill="hold">
                                          <p:stCondLst>
                                            <p:cond delay="0"/>
                                          </p:stCondLst>
                                        </p:cTn>
                                        <p:tgtEl>
                                          <p:spTgt spid="1048887"/>
                                        </p:tgtEl>
                                        <p:attrNameLst>
                                          <p:attrName>style.visibility</p:attrName>
                                        </p:attrNameLst>
                                      </p:cBhvr>
                                      <p:to>
                                        <p:strVal val="visible"/>
                                      </p:to>
                                    </p:set>
                                    <p:animEffect transition="in" filter="checkerboard(across)">
                                      <p:cBhvr>
                                        <p:cTn id="13" dur="500"/>
                                        <p:tgtEl>
                                          <p:spTgt spid="104888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48885">
                                            <p:txEl>
                                              <p:pRg st="0" end="0"/>
                                            </p:txEl>
                                          </p:spTgt>
                                        </p:tgtEl>
                                        <p:attrNameLst>
                                          <p:attrName>style.visibility</p:attrName>
                                        </p:attrNameLst>
                                      </p:cBhvr>
                                      <p:to>
                                        <p:strVal val="visible"/>
                                      </p:to>
                                    </p:set>
                                    <p:animEffect transition="in" filter="slide(fromBottom)">
                                      <p:cBhvr>
                                        <p:cTn id="18" dur="500"/>
                                        <p:tgtEl>
                                          <p:spTgt spid="104888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048885">
                                            <p:txEl>
                                              <p:pRg st="1" end="1"/>
                                            </p:txEl>
                                          </p:spTgt>
                                        </p:tgtEl>
                                        <p:attrNameLst>
                                          <p:attrName>style.visibility</p:attrName>
                                        </p:attrNameLst>
                                      </p:cBhvr>
                                      <p:to>
                                        <p:strVal val="visible"/>
                                      </p:to>
                                    </p:set>
                                    <p:animEffect transition="in" filter="slide(fromBottom)">
                                      <p:cBhvr>
                                        <p:cTn id="23" dur="500"/>
                                        <p:tgtEl>
                                          <p:spTgt spid="104888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amond(in)">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slide(fromBottom)">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5" grpId="0" build="p"/>
      <p:bldP spid="1048887" grpId="0"/>
      <p:bldP spid="1048887" grpId="1"/>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7" name="Rectangle 10"/>
          <p:cNvSpPr>
            <a:spLocks noGrp="1" noChangeArrowheads="1"/>
          </p:cNvSpPr>
          <p:nvPr>
            <p:ph type="body" sz="half" idx="1"/>
          </p:nvPr>
        </p:nvSpPr>
        <p:spPr>
          <a:xfrm>
            <a:off x="513080" y="1764295"/>
            <a:ext cx="9148146" cy="4990084"/>
          </a:xfrm>
          <a:noFill/>
        </p:spPr>
        <p:txBody>
          <a:bodyPr/>
          <a:lstStyle/>
          <a:p>
            <a:pPr marL="0" indent="0">
              <a:lnSpc>
                <a:spcPct val="200000"/>
              </a:lnSpc>
              <a:spcBef>
                <a:spcPts val="0"/>
              </a:spcBef>
              <a:buFont typeface="Wingdings" pitchFamily="2" charset="2"/>
              <a:buNone/>
            </a:pPr>
            <a:r>
              <a:rPr lang="zh-CN" altLang="en-US" sz="3200" b="1" dirty="0" smtClean="0">
                <a:solidFill>
                  <a:srgbClr val="FF0000"/>
                </a:solidFill>
                <a:latin typeface="微软雅黑" pitchFamily="34" charset="-122"/>
                <a:ea typeface="微软雅黑" pitchFamily="34" charset="-122"/>
              </a:rPr>
              <a:t>总结</a:t>
            </a:r>
            <a:r>
              <a:rPr lang="zh-CN" altLang="en-US" sz="3200" b="1" dirty="0" smtClean="0">
                <a:solidFill>
                  <a:srgbClr val="FF0000"/>
                </a:solidFill>
              </a:rPr>
              <a:t>：</a:t>
            </a:r>
            <a:endParaRPr lang="en-US" altLang="zh-CN" sz="3200" b="1" dirty="0" smtClean="0">
              <a:solidFill>
                <a:srgbClr val="FF0000"/>
              </a:solidFill>
            </a:endParaRPr>
          </a:p>
          <a:p>
            <a:pPr marL="0" indent="0">
              <a:lnSpc>
                <a:spcPct val="200000"/>
              </a:lnSpc>
              <a:spcBef>
                <a:spcPts val="0"/>
              </a:spcBef>
              <a:buFont typeface="Wingdings" pitchFamily="2" charset="2"/>
              <a:buNone/>
            </a:pPr>
            <a:r>
              <a:rPr lang="zh-CN" altLang="en-US" sz="3200" dirty="0" smtClean="0">
                <a:solidFill>
                  <a:srgbClr val="006699"/>
                </a:solidFill>
                <a:latin typeface="微软雅黑" pitchFamily="34" charset="-122"/>
                <a:ea typeface="微软雅黑" pitchFamily="34" charset="-122"/>
              </a:rPr>
              <a:t>大多数事故是由于</a:t>
            </a:r>
            <a:r>
              <a:rPr lang="zh-CN" altLang="en-US" sz="3200" u="sng" dirty="0" smtClean="0">
                <a:solidFill>
                  <a:srgbClr val="FF0000"/>
                </a:solidFill>
                <a:latin typeface="微软雅黑" pitchFamily="34" charset="-122"/>
                <a:ea typeface="微软雅黑" pitchFamily="34" charset="-122"/>
              </a:rPr>
              <a:t>忽视安全的行为</a:t>
            </a:r>
            <a:r>
              <a:rPr lang="zh-CN" altLang="en-US" sz="3200" dirty="0" smtClean="0">
                <a:solidFill>
                  <a:srgbClr val="006699"/>
                </a:solidFill>
                <a:latin typeface="微软雅黑" pitchFamily="34" charset="-122"/>
                <a:ea typeface="微软雅黑" pitchFamily="34" charset="-122"/>
              </a:rPr>
              <a:t>造成的；</a:t>
            </a:r>
            <a:endParaRPr lang="en-US" altLang="zh-CN" sz="3200" dirty="0" smtClean="0">
              <a:solidFill>
                <a:srgbClr val="006699"/>
              </a:solidFill>
              <a:latin typeface="微软雅黑" pitchFamily="34" charset="-122"/>
              <a:ea typeface="微软雅黑" pitchFamily="34" charset="-122"/>
            </a:endParaRPr>
          </a:p>
          <a:p>
            <a:pPr marL="0" indent="0">
              <a:lnSpc>
                <a:spcPct val="200000"/>
              </a:lnSpc>
              <a:spcBef>
                <a:spcPts val="0"/>
              </a:spcBef>
              <a:buFont typeface="Wingdings" pitchFamily="2" charset="2"/>
              <a:buNone/>
            </a:pPr>
            <a:r>
              <a:rPr lang="zh-CN" altLang="en-US" sz="3200" dirty="0" smtClean="0">
                <a:solidFill>
                  <a:srgbClr val="006699"/>
                </a:solidFill>
                <a:latin typeface="微软雅黑" pitchFamily="34" charset="-122"/>
                <a:ea typeface="微软雅黑" pitchFamily="34" charset="-122"/>
              </a:rPr>
              <a:t>掌握安全知识和安全技能可以提高安全意识，帮助我们辨认和消除不安全的</a:t>
            </a:r>
            <a:r>
              <a:rPr lang="zh-CN" altLang="en-US" sz="3200" u="sng" dirty="0" smtClean="0">
                <a:solidFill>
                  <a:srgbClr val="FF0000"/>
                </a:solidFill>
                <a:latin typeface="微软雅黑" pitchFamily="34" charset="-122"/>
                <a:ea typeface="微软雅黑" pitchFamily="34" charset="-122"/>
              </a:rPr>
              <a:t>环境因素</a:t>
            </a:r>
            <a:r>
              <a:rPr lang="zh-CN" altLang="en-US" sz="3200" dirty="0" smtClean="0">
                <a:solidFill>
                  <a:srgbClr val="006699"/>
                </a:solidFill>
                <a:latin typeface="微软雅黑" pitchFamily="34" charset="-122"/>
                <a:ea typeface="微软雅黑" pitchFamily="34" charset="-122"/>
              </a:rPr>
              <a:t>。</a:t>
            </a:r>
            <a:endParaRPr lang="zh-CN" altLang="zh-CN" sz="3200" dirty="0" smtClean="0">
              <a:solidFill>
                <a:srgbClr val="006699"/>
              </a:solidFill>
              <a:latin typeface="微软雅黑" pitchFamily="34" charset="-122"/>
              <a:ea typeface="微软雅黑" pitchFamily="34" charset="-122"/>
            </a:endParaRPr>
          </a:p>
        </p:txBody>
      </p:sp>
      <p:sp>
        <p:nvSpPr>
          <p:cNvPr id="4"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杜绝违章心理</a:t>
            </a:r>
          </a:p>
        </p:txBody>
      </p:sp>
    </p:spTree>
  </p:cSld>
  <p:clrMapOvr>
    <a:masterClrMapping/>
  </p:clrMapOvr>
  <p:transition spd="slow">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8907">
                                            <p:txEl>
                                              <p:pRg st="0" end="0"/>
                                            </p:txEl>
                                          </p:spTgt>
                                        </p:tgtEl>
                                        <p:attrNameLst>
                                          <p:attrName>style.visibility</p:attrName>
                                        </p:attrNameLst>
                                      </p:cBhvr>
                                      <p:to>
                                        <p:strVal val="visible"/>
                                      </p:to>
                                    </p:set>
                                    <p:anim calcmode="lin" valueType="num">
                                      <p:cBhvr additive="base">
                                        <p:cTn id="7" dur="500" fill="hold"/>
                                        <p:tgtEl>
                                          <p:spTgt spid="10489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89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48907">
                                            <p:txEl>
                                              <p:pRg st="1" end="1"/>
                                            </p:txEl>
                                          </p:spTgt>
                                        </p:tgtEl>
                                        <p:attrNameLst>
                                          <p:attrName>style.visibility</p:attrName>
                                        </p:attrNameLst>
                                      </p:cBhvr>
                                      <p:to>
                                        <p:strVal val="visible"/>
                                      </p:to>
                                    </p:set>
                                    <p:anim calcmode="lin" valueType="num">
                                      <p:cBhvr additive="base">
                                        <p:cTn id="13" dur="500" fill="hold"/>
                                        <p:tgtEl>
                                          <p:spTgt spid="10489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489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48907">
                                            <p:txEl>
                                              <p:pRg st="2" end="2"/>
                                            </p:txEl>
                                          </p:spTgt>
                                        </p:tgtEl>
                                        <p:attrNameLst>
                                          <p:attrName>style.visibility</p:attrName>
                                        </p:attrNameLst>
                                      </p:cBhvr>
                                      <p:to>
                                        <p:strVal val="visible"/>
                                      </p:to>
                                    </p:set>
                                    <p:anim calcmode="lin" valueType="num">
                                      <p:cBhvr additive="base">
                                        <p:cTn id="19" dur="500" fill="hold"/>
                                        <p:tgtEl>
                                          <p:spTgt spid="10489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890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7"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3" name="Text Box 4"/>
          <p:cNvSpPr txBox="1">
            <a:spLocks noChangeArrowheads="1"/>
          </p:cNvSpPr>
          <p:nvPr/>
        </p:nvSpPr>
        <p:spPr bwMode="auto">
          <a:xfrm>
            <a:off x="897636" y="1482231"/>
            <a:ext cx="8180832" cy="637097"/>
          </a:xfrm>
          <a:prstGeom prst="rect">
            <a:avLst/>
          </a:prstGeom>
          <a:noFill/>
          <a:ln w="9525">
            <a:noFill/>
            <a:miter lim="800000"/>
            <a:headEnd/>
            <a:tailEnd/>
          </a:ln>
        </p:spPr>
        <p:txBody>
          <a:bodyPr wrap="square" lIns="182211" tIns="0" rIns="0" bIns="0">
            <a:spAutoFit/>
          </a:bodyPr>
          <a:lstStyle/>
          <a:p>
            <a:pPr algn="ctr">
              <a:lnSpc>
                <a:spcPct val="115000"/>
              </a:lnSpc>
            </a:pPr>
            <a:r>
              <a:rPr lang="en-US" altLang="zh-CN" sz="3600" dirty="0" smtClean="0">
                <a:solidFill>
                  <a:srgbClr val="006699"/>
                </a:solidFill>
                <a:latin typeface="微软雅黑" pitchFamily="34" charset="-122"/>
              </a:rPr>
              <a:t>2</a:t>
            </a:r>
            <a:r>
              <a:rPr lang="zh-CN" altLang="en-US" sz="3600" dirty="0" smtClean="0">
                <a:solidFill>
                  <a:srgbClr val="006699"/>
                </a:solidFill>
                <a:latin typeface="微软雅黑" pitchFamily="34" charset="-122"/>
              </a:rPr>
              <a:t>、从众心理</a:t>
            </a:r>
            <a:endParaRPr lang="zh-CN" altLang="en-US" sz="3600" dirty="0">
              <a:solidFill>
                <a:srgbClr val="006699"/>
              </a:solidFill>
              <a:latin typeface="微软雅黑" pitchFamily="34" charset="-122"/>
            </a:endParaRPr>
          </a:p>
        </p:txBody>
      </p:sp>
      <p:sp>
        <p:nvSpPr>
          <p:cNvPr id="6" name="Rectangle 1027"/>
          <p:cNvSpPr txBox="1">
            <a:spLocks noChangeArrowheads="1"/>
          </p:cNvSpPr>
          <p:nvPr/>
        </p:nvSpPr>
        <p:spPr>
          <a:xfrm>
            <a:off x="670695" y="2475462"/>
            <a:ext cx="9130329" cy="1457910"/>
          </a:xfrm>
          <a:prstGeom prst="rect">
            <a:avLst/>
          </a:prstGeom>
        </p:spPr>
        <p:txBody>
          <a:bodyPr lIns="101837" tIns="50918" rIns="101837" bIns="50918"/>
          <a:lstStyle/>
          <a:p>
            <a:pPr marL="382588" marR="0" lvl="0" indent="-382588" algn="l" defTabSz="1016000" rtl="0" eaLnBrk="0" fontAlgn="base" latinLnBrk="0" hangingPunct="0">
              <a:lnSpc>
                <a:spcPct val="150000"/>
              </a:lnSpc>
              <a:spcBef>
                <a:spcPct val="20000"/>
              </a:spcBef>
              <a:spcAft>
                <a:spcPct val="0"/>
              </a:spcAft>
              <a:buClrTx/>
              <a:buSzTx/>
              <a:buFont typeface="Wingdings" pitchFamily="2" charset="2"/>
              <a:buNone/>
              <a:tabLst/>
              <a:defRPr/>
            </a:pPr>
            <a:r>
              <a:rPr kumimoji="0" lang="zh-CN" altLang="en-US"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rPr>
              <a:t>案例分析</a:t>
            </a:r>
            <a:r>
              <a:rPr kumimoji="0" lang="en-US" altLang="zh-CN"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rPr>
              <a:t>2</a:t>
            </a:r>
            <a:r>
              <a:rPr kumimoji="0" lang="zh-CN" altLang="en-US"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sym typeface="Wingdings" pitchFamily="2" charset="2"/>
              </a:rPr>
              <a:t>：</a:t>
            </a:r>
            <a:endParaRPr kumimoji="0" lang="en-US" altLang="zh-CN"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sym typeface="Wingdings" pitchFamily="2" charset="2"/>
            </a:endParaRPr>
          </a:p>
          <a:p>
            <a:pPr marL="382588" indent="-382588" defTabSz="1016000" eaLnBrk="0" hangingPunct="0">
              <a:lnSpc>
                <a:spcPct val="150000"/>
              </a:lnSpc>
              <a:spcBef>
                <a:spcPct val="20000"/>
              </a:spcBef>
              <a:defRPr/>
            </a:pPr>
            <a:r>
              <a:rPr lang="zh-CN" altLang="en-US" sz="2800" kern="0" dirty="0" smtClean="0">
                <a:solidFill>
                  <a:srgbClr val="FF0000"/>
                </a:solidFill>
                <a:latin typeface="微软雅黑" pitchFamily="34" charset="-122"/>
                <a:hlinkClick r:id="rId2" action="ppaction://hlinkfile"/>
              </a:rPr>
              <a:t>视频</a:t>
            </a:r>
            <a:r>
              <a:rPr lang="en-US" altLang="zh-CN" sz="2800" kern="0" dirty="0" smtClean="0">
                <a:solidFill>
                  <a:srgbClr val="FF0000"/>
                </a:solidFill>
                <a:latin typeface="微软雅黑" pitchFamily="34" charset="-122"/>
                <a:hlinkClick r:id="rId2" action="ppaction://hlinkfile"/>
              </a:rPr>
              <a:t>7</a:t>
            </a:r>
            <a:r>
              <a:rPr lang="zh-CN" altLang="en-US" sz="2800" kern="0" dirty="0" smtClean="0">
                <a:solidFill>
                  <a:srgbClr val="FF0000"/>
                </a:solidFill>
                <a:latin typeface="微软雅黑" pitchFamily="34" charset="-122"/>
                <a:hlinkClick r:id="rId2" action="ppaction://hlinkfile"/>
              </a:rPr>
              <a:t>：电动车“组团”闯红灯</a:t>
            </a:r>
            <a:endParaRPr lang="zh-CN" altLang="en-US" sz="2800" kern="0" dirty="0" smtClean="0">
              <a:solidFill>
                <a:srgbClr val="FF0000"/>
              </a:solidFill>
              <a:latin typeface="微软雅黑" pitchFamily="34" charset="-122"/>
            </a:endParaRPr>
          </a:p>
        </p:txBody>
      </p:sp>
      <p:pic>
        <p:nvPicPr>
          <p:cNvPr id="5122" name="Picture 2"/>
          <p:cNvPicPr>
            <a:picLocks noChangeAspect="1" noChangeArrowheads="1"/>
          </p:cNvPicPr>
          <p:nvPr/>
        </p:nvPicPr>
        <p:blipFill>
          <a:blip r:embed="rId3" cstate="print"/>
          <a:srcRect/>
          <a:stretch>
            <a:fillRect/>
          </a:stretch>
        </p:blipFill>
        <p:spPr bwMode="auto">
          <a:xfrm>
            <a:off x="5910037" y="2830285"/>
            <a:ext cx="3695700" cy="2705553"/>
          </a:xfrm>
          <a:prstGeom prst="rect">
            <a:avLst/>
          </a:prstGeom>
          <a:noFill/>
          <a:ln w="9525">
            <a:noFill/>
            <a:miter lim="800000"/>
            <a:headEnd/>
            <a:tailEnd/>
          </a:ln>
        </p:spPr>
      </p:pic>
      <p:sp>
        <p:nvSpPr>
          <p:cNvPr id="7" name="矩形 6"/>
          <p:cNvSpPr/>
          <p:nvPr/>
        </p:nvSpPr>
        <p:spPr>
          <a:xfrm>
            <a:off x="683990" y="4242214"/>
            <a:ext cx="5252353" cy="139549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01837" tIns="50918" rIns="101837" bIns="50918">
            <a:spAutoFit/>
          </a:bodyPr>
          <a:lstStyle/>
          <a:p>
            <a:pPr eaLnBrk="0" hangingPunct="0">
              <a:lnSpc>
                <a:spcPct val="150000"/>
              </a:lnSpc>
            </a:pPr>
            <a:r>
              <a:rPr lang="zh-CN" altLang="en-US" sz="2800" dirty="0" smtClean="0">
                <a:solidFill>
                  <a:srgbClr val="FF0000"/>
                </a:solidFill>
                <a:latin typeface="微软雅黑" pitchFamily="34" charset="-122"/>
                <a:ea typeface="微软雅黑" pitchFamily="34" charset="-122"/>
              </a:rPr>
              <a:t>大家都违章不是你违章的理由，</a:t>
            </a:r>
            <a:endParaRPr lang="en-US" altLang="zh-CN" sz="2800" dirty="0" smtClean="0">
              <a:solidFill>
                <a:srgbClr val="FF0000"/>
              </a:solidFill>
              <a:latin typeface="微软雅黑" pitchFamily="34" charset="-122"/>
              <a:ea typeface="微软雅黑" pitchFamily="34" charset="-122"/>
            </a:endParaRPr>
          </a:p>
          <a:p>
            <a:pPr eaLnBrk="0" hangingPunct="0">
              <a:lnSpc>
                <a:spcPct val="150000"/>
              </a:lnSpc>
            </a:pPr>
            <a:r>
              <a:rPr lang="zh-CN" altLang="en-US" sz="2800" dirty="0" smtClean="0">
                <a:solidFill>
                  <a:srgbClr val="FF0000"/>
                </a:solidFill>
                <a:latin typeface="微软雅黑" pitchFamily="34" charset="-122"/>
                <a:ea typeface="微软雅黑" pitchFamily="34" charset="-122"/>
              </a:rPr>
              <a:t>事故面前任何理由都是苍白的！</a:t>
            </a:r>
            <a:endParaRPr lang="en-US" altLang="zh-CN" sz="2800" dirty="0">
              <a:solidFill>
                <a:srgbClr val="FF0000"/>
              </a:solidFill>
              <a:latin typeface="微软雅黑" pitchFamily="34" charset="-122"/>
              <a:ea typeface="微软雅黑" pitchFamily="34" charset="-122"/>
            </a:endParaRPr>
          </a:p>
        </p:txBody>
      </p:sp>
      <p:sp>
        <p:nvSpPr>
          <p:cNvPr id="8"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杜绝违章心理</a:t>
            </a: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48943"/>
                                        </p:tgtEl>
                                        <p:attrNameLst>
                                          <p:attrName>style.visibility</p:attrName>
                                        </p:attrNameLst>
                                      </p:cBhvr>
                                      <p:to>
                                        <p:strVal val="visible"/>
                                      </p:to>
                                    </p:set>
                                    <p:animEffect transition="in" filter="diamond(in)">
                                      <p:cBhvr>
                                        <p:cTn id="7" dur="2000"/>
                                        <p:tgtEl>
                                          <p:spTgt spid="1048943"/>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amond(in)">
                                      <p:cBhvr>
                                        <p:cTn id="10" dur="2000"/>
                                        <p:tgtEl>
                                          <p:spTgt spid="6"/>
                                        </p:tgtEl>
                                      </p:cBhvr>
                                    </p:animEffect>
                                  </p:childTnLst>
                                </p:cTn>
                              </p:par>
                              <p:par>
                                <p:cTn id="11" presetID="8" presetClass="entr" presetSubtype="16"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diamond(in)">
                                      <p:cBhvr>
                                        <p:cTn id="13" dur="2000"/>
                                        <p:tgtEl>
                                          <p:spTgt spid="5122"/>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edge">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43"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5" name="Text Box 4"/>
          <p:cNvSpPr txBox="1">
            <a:spLocks noChangeArrowheads="1"/>
          </p:cNvSpPr>
          <p:nvPr/>
        </p:nvSpPr>
        <p:spPr bwMode="auto">
          <a:xfrm>
            <a:off x="897636" y="1482231"/>
            <a:ext cx="8180832" cy="637097"/>
          </a:xfrm>
          <a:prstGeom prst="rect">
            <a:avLst/>
          </a:prstGeom>
          <a:noFill/>
          <a:ln w="9525">
            <a:noFill/>
            <a:miter lim="800000"/>
            <a:headEnd/>
            <a:tailEnd/>
          </a:ln>
        </p:spPr>
        <p:txBody>
          <a:bodyPr wrap="square" lIns="182211" tIns="0" rIns="0" bIns="0">
            <a:spAutoFit/>
          </a:bodyPr>
          <a:lstStyle/>
          <a:p>
            <a:pPr algn="ctr">
              <a:lnSpc>
                <a:spcPct val="115000"/>
              </a:lnSpc>
            </a:pPr>
            <a:r>
              <a:rPr lang="en-US" altLang="zh-CN" sz="3600" dirty="0" smtClean="0">
                <a:solidFill>
                  <a:srgbClr val="006699"/>
                </a:solidFill>
                <a:latin typeface="微软雅黑" pitchFamily="34" charset="-122"/>
              </a:rPr>
              <a:t>3</a:t>
            </a:r>
            <a:r>
              <a:rPr lang="zh-CN" altLang="en-US" sz="3600" dirty="0" smtClean="0">
                <a:solidFill>
                  <a:srgbClr val="006699"/>
                </a:solidFill>
                <a:latin typeface="微软雅黑" pitchFamily="34" charset="-122"/>
              </a:rPr>
              <a:t>、省事心理</a:t>
            </a:r>
            <a:endParaRPr lang="zh-CN" altLang="en-US" sz="3600" dirty="0">
              <a:solidFill>
                <a:srgbClr val="006699"/>
              </a:solidFill>
              <a:latin typeface="微软雅黑" pitchFamily="34" charset="-122"/>
            </a:endParaRPr>
          </a:p>
        </p:txBody>
      </p:sp>
      <p:sp>
        <p:nvSpPr>
          <p:cNvPr id="8" name="Rectangle 1027"/>
          <p:cNvSpPr txBox="1">
            <a:spLocks noChangeArrowheads="1"/>
          </p:cNvSpPr>
          <p:nvPr/>
        </p:nvSpPr>
        <p:spPr>
          <a:xfrm>
            <a:off x="670695" y="2636931"/>
            <a:ext cx="9130329" cy="1457910"/>
          </a:xfrm>
          <a:prstGeom prst="rect">
            <a:avLst/>
          </a:prstGeom>
        </p:spPr>
        <p:txBody>
          <a:bodyPr lIns="101837" tIns="50918" rIns="101837" bIns="50918"/>
          <a:lstStyle/>
          <a:p>
            <a:pPr marL="382588" marR="0" lvl="0" indent="-382588" algn="l" defTabSz="10160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rPr>
              <a:t>案例分析</a:t>
            </a:r>
            <a:r>
              <a:rPr kumimoji="0" lang="en-US" altLang="zh-CN"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rPr>
              <a:t>3</a:t>
            </a:r>
            <a:r>
              <a:rPr kumimoji="0" lang="zh-CN" altLang="en-US"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sym typeface="Wingdings" pitchFamily="2" charset="2"/>
              </a:rPr>
              <a:t>：</a:t>
            </a:r>
            <a:endParaRPr kumimoji="0" lang="en-US" altLang="zh-CN"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endParaRPr>
          </a:p>
          <a:p>
            <a:pPr algn="just" defTabSz="1016000" eaLnBrk="0" hangingPunct="0">
              <a:lnSpc>
                <a:spcPct val="200000"/>
              </a:lnSpc>
              <a:spcBef>
                <a:spcPts val="0"/>
              </a:spcBef>
              <a:defRPr/>
            </a:pPr>
            <a:r>
              <a:rPr lang="zh-CN" altLang="en-US" sz="3200" b="0" dirty="0" smtClean="0">
                <a:solidFill>
                  <a:srgbClr val="006699"/>
                </a:solidFill>
                <a:latin typeface="微软雅黑" pitchFamily="34" charset="-122"/>
              </a:rPr>
              <a:t>维修作业省事不关设备事故案例</a:t>
            </a:r>
          </a:p>
        </p:txBody>
      </p:sp>
      <p:sp>
        <p:nvSpPr>
          <p:cNvPr id="5" name="矩形 4"/>
          <p:cNvSpPr/>
          <p:nvPr/>
        </p:nvSpPr>
        <p:spPr>
          <a:xfrm>
            <a:off x="711200" y="4200991"/>
            <a:ext cx="8712200" cy="2243050"/>
          </a:xfrm>
          <a:prstGeom prst="rect">
            <a:avLst/>
          </a:prstGeom>
        </p:spPr>
        <p:txBody>
          <a:bodyPr wrap="square">
            <a:spAutoFit/>
          </a:bodyPr>
          <a:lstStyle/>
          <a:p>
            <a:pPr algn="just">
              <a:lnSpc>
                <a:spcPct val="150000"/>
              </a:lnSpc>
            </a:pPr>
            <a:r>
              <a:rPr lang="en-US" altLang="zh-CN" sz="2400" b="0" dirty="0" smtClean="0">
                <a:solidFill>
                  <a:srgbClr val="006699"/>
                </a:solidFill>
                <a:latin typeface="微软雅黑" pitchFamily="34" charset="-122"/>
              </a:rPr>
              <a:t>2017</a:t>
            </a:r>
            <a:r>
              <a:rPr lang="zh-CN" altLang="en-US" sz="2400" b="0" dirty="0" smtClean="0">
                <a:solidFill>
                  <a:srgbClr val="006699"/>
                </a:solidFill>
                <a:latin typeface="微软雅黑" pitchFamily="34" charset="-122"/>
              </a:rPr>
              <a:t>年</a:t>
            </a:r>
            <a:r>
              <a:rPr lang="en-US" altLang="zh-CN" sz="2400" b="0" dirty="0" smtClean="0">
                <a:solidFill>
                  <a:srgbClr val="006699"/>
                </a:solidFill>
                <a:latin typeface="微软雅黑" pitchFamily="34" charset="-122"/>
              </a:rPr>
              <a:t>1</a:t>
            </a:r>
            <a:r>
              <a:rPr lang="zh-CN" altLang="en-US" sz="2400" b="0" dirty="0" smtClean="0">
                <a:solidFill>
                  <a:srgbClr val="006699"/>
                </a:solidFill>
                <a:latin typeface="微软雅黑" pitchFamily="34" charset="-122"/>
              </a:rPr>
              <a:t>月</a:t>
            </a:r>
            <a:r>
              <a:rPr lang="en-US" altLang="zh-CN" sz="2400" b="0" dirty="0" smtClean="0">
                <a:solidFill>
                  <a:srgbClr val="006699"/>
                </a:solidFill>
                <a:latin typeface="微软雅黑" pitchFamily="34" charset="-122"/>
              </a:rPr>
              <a:t>9</a:t>
            </a:r>
            <a:r>
              <a:rPr lang="zh-CN" altLang="en-US" sz="2400" b="0" dirty="0" smtClean="0">
                <a:solidFill>
                  <a:srgbClr val="006699"/>
                </a:solidFill>
                <a:latin typeface="微软雅黑" pitchFamily="34" charset="-122"/>
              </a:rPr>
              <a:t>日，维修车间底盘维修组维修工谢某、孙某两人根据工作计划，对底盘二车间电泳口的滚床减速机实施保养。保养过程中，自动运行的平移车将员工谢某腿部挤在平移车和滚床的结合部位。</a:t>
            </a:r>
          </a:p>
        </p:txBody>
      </p:sp>
      <p:sp>
        <p:nvSpPr>
          <p:cNvPr id="6"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杜绝违章心理</a:t>
            </a: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935"/>
                                        </p:tgtEl>
                                        <p:attrNameLst>
                                          <p:attrName>style.visibility</p:attrName>
                                        </p:attrNameLst>
                                      </p:cBhvr>
                                      <p:to>
                                        <p:strVal val="visible"/>
                                      </p:to>
                                    </p:set>
                                    <p:animEffect transition="in" filter="blinds(horizontal)">
                                      <p:cBhvr>
                                        <p:cTn id="7" dur="500"/>
                                        <p:tgtEl>
                                          <p:spTgt spid="104893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amond(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5" grpId="0"/>
      <p:bldP spid="8"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7" name="矩形 3206"/>
          <p:cNvSpPr/>
          <p:nvPr/>
        </p:nvSpPr>
        <p:spPr>
          <a:xfrm>
            <a:off x="6019699" y="1716435"/>
            <a:ext cx="161618" cy="3969608"/>
          </a:xfrm>
          <a:prstGeom prst="rect">
            <a:avLst/>
          </a:prstGeom>
          <a:solidFill>
            <a:schemeClr val="tx1">
              <a:lumMod val="50000"/>
              <a:lumOff val="50000"/>
              <a:alpha val="50000"/>
            </a:schemeClr>
          </a:solidFill>
          <a:ln>
            <a:solidFill>
              <a:schemeClr val="tx1">
                <a:lumMod val="50000"/>
                <a:lumOff val="50000"/>
                <a:alpha val="50000"/>
              </a:schemeClr>
            </a:solidFill>
          </a:ln>
        </p:spPr>
        <p:style>
          <a:lnRef idx="1">
            <a:schemeClr val="accent6"/>
          </a:lnRef>
          <a:fillRef idx="2">
            <a:schemeClr val="accent6"/>
          </a:fillRef>
          <a:effectRef idx="1">
            <a:schemeClr val="accent6"/>
          </a:effectRef>
          <a:fontRef idx="minor">
            <a:schemeClr val="dk1"/>
          </a:fontRef>
        </p:style>
        <p:txBody>
          <a:bodyPr lIns="101837" tIns="50918" rIns="101837" bIns="50918" rtlCol="0" anchor="ctr"/>
          <a:lstStyle/>
          <a:p>
            <a:pPr algn="ctr"/>
            <a:endParaRPr lang="zh-CN" altLang="en-US"/>
          </a:p>
        </p:txBody>
      </p:sp>
      <p:sp>
        <p:nvSpPr>
          <p:cNvPr id="3209" name="矩形 3208"/>
          <p:cNvSpPr/>
          <p:nvPr/>
        </p:nvSpPr>
        <p:spPr>
          <a:xfrm>
            <a:off x="8282350" y="1716435"/>
            <a:ext cx="161618" cy="3969608"/>
          </a:xfrm>
          <a:prstGeom prst="rect">
            <a:avLst/>
          </a:prstGeom>
          <a:solidFill>
            <a:schemeClr val="tx1">
              <a:lumMod val="50000"/>
              <a:lumOff val="50000"/>
              <a:alpha val="50000"/>
            </a:schemeClr>
          </a:solidFill>
          <a:ln>
            <a:solidFill>
              <a:schemeClr val="tx1">
                <a:lumMod val="50000"/>
                <a:lumOff val="50000"/>
                <a:alpha val="50000"/>
              </a:schemeClr>
            </a:solidFill>
          </a:ln>
        </p:spPr>
        <p:style>
          <a:lnRef idx="1">
            <a:schemeClr val="accent6"/>
          </a:lnRef>
          <a:fillRef idx="2">
            <a:schemeClr val="accent6"/>
          </a:fillRef>
          <a:effectRef idx="1">
            <a:schemeClr val="accent6"/>
          </a:effectRef>
          <a:fontRef idx="minor">
            <a:schemeClr val="dk1"/>
          </a:fontRef>
        </p:style>
        <p:txBody>
          <a:bodyPr lIns="101837" tIns="50918" rIns="101837" bIns="50918" rtlCol="0" anchor="ctr"/>
          <a:lstStyle/>
          <a:p>
            <a:pPr algn="ctr"/>
            <a:endParaRPr lang="zh-CN" altLang="en-US"/>
          </a:p>
        </p:txBody>
      </p:sp>
      <p:sp>
        <p:nvSpPr>
          <p:cNvPr id="199" name="标题 6"/>
          <p:cNvSpPr txBox="1">
            <a:spLocks/>
          </p:cNvSpPr>
          <p:nvPr/>
        </p:nvSpPr>
        <p:spPr>
          <a:xfrm>
            <a:off x="249695" y="963668"/>
            <a:ext cx="4830305" cy="481714"/>
          </a:xfrm>
          <a:prstGeom prst="rect">
            <a:avLst/>
          </a:prstGeom>
        </p:spPr>
        <p:txBody>
          <a:bodyPr vert="horz" lIns="101837" tIns="50918" rIns="101837" bIns="50918" rtlCol="0" anchor="ctr">
            <a:normAutofit/>
          </a:bodyPr>
          <a:lstStyle/>
          <a:p>
            <a:pPr defTabSz="1018367" fontAlgn="auto">
              <a:spcAft>
                <a:spcPts val="0"/>
              </a:spcAft>
              <a:defRPr/>
            </a:pPr>
            <a:r>
              <a:rPr lang="zh-CN" altLang="en-US" sz="2400" b="0" dirty="0" smtClean="0">
                <a:solidFill>
                  <a:schemeClr val="tx1"/>
                </a:solidFill>
                <a:latin typeface="微软雅黑" pitchFamily="34" charset="-122"/>
                <a:cs typeface="+mj-cs"/>
              </a:rPr>
              <a:t>设备正常的自动运行过程模拟</a:t>
            </a:r>
            <a:endParaRPr lang="zh-CN" altLang="en-US" sz="2400" b="0" dirty="0">
              <a:solidFill>
                <a:schemeClr val="tx1"/>
              </a:solidFill>
              <a:latin typeface="微软雅黑" pitchFamily="34" charset="-122"/>
              <a:cs typeface="+mj-cs"/>
            </a:endParaRPr>
          </a:p>
        </p:txBody>
      </p:sp>
      <p:grpSp>
        <p:nvGrpSpPr>
          <p:cNvPr id="2" name="组合 3065"/>
          <p:cNvGrpSpPr/>
          <p:nvPr/>
        </p:nvGrpSpPr>
        <p:grpSpPr>
          <a:xfrm>
            <a:off x="524689" y="2102895"/>
            <a:ext cx="4514614" cy="1190882"/>
            <a:chOff x="467544" y="1907307"/>
            <a:chExt cx="4022923" cy="1080120"/>
          </a:xfrm>
        </p:grpSpPr>
        <p:sp>
          <p:nvSpPr>
            <p:cNvPr id="2931" name="矩形 2930"/>
            <p:cNvSpPr/>
            <p:nvPr/>
          </p:nvSpPr>
          <p:spPr>
            <a:xfrm>
              <a:off x="467544" y="1907307"/>
              <a:ext cx="3672408" cy="1080120"/>
            </a:xfrm>
            <a:prstGeom prst="rect">
              <a:avLst/>
            </a:prstGeom>
            <a:solidFill>
              <a:schemeClr val="bg1">
                <a:lumMod val="85000"/>
              </a:schemeClr>
            </a:solidFill>
            <a:ln w="22225">
              <a:solidFill>
                <a:schemeClr val="tx1">
                  <a:lumMod val="95000"/>
                  <a:lumOff val="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857"/>
            <p:cNvGrpSpPr/>
            <p:nvPr/>
          </p:nvGrpSpPr>
          <p:grpSpPr>
            <a:xfrm rot="5400000">
              <a:off x="1228490" y="2107416"/>
              <a:ext cx="119210" cy="169050"/>
              <a:chOff x="4860032" y="2348880"/>
              <a:chExt cx="119210" cy="169050"/>
            </a:xfrm>
          </p:grpSpPr>
          <p:cxnSp>
            <p:nvCxnSpPr>
              <p:cNvPr id="1845"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1846"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1847"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1848"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1849"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1852"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1855"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1856"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5" name="组合 1858"/>
            <p:cNvGrpSpPr/>
            <p:nvPr/>
          </p:nvGrpSpPr>
          <p:grpSpPr>
            <a:xfrm rot="5400000" flipH="1">
              <a:off x="1231799" y="2637002"/>
              <a:ext cx="118800" cy="169050"/>
              <a:chOff x="4860032" y="2348880"/>
              <a:chExt cx="119210" cy="169050"/>
            </a:xfrm>
          </p:grpSpPr>
          <p:cxnSp>
            <p:nvCxnSpPr>
              <p:cNvPr id="1860"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1861"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1862"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1863"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1864"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1865"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1866"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1867"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6" name="组合 1857"/>
            <p:cNvGrpSpPr/>
            <p:nvPr/>
          </p:nvGrpSpPr>
          <p:grpSpPr>
            <a:xfrm rot="5400000">
              <a:off x="1732546" y="2107416"/>
              <a:ext cx="119210" cy="169050"/>
              <a:chOff x="4860032" y="2348880"/>
              <a:chExt cx="119210" cy="169050"/>
            </a:xfrm>
          </p:grpSpPr>
          <p:cxnSp>
            <p:nvCxnSpPr>
              <p:cNvPr id="2023"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024"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025"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026"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027"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028"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029"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030"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7" name="组合 1858"/>
            <p:cNvGrpSpPr/>
            <p:nvPr/>
          </p:nvGrpSpPr>
          <p:grpSpPr>
            <a:xfrm rot="5400000" flipH="1">
              <a:off x="1735855" y="2637002"/>
              <a:ext cx="118800" cy="169050"/>
              <a:chOff x="4860032" y="2348880"/>
              <a:chExt cx="119210" cy="169050"/>
            </a:xfrm>
          </p:grpSpPr>
          <p:cxnSp>
            <p:nvCxnSpPr>
              <p:cNvPr id="2015"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016"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017"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018"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019"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020"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021"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022"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 name="组合 1857"/>
            <p:cNvGrpSpPr/>
            <p:nvPr/>
          </p:nvGrpSpPr>
          <p:grpSpPr>
            <a:xfrm rot="5400000">
              <a:off x="2236602" y="2107416"/>
              <a:ext cx="119210" cy="169050"/>
              <a:chOff x="4860032" y="2348880"/>
              <a:chExt cx="119210" cy="169050"/>
            </a:xfrm>
          </p:grpSpPr>
          <p:cxnSp>
            <p:nvCxnSpPr>
              <p:cNvPr id="2043"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044"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045"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046"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047"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048"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049"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849"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9" name="组合 1858"/>
            <p:cNvGrpSpPr/>
            <p:nvPr/>
          </p:nvGrpSpPr>
          <p:grpSpPr>
            <a:xfrm rot="5400000" flipH="1">
              <a:off x="2239911" y="2637002"/>
              <a:ext cx="118800" cy="169050"/>
              <a:chOff x="4860032" y="2348880"/>
              <a:chExt cx="119210" cy="169050"/>
            </a:xfrm>
          </p:grpSpPr>
          <p:cxnSp>
            <p:nvCxnSpPr>
              <p:cNvPr id="2035"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036"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037"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038"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039"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040"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041"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042"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0" name="组合 1857"/>
            <p:cNvGrpSpPr/>
            <p:nvPr/>
          </p:nvGrpSpPr>
          <p:grpSpPr>
            <a:xfrm rot="5400000">
              <a:off x="2740658" y="2107416"/>
              <a:ext cx="119210" cy="169050"/>
              <a:chOff x="4860032" y="2348880"/>
              <a:chExt cx="119210" cy="169050"/>
            </a:xfrm>
          </p:grpSpPr>
          <p:cxnSp>
            <p:nvCxnSpPr>
              <p:cNvPr id="2862"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863"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864"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865"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866"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867"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868"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869"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1" name="组合 1858"/>
            <p:cNvGrpSpPr/>
            <p:nvPr/>
          </p:nvGrpSpPr>
          <p:grpSpPr>
            <a:xfrm rot="5400000" flipH="1">
              <a:off x="2743967" y="2637002"/>
              <a:ext cx="118800" cy="169050"/>
              <a:chOff x="4860032" y="2348880"/>
              <a:chExt cx="119210" cy="169050"/>
            </a:xfrm>
          </p:grpSpPr>
          <p:cxnSp>
            <p:nvCxnSpPr>
              <p:cNvPr id="2854"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855"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856"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857"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858"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859"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860"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861"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2" name="组合 1857"/>
            <p:cNvGrpSpPr/>
            <p:nvPr/>
          </p:nvGrpSpPr>
          <p:grpSpPr>
            <a:xfrm rot="5400000">
              <a:off x="3244714" y="2107416"/>
              <a:ext cx="119210" cy="169050"/>
              <a:chOff x="4860032" y="2348880"/>
              <a:chExt cx="119210" cy="169050"/>
            </a:xfrm>
          </p:grpSpPr>
          <p:cxnSp>
            <p:nvCxnSpPr>
              <p:cNvPr id="2882"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883"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884"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885"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886"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887"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888"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889"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3" name="组合 1858"/>
            <p:cNvGrpSpPr/>
            <p:nvPr/>
          </p:nvGrpSpPr>
          <p:grpSpPr>
            <a:xfrm rot="5400000" flipH="1">
              <a:off x="3248023" y="2637002"/>
              <a:ext cx="118800" cy="169050"/>
              <a:chOff x="4860032" y="2348880"/>
              <a:chExt cx="119210" cy="169050"/>
            </a:xfrm>
          </p:grpSpPr>
          <p:cxnSp>
            <p:nvCxnSpPr>
              <p:cNvPr id="2874"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875"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876"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877"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878"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879"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880"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881"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4" name="组合 1857"/>
            <p:cNvGrpSpPr/>
            <p:nvPr/>
          </p:nvGrpSpPr>
          <p:grpSpPr>
            <a:xfrm rot="5400000">
              <a:off x="3748770" y="2107416"/>
              <a:ext cx="119210" cy="169050"/>
              <a:chOff x="4860032" y="2348880"/>
              <a:chExt cx="119210" cy="169050"/>
            </a:xfrm>
          </p:grpSpPr>
          <p:cxnSp>
            <p:nvCxnSpPr>
              <p:cNvPr id="2902"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903"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904"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905"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906"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907"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908"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909"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5" name="组合 1858"/>
            <p:cNvGrpSpPr/>
            <p:nvPr/>
          </p:nvGrpSpPr>
          <p:grpSpPr>
            <a:xfrm rot="5400000" flipH="1">
              <a:off x="3752079" y="2637002"/>
              <a:ext cx="118800" cy="169050"/>
              <a:chOff x="4860032" y="2348880"/>
              <a:chExt cx="119210" cy="169050"/>
            </a:xfrm>
          </p:grpSpPr>
          <p:cxnSp>
            <p:nvCxnSpPr>
              <p:cNvPr id="2894"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895"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896"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897"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898"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899"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900"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901"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6" name="组合 1857"/>
            <p:cNvGrpSpPr/>
            <p:nvPr/>
          </p:nvGrpSpPr>
          <p:grpSpPr>
            <a:xfrm rot="5400000">
              <a:off x="724434" y="2107416"/>
              <a:ext cx="119210" cy="169050"/>
              <a:chOff x="4860032" y="2348880"/>
              <a:chExt cx="119210" cy="169050"/>
            </a:xfrm>
          </p:grpSpPr>
          <p:cxnSp>
            <p:nvCxnSpPr>
              <p:cNvPr id="2922"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923"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924"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925"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926"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927"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928"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929"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7" name="组合 1858"/>
            <p:cNvGrpSpPr/>
            <p:nvPr/>
          </p:nvGrpSpPr>
          <p:grpSpPr>
            <a:xfrm rot="5400000" flipH="1">
              <a:off x="727743" y="2637002"/>
              <a:ext cx="118800" cy="169050"/>
              <a:chOff x="4860032" y="2348880"/>
              <a:chExt cx="119210" cy="169050"/>
            </a:xfrm>
          </p:grpSpPr>
          <p:cxnSp>
            <p:nvCxnSpPr>
              <p:cNvPr id="2914"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915"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916"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917"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918"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919"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920"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921"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sp>
          <p:nvSpPr>
            <p:cNvPr id="2932" name="圆角矩形 2931"/>
            <p:cNvSpPr/>
            <p:nvPr/>
          </p:nvSpPr>
          <p:spPr>
            <a:xfrm>
              <a:off x="3698379" y="2445271"/>
              <a:ext cx="216024" cy="180000"/>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3" name="矩形 2932"/>
            <p:cNvSpPr/>
            <p:nvPr/>
          </p:nvSpPr>
          <p:spPr>
            <a:xfrm>
              <a:off x="4130427" y="2305447"/>
              <a:ext cx="360040" cy="288032"/>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3064"/>
          <p:cNvGrpSpPr/>
          <p:nvPr/>
        </p:nvGrpSpPr>
        <p:grpSpPr>
          <a:xfrm>
            <a:off x="4807564" y="4256985"/>
            <a:ext cx="4514614" cy="1190882"/>
            <a:chOff x="4427984" y="1916832"/>
            <a:chExt cx="4022923" cy="1080120"/>
          </a:xfrm>
        </p:grpSpPr>
        <p:sp>
          <p:nvSpPr>
            <p:cNvPr id="2934" name="矩形 2933"/>
            <p:cNvSpPr/>
            <p:nvPr/>
          </p:nvSpPr>
          <p:spPr>
            <a:xfrm rot="10800000">
              <a:off x="4778499" y="1916832"/>
              <a:ext cx="3672408" cy="1080120"/>
            </a:xfrm>
            <a:prstGeom prst="rect">
              <a:avLst/>
            </a:prstGeom>
            <a:solidFill>
              <a:schemeClr val="bg1">
                <a:lumMod val="85000"/>
                <a:alpha val="50000"/>
              </a:schemeClr>
            </a:solidFill>
            <a:ln w="22225">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2934"/>
            <p:cNvGrpSpPr/>
            <p:nvPr/>
          </p:nvGrpSpPr>
          <p:grpSpPr>
            <a:xfrm rot="16200000">
              <a:off x="7570751" y="2627793"/>
              <a:ext cx="119210" cy="169050"/>
              <a:chOff x="4860032" y="2348880"/>
              <a:chExt cx="119210" cy="169050"/>
            </a:xfrm>
          </p:grpSpPr>
          <p:cxnSp>
            <p:nvCxnSpPr>
              <p:cNvPr id="2936"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37"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38"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39"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40"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41"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42"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43"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0" name="组合 2943"/>
            <p:cNvGrpSpPr/>
            <p:nvPr/>
          </p:nvGrpSpPr>
          <p:grpSpPr>
            <a:xfrm rot="16200000" flipH="1">
              <a:off x="7567852" y="2098207"/>
              <a:ext cx="118800" cy="169050"/>
              <a:chOff x="4860032" y="2348880"/>
              <a:chExt cx="119210" cy="169050"/>
            </a:xfrm>
          </p:grpSpPr>
          <p:cxnSp>
            <p:nvCxnSpPr>
              <p:cNvPr id="2945"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46"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47"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48"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49"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50"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51"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52"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1" name="组合 1857"/>
            <p:cNvGrpSpPr/>
            <p:nvPr/>
          </p:nvGrpSpPr>
          <p:grpSpPr>
            <a:xfrm rot="16200000">
              <a:off x="7066695" y="2627793"/>
              <a:ext cx="119210" cy="169050"/>
              <a:chOff x="4860032" y="2348880"/>
              <a:chExt cx="119210" cy="169050"/>
            </a:xfrm>
          </p:grpSpPr>
          <p:cxnSp>
            <p:nvCxnSpPr>
              <p:cNvPr id="2954"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55"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56"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57"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58"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59"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60"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61"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2" name="组合 1858"/>
            <p:cNvGrpSpPr/>
            <p:nvPr/>
          </p:nvGrpSpPr>
          <p:grpSpPr>
            <a:xfrm rot="16200000" flipH="1">
              <a:off x="7063796" y="2098207"/>
              <a:ext cx="118800" cy="169050"/>
              <a:chOff x="4860032" y="2348880"/>
              <a:chExt cx="119210" cy="169050"/>
            </a:xfrm>
          </p:grpSpPr>
          <p:cxnSp>
            <p:nvCxnSpPr>
              <p:cNvPr id="2963"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64"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65"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66"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67"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68"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69"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70"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3" name="组合 1857"/>
            <p:cNvGrpSpPr/>
            <p:nvPr/>
          </p:nvGrpSpPr>
          <p:grpSpPr>
            <a:xfrm rot="16200000">
              <a:off x="6562639" y="2627793"/>
              <a:ext cx="119210" cy="169050"/>
              <a:chOff x="4860032" y="2348880"/>
              <a:chExt cx="119210" cy="169050"/>
            </a:xfrm>
          </p:grpSpPr>
          <p:cxnSp>
            <p:nvCxnSpPr>
              <p:cNvPr id="2972"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73"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74"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75"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76"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77"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78"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79"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4" name="组合 1858"/>
            <p:cNvGrpSpPr/>
            <p:nvPr/>
          </p:nvGrpSpPr>
          <p:grpSpPr>
            <a:xfrm rot="16200000" flipH="1">
              <a:off x="6559740" y="2098207"/>
              <a:ext cx="118800" cy="169050"/>
              <a:chOff x="4860032" y="2348880"/>
              <a:chExt cx="119210" cy="169050"/>
            </a:xfrm>
          </p:grpSpPr>
          <p:cxnSp>
            <p:nvCxnSpPr>
              <p:cNvPr id="2981"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82"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83"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84"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85"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86"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87"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88"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5" name="组合 1857"/>
            <p:cNvGrpSpPr/>
            <p:nvPr/>
          </p:nvGrpSpPr>
          <p:grpSpPr>
            <a:xfrm rot="16200000">
              <a:off x="6058583" y="2627793"/>
              <a:ext cx="119210" cy="169050"/>
              <a:chOff x="4860032" y="2348880"/>
              <a:chExt cx="119210" cy="169050"/>
            </a:xfrm>
          </p:grpSpPr>
          <p:cxnSp>
            <p:nvCxnSpPr>
              <p:cNvPr id="2990"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91"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92"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93"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94"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95"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96"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97"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6" name="组合 1858"/>
            <p:cNvGrpSpPr/>
            <p:nvPr/>
          </p:nvGrpSpPr>
          <p:grpSpPr>
            <a:xfrm rot="16200000" flipH="1">
              <a:off x="6055684" y="2098207"/>
              <a:ext cx="118800" cy="169050"/>
              <a:chOff x="4860032" y="2348880"/>
              <a:chExt cx="119210" cy="169050"/>
            </a:xfrm>
          </p:grpSpPr>
          <p:cxnSp>
            <p:nvCxnSpPr>
              <p:cNvPr id="2999"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00"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01"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02"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03"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04"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05"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06"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7" name="组合 1857"/>
            <p:cNvGrpSpPr/>
            <p:nvPr/>
          </p:nvGrpSpPr>
          <p:grpSpPr>
            <a:xfrm rot="16200000">
              <a:off x="5554527" y="2627793"/>
              <a:ext cx="119210" cy="169050"/>
              <a:chOff x="4860032" y="2348880"/>
              <a:chExt cx="119210" cy="169050"/>
            </a:xfrm>
          </p:grpSpPr>
          <p:cxnSp>
            <p:nvCxnSpPr>
              <p:cNvPr id="3008"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09"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10"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11"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12"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13"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14"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15"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8" name="组合 1858"/>
            <p:cNvGrpSpPr/>
            <p:nvPr/>
          </p:nvGrpSpPr>
          <p:grpSpPr>
            <a:xfrm rot="16200000" flipH="1">
              <a:off x="5551628" y="2098207"/>
              <a:ext cx="118800" cy="169050"/>
              <a:chOff x="4860032" y="2348880"/>
              <a:chExt cx="119210" cy="169050"/>
            </a:xfrm>
          </p:grpSpPr>
          <p:cxnSp>
            <p:nvCxnSpPr>
              <p:cNvPr id="3017"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18"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19"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20"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21"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22"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23"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24"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9" name="组合 1857"/>
            <p:cNvGrpSpPr/>
            <p:nvPr/>
          </p:nvGrpSpPr>
          <p:grpSpPr>
            <a:xfrm rot="16200000">
              <a:off x="5050471" y="2627793"/>
              <a:ext cx="119210" cy="169050"/>
              <a:chOff x="4860032" y="2348880"/>
              <a:chExt cx="119210" cy="169050"/>
            </a:xfrm>
          </p:grpSpPr>
          <p:cxnSp>
            <p:nvCxnSpPr>
              <p:cNvPr id="3026"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27"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28"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29"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30"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31"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32"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33"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30" name="组合 1858"/>
            <p:cNvGrpSpPr/>
            <p:nvPr/>
          </p:nvGrpSpPr>
          <p:grpSpPr>
            <a:xfrm rot="16200000" flipH="1">
              <a:off x="5047572" y="2098207"/>
              <a:ext cx="118800" cy="169050"/>
              <a:chOff x="4860032" y="2348880"/>
              <a:chExt cx="119210" cy="169050"/>
            </a:xfrm>
          </p:grpSpPr>
          <p:cxnSp>
            <p:nvCxnSpPr>
              <p:cNvPr id="3035"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36"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37"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38"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39"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40"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41"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42"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31" name="组合 1857"/>
            <p:cNvGrpSpPr/>
            <p:nvPr/>
          </p:nvGrpSpPr>
          <p:grpSpPr>
            <a:xfrm rot="16200000">
              <a:off x="8074807" y="2627793"/>
              <a:ext cx="119210" cy="169050"/>
              <a:chOff x="4860032" y="2348880"/>
              <a:chExt cx="119210" cy="169050"/>
            </a:xfrm>
          </p:grpSpPr>
          <p:cxnSp>
            <p:nvCxnSpPr>
              <p:cNvPr id="3044"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45"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46"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47"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48"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49"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50"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51"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944" name="组合 1858"/>
            <p:cNvGrpSpPr/>
            <p:nvPr/>
          </p:nvGrpSpPr>
          <p:grpSpPr>
            <a:xfrm rot="16200000" flipH="1">
              <a:off x="8071908" y="2098207"/>
              <a:ext cx="118800" cy="169050"/>
              <a:chOff x="4860032" y="2348880"/>
              <a:chExt cx="119210" cy="169050"/>
            </a:xfrm>
          </p:grpSpPr>
          <p:cxnSp>
            <p:nvCxnSpPr>
              <p:cNvPr id="3053"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54"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55"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56"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57"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58"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59"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60"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sp>
          <p:nvSpPr>
            <p:cNvPr id="3062" name="矩形 3061"/>
            <p:cNvSpPr/>
            <p:nvPr/>
          </p:nvSpPr>
          <p:spPr>
            <a:xfrm rot="10800000">
              <a:off x="4427984" y="2301255"/>
              <a:ext cx="360040" cy="288032"/>
            </a:xfrm>
            <a:prstGeom prst="rect">
              <a:avLst/>
            </a:prstGeom>
            <a:solidFill>
              <a:schemeClr val="bg1"/>
            </a:solid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68" name="直接连接符 3067"/>
          <p:cNvCxnSpPr/>
          <p:nvPr/>
        </p:nvCxnSpPr>
        <p:spPr>
          <a:xfrm>
            <a:off x="282261" y="3780632"/>
            <a:ext cx="4444494" cy="0"/>
          </a:xfrm>
          <a:prstGeom prst="line">
            <a:avLst/>
          </a:prstGeom>
          <a:ln w="38100">
            <a:solidFill>
              <a:schemeClr val="tx1">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71" name="直接连接符 3070"/>
          <p:cNvCxnSpPr/>
          <p:nvPr/>
        </p:nvCxnSpPr>
        <p:spPr>
          <a:xfrm flipV="1">
            <a:off x="282261" y="3388293"/>
            <a:ext cx="0" cy="793833"/>
          </a:xfrm>
          <a:prstGeom prst="line">
            <a:avLst/>
          </a:prstGeom>
          <a:ln w="38100">
            <a:solidFill>
              <a:schemeClr val="tx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73" name="直接连接符 3072"/>
          <p:cNvCxnSpPr/>
          <p:nvPr/>
        </p:nvCxnSpPr>
        <p:spPr>
          <a:xfrm flipV="1">
            <a:off x="4716066" y="3404674"/>
            <a:ext cx="0" cy="396917"/>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74" name="直接连接符 3073"/>
          <p:cNvCxnSpPr/>
          <p:nvPr/>
        </p:nvCxnSpPr>
        <p:spPr>
          <a:xfrm>
            <a:off x="282261" y="5897336"/>
            <a:ext cx="4444494" cy="0"/>
          </a:xfrm>
          <a:prstGeom prst="line">
            <a:avLst/>
          </a:prstGeom>
          <a:ln w="38100">
            <a:solidFill>
              <a:schemeClr val="tx1">
                <a:alpha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953" name="组合 3204"/>
          <p:cNvGrpSpPr/>
          <p:nvPr/>
        </p:nvGrpSpPr>
        <p:grpSpPr>
          <a:xfrm>
            <a:off x="524688" y="4256985"/>
            <a:ext cx="4121258" cy="1190882"/>
            <a:chOff x="467544" y="3861048"/>
            <a:chExt cx="3672408" cy="1080120"/>
          </a:xfrm>
        </p:grpSpPr>
        <p:sp>
          <p:nvSpPr>
            <p:cNvPr id="3076" name="矩形 3075"/>
            <p:cNvSpPr/>
            <p:nvPr/>
          </p:nvSpPr>
          <p:spPr>
            <a:xfrm>
              <a:off x="467544" y="3861048"/>
              <a:ext cx="3672408" cy="1080120"/>
            </a:xfrm>
            <a:prstGeom prst="rect">
              <a:avLst/>
            </a:prstGeom>
            <a:solidFill>
              <a:schemeClr val="bg1">
                <a:lumMod val="85000"/>
              </a:schemeClr>
            </a:solidFill>
            <a:ln w="22225">
              <a:solidFill>
                <a:schemeClr val="tx1">
                  <a:lumMod val="95000"/>
                  <a:lumOff val="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62" name="组合 1857"/>
            <p:cNvGrpSpPr/>
            <p:nvPr/>
          </p:nvGrpSpPr>
          <p:grpSpPr>
            <a:xfrm rot="5400000">
              <a:off x="1228490" y="4061157"/>
              <a:ext cx="119210" cy="169050"/>
              <a:chOff x="4860032" y="2348880"/>
              <a:chExt cx="119210" cy="169050"/>
            </a:xfrm>
          </p:grpSpPr>
          <p:cxnSp>
            <p:nvCxnSpPr>
              <p:cNvPr id="3197"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98"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99"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200"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201"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202"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203"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204"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2971" name="组合 1858"/>
            <p:cNvGrpSpPr/>
            <p:nvPr/>
          </p:nvGrpSpPr>
          <p:grpSpPr>
            <a:xfrm rot="5400000" flipH="1">
              <a:off x="1231799" y="4590743"/>
              <a:ext cx="118800" cy="169050"/>
              <a:chOff x="4860032" y="2348880"/>
              <a:chExt cx="119210" cy="169050"/>
            </a:xfrm>
          </p:grpSpPr>
          <p:cxnSp>
            <p:nvCxnSpPr>
              <p:cNvPr id="3189"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90"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91"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92"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93"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94"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95"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96"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2980" name="组合 1857"/>
            <p:cNvGrpSpPr/>
            <p:nvPr/>
          </p:nvGrpSpPr>
          <p:grpSpPr>
            <a:xfrm rot="5400000">
              <a:off x="1732546" y="4061157"/>
              <a:ext cx="119210" cy="169050"/>
              <a:chOff x="4860032" y="2348880"/>
              <a:chExt cx="119210" cy="169050"/>
            </a:xfrm>
          </p:grpSpPr>
          <p:cxnSp>
            <p:nvCxnSpPr>
              <p:cNvPr id="3181"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82"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83"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84"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85"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86"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87"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88"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2989" name="组合 1858"/>
            <p:cNvGrpSpPr/>
            <p:nvPr/>
          </p:nvGrpSpPr>
          <p:grpSpPr>
            <a:xfrm rot="5400000" flipH="1">
              <a:off x="1735855" y="4590743"/>
              <a:ext cx="118800" cy="169050"/>
              <a:chOff x="4860032" y="2348880"/>
              <a:chExt cx="119210" cy="169050"/>
            </a:xfrm>
          </p:grpSpPr>
          <p:cxnSp>
            <p:nvCxnSpPr>
              <p:cNvPr id="3173"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74"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75"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76"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77"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78"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79"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80"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2998" name="组合 1857"/>
            <p:cNvGrpSpPr/>
            <p:nvPr/>
          </p:nvGrpSpPr>
          <p:grpSpPr>
            <a:xfrm rot="5400000">
              <a:off x="2236602" y="4061157"/>
              <a:ext cx="119210" cy="169050"/>
              <a:chOff x="4860032" y="2348880"/>
              <a:chExt cx="119210" cy="169050"/>
            </a:xfrm>
          </p:grpSpPr>
          <p:cxnSp>
            <p:nvCxnSpPr>
              <p:cNvPr id="3165"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66"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67"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68"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69"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70"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71"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72"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3007" name="组合 1858"/>
            <p:cNvGrpSpPr/>
            <p:nvPr/>
          </p:nvGrpSpPr>
          <p:grpSpPr>
            <a:xfrm rot="5400000" flipH="1">
              <a:off x="2239911" y="4590743"/>
              <a:ext cx="118800" cy="169050"/>
              <a:chOff x="4860032" y="2348880"/>
              <a:chExt cx="119210" cy="169050"/>
            </a:xfrm>
          </p:grpSpPr>
          <p:cxnSp>
            <p:nvCxnSpPr>
              <p:cNvPr id="3157"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58"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59"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60"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61"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62"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63"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64"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0" name="组合 1857"/>
            <p:cNvGrpSpPr/>
            <p:nvPr/>
          </p:nvGrpSpPr>
          <p:grpSpPr>
            <a:xfrm rot="5400000">
              <a:off x="2740658" y="4061157"/>
              <a:ext cx="119210" cy="169050"/>
              <a:chOff x="4860032" y="2348880"/>
              <a:chExt cx="119210" cy="169050"/>
            </a:xfrm>
          </p:grpSpPr>
          <p:cxnSp>
            <p:nvCxnSpPr>
              <p:cNvPr id="3149"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50"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51"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52"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53"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54"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55"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56"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1" name="组合 1858"/>
            <p:cNvGrpSpPr/>
            <p:nvPr/>
          </p:nvGrpSpPr>
          <p:grpSpPr>
            <a:xfrm rot="5400000" flipH="1">
              <a:off x="2743967" y="4590743"/>
              <a:ext cx="118800" cy="169050"/>
              <a:chOff x="4860032" y="2348880"/>
              <a:chExt cx="119210" cy="169050"/>
            </a:xfrm>
          </p:grpSpPr>
          <p:cxnSp>
            <p:nvCxnSpPr>
              <p:cNvPr id="3141"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42"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43"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44"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45"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46"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47"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48"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2" name="组合 1857"/>
            <p:cNvGrpSpPr/>
            <p:nvPr/>
          </p:nvGrpSpPr>
          <p:grpSpPr>
            <a:xfrm rot="5400000">
              <a:off x="3244714" y="4061157"/>
              <a:ext cx="119210" cy="169050"/>
              <a:chOff x="4860032" y="2348880"/>
              <a:chExt cx="119210" cy="169050"/>
            </a:xfrm>
          </p:grpSpPr>
          <p:cxnSp>
            <p:nvCxnSpPr>
              <p:cNvPr id="3133"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34"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35"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36"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37"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38"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39"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40"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3" name="组合 1858"/>
            <p:cNvGrpSpPr/>
            <p:nvPr/>
          </p:nvGrpSpPr>
          <p:grpSpPr>
            <a:xfrm rot="5400000" flipH="1">
              <a:off x="3248023" y="4590743"/>
              <a:ext cx="118800" cy="169050"/>
              <a:chOff x="4860032" y="2348880"/>
              <a:chExt cx="119210" cy="169050"/>
            </a:xfrm>
          </p:grpSpPr>
          <p:cxnSp>
            <p:nvCxnSpPr>
              <p:cNvPr id="3125"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26"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27"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28"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29"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30"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31"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32"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4" name="组合 1857"/>
            <p:cNvGrpSpPr/>
            <p:nvPr/>
          </p:nvGrpSpPr>
          <p:grpSpPr>
            <a:xfrm rot="5400000">
              <a:off x="3748770" y="4061157"/>
              <a:ext cx="119210" cy="169050"/>
              <a:chOff x="4860032" y="2348880"/>
              <a:chExt cx="119210" cy="169050"/>
            </a:xfrm>
          </p:grpSpPr>
          <p:cxnSp>
            <p:nvCxnSpPr>
              <p:cNvPr id="3117"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18"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19"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20"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21"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22"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23"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24"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5" name="组合 1858"/>
            <p:cNvGrpSpPr/>
            <p:nvPr/>
          </p:nvGrpSpPr>
          <p:grpSpPr>
            <a:xfrm rot="5400000" flipH="1">
              <a:off x="3752079" y="4590743"/>
              <a:ext cx="118800" cy="169050"/>
              <a:chOff x="4860032" y="2348880"/>
              <a:chExt cx="119210" cy="169050"/>
            </a:xfrm>
          </p:grpSpPr>
          <p:cxnSp>
            <p:nvCxnSpPr>
              <p:cNvPr id="3109"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10"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11"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12"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13"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14"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15"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16"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6" name="组合 1857"/>
            <p:cNvGrpSpPr/>
            <p:nvPr/>
          </p:nvGrpSpPr>
          <p:grpSpPr>
            <a:xfrm rot="5400000">
              <a:off x="724434" y="4061157"/>
              <a:ext cx="119210" cy="169050"/>
              <a:chOff x="4860032" y="2348880"/>
              <a:chExt cx="119210" cy="169050"/>
            </a:xfrm>
          </p:grpSpPr>
          <p:cxnSp>
            <p:nvCxnSpPr>
              <p:cNvPr id="3101"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02"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03"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04"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05"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06"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07"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08"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7" name="组合 1858"/>
            <p:cNvGrpSpPr/>
            <p:nvPr/>
          </p:nvGrpSpPr>
          <p:grpSpPr>
            <a:xfrm rot="5400000" flipH="1">
              <a:off x="727743" y="4590743"/>
              <a:ext cx="118800" cy="169050"/>
              <a:chOff x="4860032" y="2348880"/>
              <a:chExt cx="119210" cy="169050"/>
            </a:xfrm>
          </p:grpSpPr>
          <p:cxnSp>
            <p:nvCxnSpPr>
              <p:cNvPr id="3093"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094"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095"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096"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097"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098"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099"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00"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cxnSp>
        <p:nvCxnSpPr>
          <p:cNvPr id="3206" name="直接连接符 3205"/>
          <p:cNvCxnSpPr/>
          <p:nvPr/>
        </p:nvCxnSpPr>
        <p:spPr>
          <a:xfrm flipV="1">
            <a:off x="282261" y="5510877"/>
            <a:ext cx="0" cy="396917"/>
          </a:xfrm>
          <a:prstGeom prst="line">
            <a:avLst/>
          </a:prstGeom>
          <a:ln w="38100">
            <a:solidFill>
              <a:schemeClr val="tx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10" name="直接连接符 3209"/>
          <p:cNvCxnSpPr/>
          <p:nvPr/>
        </p:nvCxnSpPr>
        <p:spPr>
          <a:xfrm flipV="1">
            <a:off x="282261" y="1557651"/>
            <a:ext cx="0" cy="396873"/>
          </a:xfrm>
          <a:prstGeom prst="line">
            <a:avLst/>
          </a:prstGeom>
          <a:ln w="38100">
            <a:solidFill>
              <a:schemeClr val="tx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12" name="直接连接符 3211"/>
          <p:cNvCxnSpPr/>
          <p:nvPr/>
        </p:nvCxnSpPr>
        <p:spPr>
          <a:xfrm>
            <a:off x="282262" y="1557563"/>
            <a:ext cx="9373841" cy="88"/>
          </a:xfrm>
          <a:prstGeom prst="line">
            <a:avLst/>
          </a:prstGeom>
          <a:ln w="38100">
            <a:solidFill>
              <a:schemeClr val="tx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14" name="直接连接符 3213"/>
          <p:cNvCxnSpPr/>
          <p:nvPr/>
        </p:nvCxnSpPr>
        <p:spPr>
          <a:xfrm flipV="1">
            <a:off x="9656103" y="1557651"/>
            <a:ext cx="0" cy="4287177"/>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16" name="矩形 3215"/>
          <p:cNvSpPr/>
          <p:nvPr/>
        </p:nvSpPr>
        <p:spPr>
          <a:xfrm>
            <a:off x="4807564" y="5765436"/>
            <a:ext cx="4767730" cy="238176"/>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endParaRPr lang="zh-CN" altLang="en-US"/>
          </a:p>
        </p:txBody>
      </p:sp>
      <p:sp>
        <p:nvSpPr>
          <p:cNvPr id="3217" name="矩形 3216"/>
          <p:cNvSpPr/>
          <p:nvPr/>
        </p:nvSpPr>
        <p:spPr>
          <a:xfrm>
            <a:off x="4807564" y="6003612"/>
            <a:ext cx="4767730" cy="238176"/>
          </a:xfrm>
          <a:prstGeom prst="rect">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endParaRPr lang="zh-CN" altLang="en-US"/>
          </a:p>
        </p:txBody>
      </p:sp>
      <p:sp>
        <p:nvSpPr>
          <p:cNvPr id="3219" name="矩形 3218"/>
          <p:cNvSpPr/>
          <p:nvPr/>
        </p:nvSpPr>
        <p:spPr>
          <a:xfrm>
            <a:off x="4807564" y="6241789"/>
            <a:ext cx="4767730" cy="238176"/>
          </a:xfrm>
          <a:prstGeom prst="rect">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endParaRPr lang="zh-CN" altLang="en-US"/>
          </a:p>
        </p:txBody>
      </p:sp>
      <p:sp>
        <p:nvSpPr>
          <p:cNvPr id="3220" name="圆角矩形 3219"/>
          <p:cNvSpPr/>
          <p:nvPr/>
        </p:nvSpPr>
        <p:spPr>
          <a:xfrm>
            <a:off x="2706531" y="6003612"/>
            <a:ext cx="484854" cy="3175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endParaRPr lang="zh-CN" altLang="en-US"/>
          </a:p>
        </p:txBody>
      </p:sp>
      <p:sp>
        <p:nvSpPr>
          <p:cNvPr id="3221" name="圆角矩形 3220"/>
          <p:cNvSpPr/>
          <p:nvPr/>
        </p:nvSpPr>
        <p:spPr>
          <a:xfrm>
            <a:off x="3353002" y="6003612"/>
            <a:ext cx="484854" cy="3175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endParaRPr lang="zh-CN" altLang="en-US"/>
          </a:p>
        </p:txBody>
      </p:sp>
      <p:cxnSp>
        <p:nvCxnSpPr>
          <p:cNvPr id="3223" name="直接连接符 3222"/>
          <p:cNvCxnSpPr/>
          <p:nvPr/>
        </p:nvCxnSpPr>
        <p:spPr>
          <a:xfrm flipH="1">
            <a:off x="3555038" y="6130891"/>
            <a:ext cx="121200" cy="1190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4" name="直接连接符 3223"/>
          <p:cNvCxnSpPr/>
          <p:nvPr/>
        </p:nvCxnSpPr>
        <p:spPr>
          <a:xfrm>
            <a:off x="2906201" y="6120389"/>
            <a:ext cx="121200" cy="1190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27" name="圆角矩形 3226"/>
          <p:cNvSpPr/>
          <p:nvPr/>
        </p:nvSpPr>
        <p:spPr>
          <a:xfrm>
            <a:off x="524688" y="2060887"/>
            <a:ext cx="3555595" cy="1270275"/>
          </a:xfrm>
          <a:prstGeom prst="roundRect">
            <a:avLst/>
          </a:prstGeom>
          <a:solidFill>
            <a:srgbClr val="0000FF">
              <a:alpha val="50000"/>
            </a:srgbClr>
          </a:solidFill>
        </p:spPr>
        <p:style>
          <a:lnRef idx="2">
            <a:schemeClr val="accent5">
              <a:shade val="50000"/>
            </a:schemeClr>
          </a:lnRef>
          <a:fillRef idx="1">
            <a:schemeClr val="accent5"/>
          </a:fillRef>
          <a:effectRef idx="0">
            <a:schemeClr val="accent5"/>
          </a:effectRef>
          <a:fontRef idx="minor">
            <a:schemeClr val="lt1"/>
          </a:fontRef>
        </p:style>
        <p:txBody>
          <a:bodyPr lIns="101837" tIns="50918" rIns="101837" bIns="50918" rtlCol="0" anchor="ctr"/>
          <a:lstStyle/>
          <a:p>
            <a:pPr algn="ctr"/>
            <a:endParaRPr lang="zh-CN" altLang="en-US"/>
          </a:p>
        </p:txBody>
      </p:sp>
      <p:cxnSp>
        <p:nvCxnSpPr>
          <p:cNvPr id="3229" name="直接连接符 3228"/>
          <p:cNvCxnSpPr/>
          <p:nvPr/>
        </p:nvCxnSpPr>
        <p:spPr>
          <a:xfrm>
            <a:off x="4645946" y="2092393"/>
            <a:ext cx="428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1" name="直接连接符 3230"/>
          <p:cNvCxnSpPr/>
          <p:nvPr/>
        </p:nvCxnSpPr>
        <p:spPr>
          <a:xfrm>
            <a:off x="5211609" y="2113396"/>
            <a:ext cx="0" cy="2143588"/>
          </a:xfrm>
          <a:prstGeom prst="line">
            <a:avLst/>
          </a:prstGeom>
        </p:spPr>
        <p:style>
          <a:lnRef idx="1">
            <a:schemeClr val="accent1"/>
          </a:lnRef>
          <a:fillRef idx="0">
            <a:schemeClr val="accent1"/>
          </a:fillRef>
          <a:effectRef idx="0">
            <a:schemeClr val="accent1"/>
          </a:effectRef>
          <a:fontRef idx="minor">
            <a:schemeClr val="tx1"/>
          </a:fontRef>
        </p:style>
      </p:cxnSp>
      <p:sp>
        <p:nvSpPr>
          <p:cNvPr id="416" name="Rectangle 314"/>
          <p:cNvSpPr>
            <a:spLocks noChangeArrowheads="1"/>
          </p:cNvSpPr>
          <p:nvPr/>
        </p:nvSpPr>
        <p:spPr bwMode="auto">
          <a:xfrm>
            <a:off x="9656103" y="1138345"/>
            <a:ext cx="354935" cy="328874"/>
          </a:xfrm>
          <a:prstGeom prst="rect">
            <a:avLst/>
          </a:prstGeom>
          <a:solidFill>
            <a:srgbClr val="FFFFFF">
              <a:alpha val="0"/>
            </a:srgbClr>
          </a:solidFill>
          <a:ln w="38100">
            <a:solidFill>
              <a:srgbClr val="FFFFFF"/>
            </a:solidFill>
            <a:miter lim="800000"/>
            <a:headEnd/>
            <a:tailEnd/>
          </a:ln>
          <a:effectLst/>
        </p:spPr>
        <p:txBody>
          <a:bodyPr vert="horz" wrap="square" lIns="101837" tIns="50918" rIns="101837" bIns="50918" numCol="1" anchor="t" anchorCtr="0" compatLnSpc="1">
            <a:prstTxWarp prst="textNoShape">
              <a:avLst/>
            </a:prstTxWarp>
          </a:bodyPr>
          <a:lstStyle/>
          <a:p>
            <a:pPr algn="just" defTabSz="1018367"/>
            <a:r>
              <a:rPr lang="zh-CN" altLang="en-US" sz="1100" dirty="0" smtClean="0">
                <a:solidFill>
                  <a:schemeClr val="tx1"/>
                </a:solidFill>
                <a:latin typeface="Calibri" pitchFamily="34" charset="0"/>
                <a:ea typeface="宋体" pitchFamily="2" charset="-122"/>
                <a:cs typeface="宋体" pitchFamily="2" charset="-122"/>
              </a:rPr>
              <a:t>东</a:t>
            </a:r>
            <a:endParaRPr lang="zh-CN" altLang="en-US" sz="2000" b="0" dirty="0" smtClean="0">
              <a:solidFill>
                <a:schemeClr val="tx1"/>
              </a:solidFill>
              <a:ea typeface="宋体" pitchFamily="2" charset="-122"/>
              <a:cs typeface="宋体" pitchFamily="2" charset="-122"/>
            </a:endParaRPr>
          </a:p>
        </p:txBody>
      </p:sp>
      <p:sp>
        <p:nvSpPr>
          <p:cNvPr id="417" name="Rectangle 315"/>
          <p:cNvSpPr>
            <a:spLocks noChangeArrowheads="1"/>
          </p:cNvSpPr>
          <p:nvPr/>
        </p:nvSpPr>
        <p:spPr bwMode="auto">
          <a:xfrm>
            <a:off x="9252058" y="1614699"/>
            <a:ext cx="323779" cy="294963"/>
          </a:xfrm>
          <a:prstGeom prst="rect">
            <a:avLst/>
          </a:prstGeom>
          <a:solidFill>
            <a:srgbClr val="FFFFFF">
              <a:alpha val="0"/>
            </a:srgbClr>
          </a:solidFill>
          <a:ln w="38100">
            <a:solidFill>
              <a:srgbClr val="FFFFFF"/>
            </a:solidFill>
            <a:miter lim="800000"/>
            <a:headEnd/>
            <a:tailEnd/>
          </a:ln>
          <a:effectLst/>
        </p:spPr>
        <p:txBody>
          <a:bodyPr vert="horz" wrap="square" lIns="101837" tIns="50918" rIns="101837" bIns="50918" numCol="1" anchor="t" anchorCtr="0" compatLnSpc="1">
            <a:prstTxWarp prst="textNoShape">
              <a:avLst/>
            </a:prstTxWarp>
          </a:bodyPr>
          <a:lstStyle/>
          <a:p>
            <a:pPr algn="ctr" defTabSz="1018367"/>
            <a:r>
              <a:rPr lang="zh-CN" altLang="en-US" sz="1100" dirty="0" smtClean="0">
                <a:solidFill>
                  <a:schemeClr val="tx1"/>
                </a:solidFill>
                <a:latin typeface="Calibri" pitchFamily="34" charset="0"/>
                <a:ea typeface="宋体" pitchFamily="2" charset="-122"/>
                <a:cs typeface="宋体" pitchFamily="2" charset="-122"/>
              </a:rPr>
              <a:t>南</a:t>
            </a:r>
            <a:endParaRPr lang="zh-CN" altLang="en-US" sz="2000" b="0" dirty="0" smtClean="0">
              <a:solidFill>
                <a:schemeClr val="tx1"/>
              </a:solidFill>
              <a:ea typeface="宋体" pitchFamily="2" charset="-122"/>
              <a:cs typeface="宋体" pitchFamily="2" charset="-122"/>
            </a:endParaRPr>
          </a:p>
        </p:txBody>
      </p:sp>
      <p:sp>
        <p:nvSpPr>
          <p:cNvPr id="418" name="Rectangle 316"/>
          <p:cNvSpPr>
            <a:spLocks noChangeArrowheads="1"/>
          </p:cNvSpPr>
          <p:nvPr/>
        </p:nvSpPr>
        <p:spPr bwMode="auto">
          <a:xfrm>
            <a:off x="9252058" y="820777"/>
            <a:ext cx="325025" cy="332713"/>
          </a:xfrm>
          <a:prstGeom prst="rect">
            <a:avLst/>
          </a:prstGeom>
          <a:solidFill>
            <a:srgbClr val="FFFFFF">
              <a:alpha val="0"/>
            </a:srgbClr>
          </a:solidFill>
          <a:ln w="38100">
            <a:solidFill>
              <a:srgbClr val="FFFFFF"/>
            </a:solidFill>
            <a:miter lim="800000"/>
            <a:headEnd/>
            <a:tailEnd/>
          </a:ln>
          <a:effectLst/>
        </p:spPr>
        <p:txBody>
          <a:bodyPr vert="horz" wrap="square" lIns="101837" tIns="50918" rIns="101837" bIns="50918" numCol="1" anchor="t" anchorCtr="0" compatLnSpc="1">
            <a:prstTxWarp prst="textNoShape">
              <a:avLst/>
            </a:prstTxWarp>
          </a:bodyPr>
          <a:lstStyle/>
          <a:p>
            <a:pPr algn="just" defTabSz="1018367"/>
            <a:r>
              <a:rPr lang="zh-CN" altLang="en-US" sz="1100" dirty="0" smtClean="0">
                <a:solidFill>
                  <a:schemeClr val="tx1"/>
                </a:solidFill>
                <a:latin typeface="Calibri" pitchFamily="34" charset="0"/>
                <a:ea typeface="宋体" pitchFamily="2" charset="-122"/>
                <a:cs typeface="宋体" pitchFamily="2" charset="-122"/>
              </a:rPr>
              <a:t>北</a:t>
            </a:r>
            <a:endParaRPr lang="zh-CN" altLang="en-US" sz="2000" b="0" dirty="0" smtClean="0">
              <a:solidFill>
                <a:schemeClr val="tx1"/>
              </a:solidFill>
              <a:ea typeface="宋体" pitchFamily="2" charset="-122"/>
              <a:cs typeface="宋体" pitchFamily="2" charset="-122"/>
            </a:endParaRPr>
          </a:p>
        </p:txBody>
      </p:sp>
      <p:sp>
        <p:nvSpPr>
          <p:cNvPr id="419" name="Rectangle 317"/>
          <p:cNvSpPr>
            <a:spLocks noChangeArrowheads="1"/>
          </p:cNvSpPr>
          <p:nvPr/>
        </p:nvSpPr>
        <p:spPr bwMode="auto">
          <a:xfrm>
            <a:off x="8848013" y="1138345"/>
            <a:ext cx="361761" cy="339752"/>
          </a:xfrm>
          <a:prstGeom prst="rect">
            <a:avLst/>
          </a:prstGeom>
          <a:solidFill>
            <a:srgbClr val="FFFFFF">
              <a:alpha val="0"/>
            </a:srgbClr>
          </a:solidFill>
          <a:ln w="38100">
            <a:solidFill>
              <a:srgbClr val="FFFFFF"/>
            </a:solidFill>
            <a:miter lim="800000"/>
            <a:headEnd/>
            <a:tailEnd/>
          </a:ln>
          <a:effectLst/>
        </p:spPr>
        <p:txBody>
          <a:bodyPr vert="horz" wrap="square" lIns="101837" tIns="50918" rIns="101837" bIns="50918" numCol="1" anchor="t" anchorCtr="0" compatLnSpc="1">
            <a:prstTxWarp prst="textNoShape">
              <a:avLst/>
            </a:prstTxWarp>
          </a:bodyPr>
          <a:lstStyle/>
          <a:p>
            <a:pPr algn="just" defTabSz="1018367"/>
            <a:r>
              <a:rPr lang="zh-CN" altLang="en-US" sz="1100" dirty="0" smtClean="0">
                <a:solidFill>
                  <a:schemeClr val="tx1"/>
                </a:solidFill>
                <a:latin typeface="Calibri" pitchFamily="34" charset="0"/>
                <a:ea typeface="宋体" pitchFamily="2" charset="-122"/>
                <a:cs typeface="宋体" pitchFamily="2" charset="-122"/>
              </a:rPr>
              <a:t>西</a:t>
            </a:r>
            <a:endParaRPr lang="zh-CN" altLang="en-US" sz="2000" b="0" dirty="0" smtClean="0">
              <a:solidFill>
                <a:schemeClr val="tx1"/>
              </a:solidFill>
              <a:ea typeface="宋体" pitchFamily="2" charset="-122"/>
              <a:cs typeface="宋体" pitchFamily="2" charset="-122"/>
            </a:endParaRPr>
          </a:p>
        </p:txBody>
      </p:sp>
      <p:sp>
        <p:nvSpPr>
          <p:cNvPr id="420" name="AutoShape 313"/>
          <p:cNvSpPr>
            <a:spLocks noChangeArrowheads="1"/>
          </p:cNvSpPr>
          <p:nvPr/>
        </p:nvSpPr>
        <p:spPr bwMode="auto">
          <a:xfrm>
            <a:off x="9199554" y="1058794"/>
            <a:ext cx="470725" cy="493312"/>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4BACC6"/>
          </a:solidFill>
          <a:ln w="38100">
            <a:solidFill>
              <a:srgbClr val="F2F2F2"/>
            </a:solidFill>
            <a:miter lim="800000"/>
            <a:headEnd/>
            <a:tailEnd/>
          </a:ln>
          <a:effectLst>
            <a:outerShdw dist="28398" dir="3806097" algn="ctr" rotWithShape="0">
              <a:srgbClr val="205867">
                <a:alpha val="50000"/>
              </a:srgbClr>
            </a:outerShdw>
          </a:effectLst>
        </p:spPr>
        <p:txBody>
          <a:bodyPr vert="horz" wrap="square" lIns="101837" tIns="50918" rIns="101837" bIns="50918" numCol="1" anchor="t" anchorCtr="0" compatLnSpc="1">
            <a:prstTxWarp prst="textNoShape">
              <a:avLst/>
            </a:prstTxWarp>
          </a:bodyPr>
          <a:lstStyle/>
          <a:p>
            <a:endParaRPr lang="zh-CN" altLang="en-US"/>
          </a:p>
        </p:txBody>
      </p:sp>
      <p:sp>
        <p:nvSpPr>
          <p:cNvPr id="421"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杜绝违章心理</a:t>
            </a: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6.2963E-6 L -1.11111E-6 -0.28357 " pathEditMode="relative" ptsTypes="AA">
                                      <p:cBhvr>
                                        <p:cTn id="6" dur="3000" fill="hold"/>
                                        <p:tgtEl>
                                          <p:spTgt spid="18"/>
                                        </p:tgtEl>
                                        <p:attrNameLst>
                                          <p:attrName>ppt_x</p:attrName>
                                          <p:attrName>ppt_y</p:attrName>
                                        </p:attrNameLst>
                                      </p:cBhvr>
                                    </p:animMotion>
                                  </p:childTnLst>
                                </p:cTn>
                              </p:par>
                            </p:childTnLst>
                          </p:cTn>
                        </p:par>
                        <p:par>
                          <p:cTn id="7" fill="hold">
                            <p:stCondLst>
                              <p:cond delay="3000"/>
                            </p:stCondLst>
                            <p:childTnLst>
                              <p:par>
                                <p:cTn id="8" presetID="0" presetClass="path" presetSubtype="0" accel="50000" decel="50000" fill="hold" grpId="0" nodeType="afterEffect">
                                  <p:stCondLst>
                                    <p:cond delay="0"/>
                                  </p:stCondLst>
                                  <p:childTnLst>
                                    <p:animMotion origin="layout" path="M 0.00816 -1.48148E-6 L 0.46475 -1.48148E-6 " pathEditMode="relative" rAng="0" ptsTypes="AA">
                                      <p:cBhvr>
                                        <p:cTn id="9" dur="2000" fill="hold"/>
                                        <p:tgtEl>
                                          <p:spTgt spid="3227"/>
                                        </p:tgtEl>
                                        <p:attrNameLst>
                                          <p:attrName>ppt_x</p:attrName>
                                          <p:attrName>ppt_y</p:attrName>
                                        </p:attrNameLst>
                                      </p:cBhvr>
                                      <p:rCtr x="228" y="0"/>
                                    </p:animMotion>
                                  </p:childTnLst>
                                </p:cTn>
                              </p:par>
                            </p:childTnLst>
                          </p:cTn>
                        </p:par>
                        <p:par>
                          <p:cTn id="10" fill="hold">
                            <p:stCondLst>
                              <p:cond delay="5000"/>
                            </p:stCondLst>
                            <p:childTnLst>
                              <p:par>
                                <p:cTn id="11" presetID="0" presetClass="path" presetSubtype="0" accel="50000" decel="50000" fill="hold" nodeType="afterEffect">
                                  <p:stCondLst>
                                    <p:cond delay="0"/>
                                  </p:stCondLst>
                                  <p:childTnLst>
                                    <p:animMotion origin="layout" path="M -8.33333E-7 -0.28357 L -8.33333E-7 -7.40741E-6 " pathEditMode="relative" ptsTypes="AA">
                                      <p:cBhvr>
                                        <p:cTn id="12" dur="2000" fill="hold"/>
                                        <p:tgtEl>
                                          <p:spTgt spid="18"/>
                                        </p:tgtEl>
                                        <p:attrNameLst>
                                          <p:attrName>ppt_x</p:attrName>
                                          <p:attrName>ppt_y</p:attrName>
                                        </p:attrNameLst>
                                      </p:cBhvr>
                                    </p:animMotion>
                                  </p:childTnLst>
                                </p:cTn>
                              </p:par>
                              <p:par>
                                <p:cTn id="13" presetID="0" presetClass="path" presetSubtype="0" accel="50000" decel="50000" fill="hold" grpId="1" nodeType="withEffect">
                                  <p:stCondLst>
                                    <p:cond delay="0"/>
                                  </p:stCondLst>
                                  <p:childTnLst>
                                    <p:animMotion origin="layout" path="M 0.46423 0.00162 L 0.46423 0.27476 " pathEditMode="relative" rAng="0" ptsTypes="AA">
                                      <p:cBhvr>
                                        <p:cTn id="14" dur="2000" fill="hold"/>
                                        <p:tgtEl>
                                          <p:spTgt spid="3227"/>
                                        </p:tgtEl>
                                        <p:attrNameLst>
                                          <p:attrName>ppt_x</p:attrName>
                                          <p:attrName>ppt_y</p:attrName>
                                        </p:attrNameLst>
                                      </p:cBhvr>
                                      <p:rCtr x="0" y="137"/>
                                    </p:animMotion>
                                  </p:childTnLst>
                                </p:cTn>
                              </p:par>
                            </p:childTnLst>
                          </p:cTn>
                        </p:par>
                        <p:par>
                          <p:cTn id="15" fill="hold">
                            <p:stCondLst>
                              <p:cond delay="7000"/>
                            </p:stCondLst>
                            <p:childTnLst>
                              <p:par>
                                <p:cTn id="16" presetID="0" presetClass="path" presetSubtype="0" accel="50000" decel="50000" fill="hold" grpId="2" nodeType="afterEffect">
                                  <p:stCondLst>
                                    <p:cond delay="0"/>
                                  </p:stCondLst>
                                  <p:childTnLst>
                                    <p:animMotion origin="layout" path="M 0.46423 0.28354 L 0.00746 0.28354 " pathEditMode="relative" rAng="0" ptsTypes="AA">
                                      <p:cBhvr>
                                        <p:cTn id="17" dur="2000" fill="hold"/>
                                        <p:tgtEl>
                                          <p:spTgt spid="3227"/>
                                        </p:tgtEl>
                                        <p:attrNameLst>
                                          <p:attrName>ppt_x</p:attrName>
                                          <p:attrName>ppt_y</p:attrName>
                                        </p:attrNameLst>
                                      </p:cBhvr>
                                      <p:rCtr x="-2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7" grpId="0" animBg="1"/>
      <p:bldP spid="3227" grpId="1" animBg="1"/>
      <p:bldP spid="3227"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7" name="矩形 3206"/>
          <p:cNvSpPr/>
          <p:nvPr/>
        </p:nvSpPr>
        <p:spPr>
          <a:xfrm>
            <a:off x="6019699" y="1716435"/>
            <a:ext cx="161618" cy="3969608"/>
          </a:xfrm>
          <a:prstGeom prst="rect">
            <a:avLst/>
          </a:prstGeom>
          <a:solidFill>
            <a:schemeClr val="tx1">
              <a:lumMod val="50000"/>
              <a:lumOff val="50000"/>
              <a:alpha val="50000"/>
            </a:schemeClr>
          </a:solidFill>
          <a:ln>
            <a:solidFill>
              <a:schemeClr val="tx1">
                <a:lumMod val="50000"/>
                <a:lumOff val="50000"/>
                <a:alpha val="50000"/>
              </a:schemeClr>
            </a:solidFill>
          </a:ln>
        </p:spPr>
        <p:style>
          <a:lnRef idx="1">
            <a:schemeClr val="accent6"/>
          </a:lnRef>
          <a:fillRef idx="2">
            <a:schemeClr val="accent6"/>
          </a:fillRef>
          <a:effectRef idx="1">
            <a:schemeClr val="accent6"/>
          </a:effectRef>
          <a:fontRef idx="minor">
            <a:schemeClr val="dk1"/>
          </a:fontRef>
        </p:style>
        <p:txBody>
          <a:bodyPr lIns="101837" tIns="50918" rIns="101837" bIns="50918" rtlCol="0" anchor="ctr"/>
          <a:lstStyle/>
          <a:p>
            <a:pPr algn="ctr"/>
            <a:endParaRPr lang="zh-CN" altLang="en-US"/>
          </a:p>
        </p:txBody>
      </p:sp>
      <p:sp>
        <p:nvSpPr>
          <p:cNvPr id="3209" name="矩形 3208"/>
          <p:cNvSpPr/>
          <p:nvPr/>
        </p:nvSpPr>
        <p:spPr>
          <a:xfrm>
            <a:off x="8282350" y="1716435"/>
            <a:ext cx="161618" cy="3969608"/>
          </a:xfrm>
          <a:prstGeom prst="rect">
            <a:avLst/>
          </a:prstGeom>
          <a:solidFill>
            <a:schemeClr val="tx1">
              <a:lumMod val="50000"/>
              <a:lumOff val="50000"/>
              <a:alpha val="50000"/>
            </a:schemeClr>
          </a:solidFill>
          <a:ln>
            <a:solidFill>
              <a:schemeClr val="tx1">
                <a:lumMod val="50000"/>
                <a:lumOff val="50000"/>
                <a:alpha val="50000"/>
              </a:schemeClr>
            </a:solidFill>
          </a:ln>
        </p:spPr>
        <p:style>
          <a:lnRef idx="1">
            <a:schemeClr val="accent6"/>
          </a:lnRef>
          <a:fillRef idx="2">
            <a:schemeClr val="accent6"/>
          </a:fillRef>
          <a:effectRef idx="1">
            <a:schemeClr val="accent6"/>
          </a:effectRef>
          <a:fontRef idx="minor">
            <a:schemeClr val="dk1"/>
          </a:fontRef>
        </p:style>
        <p:txBody>
          <a:bodyPr lIns="101837" tIns="50918" rIns="101837" bIns="50918" rtlCol="0" anchor="ctr"/>
          <a:lstStyle/>
          <a:p>
            <a:pPr algn="ctr"/>
            <a:endParaRPr lang="zh-CN" altLang="en-US"/>
          </a:p>
        </p:txBody>
      </p:sp>
      <p:sp>
        <p:nvSpPr>
          <p:cNvPr id="199" name="标题 6"/>
          <p:cNvSpPr txBox="1">
            <a:spLocks/>
          </p:cNvSpPr>
          <p:nvPr/>
        </p:nvSpPr>
        <p:spPr>
          <a:xfrm>
            <a:off x="262395" y="1001768"/>
            <a:ext cx="3393977" cy="481714"/>
          </a:xfrm>
          <a:prstGeom prst="rect">
            <a:avLst/>
          </a:prstGeom>
        </p:spPr>
        <p:txBody>
          <a:bodyPr vert="horz" lIns="101837" tIns="50918" rIns="101837" bIns="50918" rtlCol="0" anchor="ctr">
            <a:noAutofit/>
          </a:bodyPr>
          <a:lstStyle/>
          <a:p>
            <a:pPr defTabSz="1018367" fontAlgn="auto">
              <a:spcAft>
                <a:spcPts val="0"/>
              </a:spcAft>
              <a:defRPr/>
            </a:pPr>
            <a:r>
              <a:rPr lang="zh-CN" altLang="en-US" sz="2400" b="0" dirty="0" smtClean="0">
                <a:solidFill>
                  <a:schemeClr val="tx1"/>
                </a:solidFill>
                <a:latin typeface="微软雅黑" pitchFamily="34" charset="-122"/>
                <a:cs typeface="+mj-cs"/>
              </a:rPr>
              <a:t>事故过程模拟</a:t>
            </a:r>
            <a:endParaRPr lang="zh-CN" altLang="en-US" sz="2400" b="0" dirty="0">
              <a:solidFill>
                <a:schemeClr val="tx1"/>
              </a:solidFill>
              <a:latin typeface="微软雅黑" pitchFamily="34" charset="-122"/>
              <a:cs typeface="+mj-cs"/>
            </a:endParaRPr>
          </a:p>
        </p:txBody>
      </p:sp>
      <p:sp>
        <p:nvSpPr>
          <p:cNvPr id="810" name="Rectangle 314"/>
          <p:cNvSpPr>
            <a:spLocks noChangeArrowheads="1"/>
          </p:cNvSpPr>
          <p:nvPr/>
        </p:nvSpPr>
        <p:spPr bwMode="auto">
          <a:xfrm>
            <a:off x="9656103" y="1138345"/>
            <a:ext cx="354935" cy="328874"/>
          </a:xfrm>
          <a:prstGeom prst="rect">
            <a:avLst/>
          </a:prstGeom>
          <a:solidFill>
            <a:srgbClr val="FFFFFF">
              <a:alpha val="0"/>
            </a:srgbClr>
          </a:solidFill>
          <a:ln w="38100">
            <a:solidFill>
              <a:srgbClr val="FFFFFF"/>
            </a:solidFill>
            <a:miter lim="800000"/>
            <a:headEnd/>
            <a:tailEnd/>
          </a:ln>
          <a:effectLst/>
        </p:spPr>
        <p:txBody>
          <a:bodyPr vert="horz" wrap="square" lIns="101837" tIns="50918" rIns="101837" bIns="50918" numCol="1" anchor="t" anchorCtr="0" compatLnSpc="1">
            <a:prstTxWarp prst="textNoShape">
              <a:avLst/>
            </a:prstTxWarp>
          </a:bodyPr>
          <a:lstStyle/>
          <a:p>
            <a:pPr algn="just" defTabSz="1018367"/>
            <a:r>
              <a:rPr lang="zh-CN" altLang="en-US" sz="1100" dirty="0" smtClean="0">
                <a:solidFill>
                  <a:schemeClr val="tx1"/>
                </a:solidFill>
                <a:latin typeface="Calibri" pitchFamily="34" charset="0"/>
                <a:ea typeface="宋体" pitchFamily="2" charset="-122"/>
                <a:cs typeface="宋体" pitchFamily="2" charset="-122"/>
              </a:rPr>
              <a:t>东</a:t>
            </a:r>
            <a:endParaRPr lang="zh-CN" altLang="en-US" sz="2000" b="0" dirty="0" smtClean="0">
              <a:solidFill>
                <a:schemeClr val="tx1"/>
              </a:solidFill>
              <a:ea typeface="宋体" pitchFamily="2" charset="-122"/>
              <a:cs typeface="宋体" pitchFamily="2" charset="-122"/>
            </a:endParaRPr>
          </a:p>
        </p:txBody>
      </p:sp>
      <p:sp>
        <p:nvSpPr>
          <p:cNvPr id="811" name="Rectangle 315"/>
          <p:cNvSpPr>
            <a:spLocks noChangeArrowheads="1"/>
          </p:cNvSpPr>
          <p:nvPr/>
        </p:nvSpPr>
        <p:spPr bwMode="auto">
          <a:xfrm>
            <a:off x="9252058" y="1614699"/>
            <a:ext cx="323779" cy="294963"/>
          </a:xfrm>
          <a:prstGeom prst="rect">
            <a:avLst/>
          </a:prstGeom>
          <a:solidFill>
            <a:srgbClr val="FFFFFF">
              <a:alpha val="0"/>
            </a:srgbClr>
          </a:solidFill>
          <a:ln w="38100">
            <a:solidFill>
              <a:srgbClr val="FFFFFF"/>
            </a:solidFill>
            <a:miter lim="800000"/>
            <a:headEnd/>
            <a:tailEnd/>
          </a:ln>
          <a:effectLst/>
        </p:spPr>
        <p:txBody>
          <a:bodyPr vert="horz" wrap="square" lIns="101837" tIns="50918" rIns="101837" bIns="50918" numCol="1" anchor="t" anchorCtr="0" compatLnSpc="1">
            <a:prstTxWarp prst="textNoShape">
              <a:avLst/>
            </a:prstTxWarp>
          </a:bodyPr>
          <a:lstStyle/>
          <a:p>
            <a:pPr algn="ctr" defTabSz="1018367"/>
            <a:r>
              <a:rPr lang="zh-CN" altLang="en-US" sz="1100" dirty="0" smtClean="0">
                <a:solidFill>
                  <a:schemeClr val="tx1"/>
                </a:solidFill>
                <a:latin typeface="Calibri" pitchFamily="34" charset="0"/>
                <a:ea typeface="宋体" pitchFamily="2" charset="-122"/>
                <a:cs typeface="宋体" pitchFamily="2" charset="-122"/>
              </a:rPr>
              <a:t>南</a:t>
            </a:r>
            <a:endParaRPr lang="zh-CN" altLang="en-US" sz="2000" b="0" dirty="0" smtClean="0">
              <a:solidFill>
                <a:schemeClr val="tx1"/>
              </a:solidFill>
              <a:ea typeface="宋体" pitchFamily="2" charset="-122"/>
              <a:cs typeface="宋体" pitchFamily="2" charset="-122"/>
            </a:endParaRPr>
          </a:p>
        </p:txBody>
      </p:sp>
      <p:sp>
        <p:nvSpPr>
          <p:cNvPr id="812" name="Rectangle 316"/>
          <p:cNvSpPr>
            <a:spLocks noChangeArrowheads="1"/>
          </p:cNvSpPr>
          <p:nvPr/>
        </p:nvSpPr>
        <p:spPr bwMode="auto">
          <a:xfrm>
            <a:off x="9252058" y="820777"/>
            <a:ext cx="325025" cy="332713"/>
          </a:xfrm>
          <a:prstGeom prst="rect">
            <a:avLst/>
          </a:prstGeom>
          <a:solidFill>
            <a:srgbClr val="FFFFFF">
              <a:alpha val="0"/>
            </a:srgbClr>
          </a:solidFill>
          <a:ln w="38100">
            <a:solidFill>
              <a:srgbClr val="FFFFFF"/>
            </a:solidFill>
            <a:miter lim="800000"/>
            <a:headEnd/>
            <a:tailEnd/>
          </a:ln>
          <a:effectLst/>
        </p:spPr>
        <p:txBody>
          <a:bodyPr vert="horz" wrap="square" lIns="101837" tIns="50918" rIns="101837" bIns="50918" numCol="1" anchor="t" anchorCtr="0" compatLnSpc="1">
            <a:prstTxWarp prst="textNoShape">
              <a:avLst/>
            </a:prstTxWarp>
          </a:bodyPr>
          <a:lstStyle/>
          <a:p>
            <a:pPr algn="just" defTabSz="1018367"/>
            <a:r>
              <a:rPr lang="zh-CN" altLang="en-US" sz="1100" dirty="0" smtClean="0">
                <a:solidFill>
                  <a:schemeClr val="tx1"/>
                </a:solidFill>
                <a:latin typeface="Calibri" pitchFamily="34" charset="0"/>
                <a:ea typeface="宋体" pitchFamily="2" charset="-122"/>
                <a:cs typeface="宋体" pitchFamily="2" charset="-122"/>
              </a:rPr>
              <a:t>北</a:t>
            </a:r>
            <a:endParaRPr lang="zh-CN" altLang="en-US" sz="2000" b="0" dirty="0" smtClean="0">
              <a:solidFill>
                <a:schemeClr val="tx1"/>
              </a:solidFill>
              <a:ea typeface="宋体" pitchFamily="2" charset="-122"/>
              <a:cs typeface="宋体" pitchFamily="2" charset="-122"/>
            </a:endParaRPr>
          </a:p>
        </p:txBody>
      </p:sp>
      <p:sp>
        <p:nvSpPr>
          <p:cNvPr id="813" name="Rectangle 317"/>
          <p:cNvSpPr>
            <a:spLocks noChangeArrowheads="1"/>
          </p:cNvSpPr>
          <p:nvPr/>
        </p:nvSpPr>
        <p:spPr bwMode="auto">
          <a:xfrm>
            <a:off x="8848013" y="1138345"/>
            <a:ext cx="361761" cy="339752"/>
          </a:xfrm>
          <a:prstGeom prst="rect">
            <a:avLst/>
          </a:prstGeom>
          <a:solidFill>
            <a:srgbClr val="FFFFFF">
              <a:alpha val="0"/>
            </a:srgbClr>
          </a:solidFill>
          <a:ln w="38100">
            <a:solidFill>
              <a:srgbClr val="FFFFFF"/>
            </a:solidFill>
            <a:miter lim="800000"/>
            <a:headEnd/>
            <a:tailEnd/>
          </a:ln>
          <a:effectLst/>
        </p:spPr>
        <p:txBody>
          <a:bodyPr vert="horz" wrap="square" lIns="101837" tIns="50918" rIns="101837" bIns="50918" numCol="1" anchor="t" anchorCtr="0" compatLnSpc="1">
            <a:prstTxWarp prst="textNoShape">
              <a:avLst/>
            </a:prstTxWarp>
          </a:bodyPr>
          <a:lstStyle/>
          <a:p>
            <a:pPr algn="just" defTabSz="1018367"/>
            <a:r>
              <a:rPr lang="zh-CN" altLang="en-US" sz="1100" dirty="0" smtClean="0">
                <a:solidFill>
                  <a:schemeClr val="tx1"/>
                </a:solidFill>
                <a:latin typeface="Calibri" pitchFamily="34" charset="0"/>
                <a:ea typeface="宋体" pitchFamily="2" charset="-122"/>
                <a:cs typeface="宋体" pitchFamily="2" charset="-122"/>
              </a:rPr>
              <a:t>西</a:t>
            </a:r>
            <a:endParaRPr lang="zh-CN" altLang="en-US" sz="2000" b="0" dirty="0" smtClean="0">
              <a:solidFill>
                <a:schemeClr val="tx1"/>
              </a:solidFill>
              <a:ea typeface="宋体" pitchFamily="2" charset="-122"/>
              <a:cs typeface="宋体" pitchFamily="2" charset="-122"/>
            </a:endParaRPr>
          </a:p>
        </p:txBody>
      </p:sp>
      <p:sp>
        <p:nvSpPr>
          <p:cNvPr id="809" name="AutoShape 313"/>
          <p:cNvSpPr>
            <a:spLocks noChangeArrowheads="1"/>
          </p:cNvSpPr>
          <p:nvPr/>
        </p:nvSpPr>
        <p:spPr bwMode="auto">
          <a:xfrm>
            <a:off x="9199554" y="1058794"/>
            <a:ext cx="470725" cy="493312"/>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4BACC6"/>
          </a:solidFill>
          <a:ln w="38100">
            <a:solidFill>
              <a:srgbClr val="F2F2F2"/>
            </a:solidFill>
            <a:miter lim="800000"/>
            <a:headEnd/>
            <a:tailEnd/>
          </a:ln>
          <a:effectLst>
            <a:outerShdw dist="28398" dir="3806097" algn="ctr" rotWithShape="0">
              <a:srgbClr val="205867">
                <a:alpha val="50000"/>
              </a:srgbClr>
            </a:outerShdw>
          </a:effectLst>
        </p:spPr>
        <p:txBody>
          <a:bodyPr vert="horz" wrap="square" lIns="101837" tIns="50918" rIns="101837" bIns="50918" numCol="1" anchor="t" anchorCtr="0" compatLnSpc="1">
            <a:prstTxWarp prst="textNoShape">
              <a:avLst/>
            </a:prstTxWarp>
          </a:bodyPr>
          <a:lstStyle/>
          <a:p>
            <a:endParaRPr lang="zh-CN" altLang="en-US"/>
          </a:p>
        </p:txBody>
      </p:sp>
      <p:grpSp>
        <p:nvGrpSpPr>
          <p:cNvPr id="2" name="组合 3065"/>
          <p:cNvGrpSpPr/>
          <p:nvPr/>
        </p:nvGrpSpPr>
        <p:grpSpPr>
          <a:xfrm>
            <a:off x="524689" y="2102895"/>
            <a:ext cx="4514614" cy="1190882"/>
            <a:chOff x="467544" y="1907307"/>
            <a:chExt cx="4022923" cy="1080120"/>
          </a:xfrm>
        </p:grpSpPr>
        <p:sp>
          <p:nvSpPr>
            <p:cNvPr id="2931" name="矩形 2930"/>
            <p:cNvSpPr/>
            <p:nvPr/>
          </p:nvSpPr>
          <p:spPr>
            <a:xfrm>
              <a:off x="467544" y="1907307"/>
              <a:ext cx="3672408" cy="1080120"/>
            </a:xfrm>
            <a:prstGeom prst="rect">
              <a:avLst/>
            </a:prstGeom>
            <a:solidFill>
              <a:schemeClr val="bg1">
                <a:lumMod val="85000"/>
              </a:schemeClr>
            </a:solidFill>
            <a:ln w="22225">
              <a:solidFill>
                <a:schemeClr val="tx1">
                  <a:lumMod val="95000"/>
                  <a:lumOff val="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857"/>
            <p:cNvGrpSpPr/>
            <p:nvPr/>
          </p:nvGrpSpPr>
          <p:grpSpPr>
            <a:xfrm rot="5400000">
              <a:off x="1228490" y="2107416"/>
              <a:ext cx="119210" cy="169050"/>
              <a:chOff x="4860032" y="2348880"/>
              <a:chExt cx="119210" cy="169050"/>
            </a:xfrm>
          </p:grpSpPr>
          <p:cxnSp>
            <p:nvCxnSpPr>
              <p:cNvPr id="1845"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1846"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1847"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1848"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1849"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1852"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1855"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1856"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5" name="组合 1858"/>
            <p:cNvGrpSpPr/>
            <p:nvPr/>
          </p:nvGrpSpPr>
          <p:grpSpPr>
            <a:xfrm rot="5400000" flipH="1">
              <a:off x="1231799" y="2637002"/>
              <a:ext cx="118800" cy="169050"/>
              <a:chOff x="4860032" y="2348880"/>
              <a:chExt cx="119210" cy="169050"/>
            </a:xfrm>
          </p:grpSpPr>
          <p:cxnSp>
            <p:nvCxnSpPr>
              <p:cNvPr id="1860"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1861"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1862"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1863"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1864"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1865"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1866"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1867"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6" name="组合 1857"/>
            <p:cNvGrpSpPr/>
            <p:nvPr/>
          </p:nvGrpSpPr>
          <p:grpSpPr>
            <a:xfrm rot="5400000">
              <a:off x="1732546" y="2107416"/>
              <a:ext cx="119210" cy="169050"/>
              <a:chOff x="4860032" y="2348880"/>
              <a:chExt cx="119210" cy="169050"/>
            </a:xfrm>
          </p:grpSpPr>
          <p:cxnSp>
            <p:nvCxnSpPr>
              <p:cNvPr id="2023"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024"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025"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026"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027"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028"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029"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030"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7" name="组合 1858"/>
            <p:cNvGrpSpPr/>
            <p:nvPr/>
          </p:nvGrpSpPr>
          <p:grpSpPr>
            <a:xfrm rot="5400000" flipH="1">
              <a:off x="1735855" y="2637002"/>
              <a:ext cx="118800" cy="169050"/>
              <a:chOff x="4860032" y="2348880"/>
              <a:chExt cx="119210" cy="169050"/>
            </a:xfrm>
          </p:grpSpPr>
          <p:cxnSp>
            <p:nvCxnSpPr>
              <p:cNvPr id="2015"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016"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017"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018"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019"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020"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021"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022"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 name="组合 1857"/>
            <p:cNvGrpSpPr/>
            <p:nvPr/>
          </p:nvGrpSpPr>
          <p:grpSpPr>
            <a:xfrm rot="5400000">
              <a:off x="2236602" y="2107416"/>
              <a:ext cx="119210" cy="169050"/>
              <a:chOff x="4860032" y="2348880"/>
              <a:chExt cx="119210" cy="169050"/>
            </a:xfrm>
          </p:grpSpPr>
          <p:cxnSp>
            <p:nvCxnSpPr>
              <p:cNvPr id="2043"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044"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045"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046"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047"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048"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049"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849"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9" name="组合 1858"/>
            <p:cNvGrpSpPr/>
            <p:nvPr/>
          </p:nvGrpSpPr>
          <p:grpSpPr>
            <a:xfrm rot="5400000" flipH="1">
              <a:off x="2239911" y="2637002"/>
              <a:ext cx="118800" cy="169050"/>
              <a:chOff x="4860032" y="2348880"/>
              <a:chExt cx="119210" cy="169050"/>
            </a:xfrm>
          </p:grpSpPr>
          <p:cxnSp>
            <p:nvCxnSpPr>
              <p:cNvPr id="2035"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036"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037"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038"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039"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040"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041"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042"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0" name="组合 1857"/>
            <p:cNvGrpSpPr/>
            <p:nvPr/>
          </p:nvGrpSpPr>
          <p:grpSpPr>
            <a:xfrm rot="5400000">
              <a:off x="2740658" y="2107416"/>
              <a:ext cx="119210" cy="169050"/>
              <a:chOff x="4860032" y="2348880"/>
              <a:chExt cx="119210" cy="169050"/>
            </a:xfrm>
          </p:grpSpPr>
          <p:cxnSp>
            <p:nvCxnSpPr>
              <p:cNvPr id="2862"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863"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864"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865"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866"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867"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868"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869"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1" name="组合 1858"/>
            <p:cNvGrpSpPr/>
            <p:nvPr/>
          </p:nvGrpSpPr>
          <p:grpSpPr>
            <a:xfrm rot="5400000" flipH="1">
              <a:off x="2743967" y="2637002"/>
              <a:ext cx="118800" cy="169050"/>
              <a:chOff x="4860032" y="2348880"/>
              <a:chExt cx="119210" cy="169050"/>
            </a:xfrm>
          </p:grpSpPr>
          <p:cxnSp>
            <p:nvCxnSpPr>
              <p:cNvPr id="2854"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855"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856"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857"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858"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859"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860"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861"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2" name="组合 1857"/>
            <p:cNvGrpSpPr/>
            <p:nvPr/>
          </p:nvGrpSpPr>
          <p:grpSpPr>
            <a:xfrm rot="5400000">
              <a:off x="3244714" y="2107416"/>
              <a:ext cx="119210" cy="169050"/>
              <a:chOff x="4860032" y="2348880"/>
              <a:chExt cx="119210" cy="169050"/>
            </a:xfrm>
          </p:grpSpPr>
          <p:cxnSp>
            <p:nvCxnSpPr>
              <p:cNvPr id="2882"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883"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884"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885"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886"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887"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888"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889"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3" name="组合 1858"/>
            <p:cNvGrpSpPr/>
            <p:nvPr/>
          </p:nvGrpSpPr>
          <p:grpSpPr>
            <a:xfrm rot="5400000" flipH="1">
              <a:off x="3248023" y="2637002"/>
              <a:ext cx="118800" cy="169050"/>
              <a:chOff x="4860032" y="2348880"/>
              <a:chExt cx="119210" cy="169050"/>
            </a:xfrm>
          </p:grpSpPr>
          <p:cxnSp>
            <p:nvCxnSpPr>
              <p:cNvPr id="2874"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875"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876"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877"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878"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879"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880"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881"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4" name="组合 1857"/>
            <p:cNvGrpSpPr/>
            <p:nvPr/>
          </p:nvGrpSpPr>
          <p:grpSpPr>
            <a:xfrm rot="5400000">
              <a:off x="3748770" y="2107416"/>
              <a:ext cx="119210" cy="169050"/>
              <a:chOff x="4860032" y="2348880"/>
              <a:chExt cx="119210" cy="169050"/>
            </a:xfrm>
          </p:grpSpPr>
          <p:cxnSp>
            <p:nvCxnSpPr>
              <p:cNvPr id="2902"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903"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904"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905"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906"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907"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908"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909"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5" name="组合 1858"/>
            <p:cNvGrpSpPr/>
            <p:nvPr/>
          </p:nvGrpSpPr>
          <p:grpSpPr>
            <a:xfrm rot="5400000" flipH="1">
              <a:off x="3752079" y="2637002"/>
              <a:ext cx="118800" cy="169050"/>
              <a:chOff x="4860032" y="2348880"/>
              <a:chExt cx="119210" cy="169050"/>
            </a:xfrm>
          </p:grpSpPr>
          <p:cxnSp>
            <p:nvCxnSpPr>
              <p:cNvPr id="2894"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895"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896"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897"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898"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899"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900"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901"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6" name="组合 1857"/>
            <p:cNvGrpSpPr/>
            <p:nvPr/>
          </p:nvGrpSpPr>
          <p:grpSpPr>
            <a:xfrm rot="5400000">
              <a:off x="724434" y="2107416"/>
              <a:ext cx="119210" cy="169050"/>
              <a:chOff x="4860032" y="2348880"/>
              <a:chExt cx="119210" cy="169050"/>
            </a:xfrm>
          </p:grpSpPr>
          <p:cxnSp>
            <p:nvCxnSpPr>
              <p:cNvPr id="2922"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923"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924"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925"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926"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927"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928"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929"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17" name="组合 1858"/>
            <p:cNvGrpSpPr/>
            <p:nvPr/>
          </p:nvGrpSpPr>
          <p:grpSpPr>
            <a:xfrm rot="5400000" flipH="1">
              <a:off x="727743" y="2637002"/>
              <a:ext cx="118800" cy="169050"/>
              <a:chOff x="4860032" y="2348880"/>
              <a:chExt cx="119210" cy="169050"/>
            </a:xfrm>
          </p:grpSpPr>
          <p:cxnSp>
            <p:nvCxnSpPr>
              <p:cNvPr id="2914"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2915"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2916"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2917"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2918"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2919"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2920"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2921"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sp>
          <p:nvSpPr>
            <p:cNvPr id="2932" name="圆角矩形 2931"/>
            <p:cNvSpPr/>
            <p:nvPr/>
          </p:nvSpPr>
          <p:spPr>
            <a:xfrm>
              <a:off x="3698379" y="2445271"/>
              <a:ext cx="216024" cy="180000"/>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3" name="矩形 2932"/>
            <p:cNvSpPr/>
            <p:nvPr/>
          </p:nvSpPr>
          <p:spPr>
            <a:xfrm>
              <a:off x="4130427" y="2305447"/>
              <a:ext cx="360040" cy="288032"/>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3064"/>
          <p:cNvGrpSpPr/>
          <p:nvPr/>
        </p:nvGrpSpPr>
        <p:grpSpPr>
          <a:xfrm>
            <a:off x="4807564" y="4256985"/>
            <a:ext cx="4514614" cy="1190882"/>
            <a:chOff x="4427984" y="1916832"/>
            <a:chExt cx="4022923" cy="1080120"/>
          </a:xfrm>
        </p:grpSpPr>
        <p:sp>
          <p:nvSpPr>
            <p:cNvPr id="2934" name="矩形 2933"/>
            <p:cNvSpPr/>
            <p:nvPr/>
          </p:nvSpPr>
          <p:spPr>
            <a:xfrm rot="10800000">
              <a:off x="4778499" y="1916832"/>
              <a:ext cx="3672408" cy="1080120"/>
            </a:xfrm>
            <a:prstGeom prst="rect">
              <a:avLst/>
            </a:prstGeom>
            <a:solidFill>
              <a:schemeClr val="bg1">
                <a:lumMod val="85000"/>
                <a:alpha val="50000"/>
              </a:schemeClr>
            </a:solidFill>
            <a:ln w="22225">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2934"/>
            <p:cNvGrpSpPr/>
            <p:nvPr/>
          </p:nvGrpSpPr>
          <p:grpSpPr>
            <a:xfrm rot="16200000">
              <a:off x="7570751" y="2627793"/>
              <a:ext cx="119210" cy="169050"/>
              <a:chOff x="4860032" y="2348880"/>
              <a:chExt cx="119210" cy="169050"/>
            </a:xfrm>
          </p:grpSpPr>
          <p:cxnSp>
            <p:nvCxnSpPr>
              <p:cNvPr id="2936"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37"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38"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39"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40"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41"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42"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43"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0" name="组合 2943"/>
            <p:cNvGrpSpPr/>
            <p:nvPr/>
          </p:nvGrpSpPr>
          <p:grpSpPr>
            <a:xfrm rot="16200000" flipH="1">
              <a:off x="7567852" y="2098207"/>
              <a:ext cx="118800" cy="169050"/>
              <a:chOff x="4860032" y="2348880"/>
              <a:chExt cx="119210" cy="169050"/>
            </a:xfrm>
          </p:grpSpPr>
          <p:cxnSp>
            <p:nvCxnSpPr>
              <p:cNvPr id="2945"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46"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47"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48"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49"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50"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51"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52"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1" name="组合 1857"/>
            <p:cNvGrpSpPr/>
            <p:nvPr/>
          </p:nvGrpSpPr>
          <p:grpSpPr>
            <a:xfrm rot="16200000">
              <a:off x="7066695" y="2627793"/>
              <a:ext cx="119210" cy="169050"/>
              <a:chOff x="4860032" y="2348880"/>
              <a:chExt cx="119210" cy="169050"/>
            </a:xfrm>
          </p:grpSpPr>
          <p:cxnSp>
            <p:nvCxnSpPr>
              <p:cNvPr id="2954"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55"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56"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57"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58"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59"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60"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61"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2" name="组合 1858"/>
            <p:cNvGrpSpPr/>
            <p:nvPr/>
          </p:nvGrpSpPr>
          <p:grpSpPr>
            <a:xfrm rot="16200000" flipH="1">
              <a:off x="7063796" y="2098207"/>
              <a:ext cx="118800" cy="169050"/>
              <a:chOff x="4860032" y="2348880"/>
              <a:chExt cx="119210" cy="169050"/>
            </a:xfrm>
          </p:grpSpPr>
          <p:cxnSp>
            <p:nvCxnSpPr>
              <p:cNvPr id="2963"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64"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65"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66"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67"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68"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69"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70"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3" name="组合 1857"/>
            <p:cNvGrpSpPr/>
            <p:nvPr/>
          </p:nvGrpSpPr>
          <p:grpSpPr>
            <a:xfrm rot="16200000">
              <a:off x="6562639" y="2627793"/>
              <a:ext cx="119210" cy="169050"/>
              <a:chOff x="4860032" y="2348880"/>
              <a:chExt cx="119210" cy="169050"/>
            </a:xfrm>
          </p:grpSpPr>
          <p:cxnSp>
            <p:nvCxnSpPr>
              <p:cNvPr id="2972"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73"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74"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75"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76"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77"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78"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79"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4" name="组合 1858"/>
            <p:cNvGrpSpPr/>
            <p:nvPr/>
          </p:nvGrpSpPr>
          <p:grpSpPr>
            <a:xfrm rot="16200000" flipH="1">
              <a:off x="6559740" y="2098207"/>
              <a:ext cx="118800" cy="169050"/>
              <a:chOff x="4860032" y="2348880"/>
              <a:chExt cx="119210" cy="169050"/>
            </a:xfrm>
          </p:grpSpPr>
          <p:cxnSp>
            <p:nvCxnSpPr>
              <p:cNvPr id="2981"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82"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83"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84"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85"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86"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87"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88"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5" name="组合 1857"/>
            <p:cNvGrpSpPr/>
            <p:nvPr/>
          </p:nvGrpSpPr>
          <p:grpSpPr>
            <a:xfrm rot="16200000">
              <a:off x="6058583" y="2627793"/>
              <a:ext cx="119210" cy="169050"/>
              <a:chOff x="4860032" y="2348880"/>
              <a:chExt cx="119210" cy="169050"/>
            </a:xfrm>
          </p:grpSpPr>
          <p:cxnSp>
            <p:nvCxnSpPr>
              <p:cNvPr id="2990"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2991"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2992"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2993"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2994"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2995"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2996"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2997"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6" name="组合 1858"/>
            <p:cNvGrpSpPr/>
            <p:nvPr/>
          </p:nvGrpSpPr>
          <p:grpSpPr>
            <a:xfrm rot="16200000" flipH="1">
              <a:off x="6055684" y="2098207"/>
              <a:ext cx="118800" cy="169050"/>
              <a:chOff x="4860032" y="2348880"/>
              <a:chExt cx="119210" cy="169050"/>
            </a:xfrm>
          </p:grpSpPr>
          <p:cxnSp>
            <p:nvCxnSpPr>
              <p:cNvPr id="2999"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00"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01"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02"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03"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04"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05"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06"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7" name="组合 1857"/>
            <p:cNvGrpSpPr/>
            <p:nvPr/>
          </p:nvGrpSpPr>
          <p:grpSpPr>
            <a:xfrm rot="16200000">
              <a:off x="5554527" y="2627793"/>
              <a:ext cx="119210" cy="169050"/>
              <a:chOff x="4860032" y="2348880"/>
              <a:chExt cx="119210" cy="169050"/>
            </a:xfrm>
          </p:grpSpPr>
          <p:cxnSp>
            <p:nvCxnSpPr>
              <p:cNvPr id="3008"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09"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10"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11"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12"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13"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14"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15"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8" name="组合 1858"/>
            <p:cNvGrpSpPr/>
            <p:nvPr/>
          </p:nvGrpSpPr>
          <p:grpSpPr>
            <a:xfrm rot="16200000" flipH="1">
              <a:off x="5551628" y="2098207"/>
              <a:ext cx="118800" cy="169050"/>
              <a:chOff x="4860032" y="2348880"/>
              <a:chExt cx="119210" cy="169050"/>
            </a:xfrm>
          </p:grpSpPr>
          <p:cxnSp>
            <p:nvCxnSpPr>
              <p:cNvPr id="3017"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18"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19"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20"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21"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22"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23"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24"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9" name="组合 1857"/>
            <p:cNvGrpSpPr/>
            <p:nvPr/>
          </p:nvGrpSpPr>
          <p:grpSpPr>
            <a:xfrm rot="16200000">
              <a:off x="5050471" y="2627793"/>
              <a:ext cx="119210" cy="169050"/>
              <a:chOff x="4860032" y="2348880"/>
              <a:chExt cx="119210" cy="169050"/>
            </a:xfrm>
          </p:grpSpPr>
          <p:cxnSp>
            <p:nvCxnSpPr>
              <p:cNvPr id="3026"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27"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28"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29"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30"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31"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32"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33"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30" name="组合 1858"/>
            <p:cNvGrpSpPr/>
            <p:nvPr/>
          </p:nvGrpSpPr>
          <p:grpSpPr>
            <a:xfrm rot="16200000" flipH="1">
              <a:off x="5047572" y="2098207"/>
              <a:ext cx="118800" cy="169050"/>
              <a:chOff x="4860032" y="2348880"/>
              <a:chExt cx="119210" cy="169050"/>
            </a:xfrm>
          </p:grpSpPr>
          <p:cxnSp>
            <p:nvCxnSpPr>
              <p:cNvPr id="3035"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36"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37"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38"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39"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40"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41"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42"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31" name="组合 1857"/>
            <p:cNvGrpSpPr/>
            <p:nvPr/>
          </p:nvGrpSpPr>
          <p:grpSpPr>
            <a:xfrm rot="16200000">
              <a:off x="8074807" y="2627793"/>
              <a:ext cx="119210" cy="169050"/>
              <a:chOff x="4860032" y="2348880"/>
              <a:chExt cx="119210" cy="169050"/>
            </a:xfrm>
          </p:grpSpPr>
          <p:cxnSp>
            <p:nvCxnSpPr>
              <p:cNvPr id="3044"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45"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46"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47"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48"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49"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50"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51"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grpSp>
          <p:nvGrpSpPr>
            <p:cNvPr id="2944" name="组合 1858"/>
            <p:cNvGrpSpPr/>
            <p:nvPr/>
          </p:nvGrpSpPr>
          <p:grpSpPr>
            <a:xfrm rot="16200000" flipH="1">
              <a:off x="8071908" y="2098207"/>
              <a:ext cx="118800" cy="169050"/>
              <a:chOff x="4860032" y="2348880"/>
              <a:chExt cx="119210" cy="169050"/>
            </a:xfrm>
          </p:grpSpPr>
          <p:cxnSp>
            <p:nvCxnSpPr>
              <p:cNvPr id="3053" name="AutoShape 263"/>
              <p:cNvCxnSpPr>
                <a:cxnSpLocks noChangeShapeType="1"/>
              </p:cNvCxnSpPr>
              <p:nvPr/>
            </p:nvCxnSpPr>
            <p:spPr bwMode="auto">
              <a:xfrm>
                <a:off x="4860032" y="2348880"/>
                <a:ext cx="562" cy="169050"/>
              </a:xfrm>
              <a:prstGeom prst="straightConnector1">
                <a:avLst/>
              </a:prstGeom>
              <a:noFill/>
              <a:ln w="19050">
                <a:solidFill>
                  <a:schemeClr val="tx1">
                    <a:lumMod val="50000"/>
                    <a:lumOff val="50000"/>
                    <a:alpha val="50000"/>
                  </a:schemeClr>
                </a:solidFill>
                <a:round/>
                <a:headEnd/>
                <a:tailEnd/>
              </a:ln>
            </p:spPr>
          </p:cxnSp>
          <p:cxnSp>
            <p:nvCxnSpPr>
              <p:cNvPr id="3054" name="AutoShape 265"/>
              <p:cNvCxnSpPr>
                <a:cxnSpLocks noChangeShapeType="1"/>
              </p:cNvCxnSpPr>
              <p:nvPr/>
            </p:nvCxnSpPr>
            <p:spPr bwMode="auto">
              <a:xfrm>
                <a:off x="4860032" y="2507754"/>
                <a:ext cx="36000" cy="0"/>
              </a:xfrm>
              <a:prstGeom prst="straightConnector1">
                <a:avLst/>
              </a:prstGeom>
              <a:noFill/>
              <a:ln w="19050">
                <a:solidFill>
                  <a:schemeClr val="tx1">
                    <a:lumMod val="50000"/>
                    <a:lumOff val="50000"/>
                    <a:alpha val="50000"/>
                  </a:schemeClr>
                </a:solidFill>
                <a:round/>
                <a:headEnd/>
                <a:tailEnd/>
              </a:ln>
            </p:spPr>
          </p:cxnSp>
          <p:cxnSp>
            <p:nvCxnSpPr>
              <p:cNvPr id="3055" name="AutoShape 266"/>
              <p:cNvCxnSpPr>
                <a:cxnSpLocks noChangeShapeType="1"/>
              </p:cNvCxnSpPr>
              <p:nvPr/>
            </p:nvCxnSpPr>
            <p:spPr bwMode="auto">
              <a:xfrm flipH="1">
                <a:off x="4972181" y="2380630"/>
                <a:ext cx="0" cy="108000"/>
              </a:xfrm>
              <a:prstGeom prst="straightConnector1">
                <a:avLst/>
              </a:prstGeom>
              <a:noFill/>
              <a:ln w="19050">
                <a:solidFill>
                  <a:schemeClr val="tx1">
                    <a:lumMod val="50000"/>
                    <a:lumOff val="50000"/>
                    <a:alpha val="50000"/>
                  </a:schemeClr>
                </a:solidFill>
                <a:round/>
                <a:headEnd/>
                <a:tailEnd/>
              </a:ln>
            </p:spPr>
          </p:cxnSp>
          <p:cxnSp>
            <p:nvCxnSpPr>
              <p:cNvPr id="3056" name="AutoShape 269"/>
              <p:cNvCxnSpPr>
                <a:cxnSpLocks noChangeShapeType="1"/>
              </p:cNvCxnSpPr>
              <p:nvPr/>
            </p:nvCxnSpPr>
            <p:spPr bwMode="auto">
              <a:xfrm>
                <a:off x="4884865" y="2388839"/>
                <a:ext cx="94377" cy="584"/>
              </a:xfrm>
              <a:prstGeom prst="straightConnector1">
                <a:avLst/>
              </a:prstGeom>
              <a:noFill/>
              <a:ln w="19050">
                <a:solidFill>
                  <a:schemeClr val="tx1">
                    <a:lumMod val="50000"/>
                    <a:lumOff val="50000"/>
                    <a:alpha val="50000"/>
                  </a:schemeClr>
                </a:solidFill>
                <a:round/>
                <a:headEnd/>
                <a:tailEnd/>
              </a:ln>
            </p:spPr>
          </p:cxnSp>
          <p:cxnSp>
            <p:nvCxnSpPr>
              <p:cNvPr id="3057" name="AutoShape 270"/>
              <p:cNvCxnSpPr>
                <a:cxnSpLocks noChangeShapeType="1"/>
              </p:cNvCxnSpPr>
              <p:nvPr/>
            </p:nvCxnSpPr>
            <p:spPr bwMode="auto">
              <a:xfrm>
                <a:off x="4883356" y="2483467"/>
                <a:ext cx="94377" cy="0"/>
              </a:xfrm>
              <a:prstGeom prst="straightConnector1">
                <a:avLst/>
              </a:prstGeom>
              <a:noFill/>
              <a:ln w="19050">
                <a:solidFill>
                  <a:schemeClr val="tx1">
                    <a:lumMod val="50000"/>
                    <a:lumOff val="50000"/>
                    <a:alpha val="50000"/>
                  </a:schemeClr>
                </a:solidFill>
                <a:round/>
                <a:headEnd/>
                <a:tailEnd/>
              </a:ln>
            </p:spPr>
          </p:cxnSp>
          <p:cxnSp>
            <p:nvCxnSpPr>
              <p:cNvPr id="3058" name="AutoShape 265"/>
              <p:cNvCxnSpPr>
                <a:cxnSpLocks noChangeShapeType="1"/>
              </p:cNvCxnSpPr>
              <p:nvPr/>
            </p:nvCxnSpPr>
            <p:spPr bwMode="auto">
              <a:xfrm>
                <a:off x="4860032" y="2358405"/>
                <a:ext cx="36000" cy="0"/>
              </a:xfrm>
              <a:prstGeom prst="straightConnector1">
                <a:avLst/>
              </a:prstGeom>
              <a:noFill/>
              <a:ln w="19050">
                <a:solidFill>
                  <a:schemeClr val="tx1">
                    <a:lumMod val="50000"/>
                    <a:lumOff val="50000"/>
                    <a:alpha val="50000"/>
                  </a:schemeClr>
                </a:solidFill>
                <a:round/>
                <a:headEnd/>
                <a:tailEnd/>
              </a:ln>
            </p:spPr>
          </p:cxnSp>
          <p:cxnSp>
            <p:nvCxnSpPr>
              <p:cNvPr id="3059" name="AutoShape 265"/>
              <p:cNvCxnSpPr>
                <a:cxnSpLocks noChangeShapeType="1"/>
              </p:cNvCxnSpPr>
              <p:nvPr/>
            </p:nvCxnSpPr>
            <p:spPr bwMode="auto">
              <a:xfrm>
                <a:off x="4893940" y="2348880"/>
                <a:ext cx="0" cy="36000"/>
              </a:xfrm>
              <a:prstGeom prst="straightConnector1">
                <a:avLst/>
              </a:prstGeom>
              <a:noFill/>
              <a:ln w="19050">
                <a:solidFill>
                  <a:schemeClr val="tx1">
                    <a:lumMod val="50000"/>
                    <a:lumOff val="50000"/>
                    <a:alpha val="50000"/>
                  </a:schemeClr>
                </a:solidFill>
                <a:round/>
                <a:headEnd/>
                <a:tailEnd/>
              </a:ln>
            </p:spPr>
          </p:cxnSp>
          <p:cxnSp>
            <p:nvCxnSpPr>
              <p:cNvPr id="3060" name="AutoShape 265"/>
              <p:cNvCxnSpPr>
                <a:cxnSpLocks noChangeShapeType="1"/>
              </p:cNvCxnSpPr>
              <p:nvPr/>
            </p:nvCxnSpPr>
            <p:spPr bwMode="auto">
              <a:xfrm>
                <a:off x="4893940" y="2479055"/>
                <a:ext cx="0" cy="36000"/>
              </a:xfrm>
              <a:prstGeom prst="straightConnector1">
                <a:avLst/>
              </a:prstGeom>
              <a:noFill/>
              <a:ln w="19050">
                <a:solidFill>
                  <a:schemeClr val="tx1">
                    <a:lumMod val="50000"/>
                    <a:lumOff val="50000"/>
                    <a:alpha val="50000"/>
                  </a:schemeClr>
                </a:solidFill>
                <a:round/>
                <a:headEnd/>
                <a:tailEnd/>
              </a:ln>
            </p:spPr>
          </p:cxnSp>
        </p:grpSp>
        <p:sp>
          <p:nvSpPr>
            <p:cNvPr id="3062" name="矩形 3061"/>
            <p:cNvSpPr/>
            <p:nvPr/>
          </p:nvSpPr>
          <p:spPr>
            <a:xfrm rot="10800000">
              <a:off x="4427984" y="2301255"/>
              <a:ext cx="360040" cy="288032"/>
            </a:xfrm>
            <a:prstGeom prst="rect">
              <a:avLst/>
            </a:prstGeom>
            <a:solidFill>
              <a:schemeClr val="bg1"/>
            </a:solid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68" name="直接连接符 3067"/>
          <p:cNvCxnSpPr/>
          <p:nvPr/>
        </p:nvCxnSpPr>
        <p:spPr>
          <a:xfrm>
            <a:off x="282261" y="3780632"/>
            <a:ext cx="4444494" cy="0"/>
          </a:xfrm>
          <a:prstGeom prst="line">
            <a:avLst/>
          </a:prstGeom>
          <a:ln w="38100">
            <a:solidFill>
              <a:schemeClr val="tx1">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71" name="直接连接符 3070"/>
          <p:cNvCxnSpPr/>
          <p:nvPr/>
        </p:nvCxnSpPr>
        <p:spPr>
          <a:xfrm flipV="1">
            <a:off x="282261" y="3388293"/>
            <a:ext cx="0" cy="793833"/>
          </a:xfrm>
          <a:prstGeom prst="line">
            <a:avLst/>
          </a:prstGeom>
          <a:ln w="38100">
            <a:solidFill>
              <a:schemeClr val="tx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73" name="直接连接符 3072"/>
          <p:cNvCxnSpPr/>
          <p:nvPr/>
        </p:nvCxnSpPr>
        <p:spPr>
          <a:xfrm flipV="1">
            <a:off x="4716066" y="3404674"/>
            <a:ext cx="0" cy="396917"/>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74" name="直接连接符 3073"/>
          <p:cNvCxnSpPr/>
          <p:nvPr/>
        </p:nvCxnSpPr>
        <p:spPr>
          <a:xfrm>
            <a:off x="282261" y="5897336"/>
            <a:ext cx="4444494" cy="0"/>
          </a:xfrm>
          <a:prstGeom prst="line">
            <a:avLst/>
          </a:prstGeom>
          <a:ln w="38100">
            <a:solidFill>
              <a:schemeClr val="tx1">
                <a:alpha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953" name="组合 3204"/>
          <p:cNvGrpSpPr/>
          <p:nvPr/>
        </p:nvGrpSpPr>
        <p:grpSpPr>
          <a:xfrm>
            <a:off x="524688" y="4256985"/>
            <a:ext cx="4121258" cy="1190882"/>
            <a:chOff x="467544" y="3861048"/>
            <a:chExt cx="3672408" cy="1080120"/>
          </a:xfrm>
        </p:grpSpPr>
        <p:sp>
          <p:nvSpPr>
            <p:cNvPr id="3076" name="矩形 3075"/>
            <p:cNvSpPr/>
            <p:nvPr/>
          </p:nvSpPr>
          <p:spPr>
            <a:xfrm>
              <a:off x="467544" y="3861048"/>
              <a:ext cx="3672408" cy="1080120"/>
            </a:xfrm>
            <a:prstGeom prst="rect">
              <a:avLst/>
            </a:prstGeom>
            <a:solidFill>
              <a:schemeClr val="bg1">
                <a:lumMod val="85000"/>
              </a:schemeClr>
            </a:solidFill>
            <a:ln w="22225">
              <a:solidFill>
                <a:schemeClr val="tx1">
                  <a:lumMod val="95000"/>
                  <a:lumOff val="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62" name="组合 1857"/>
            <p:cNvGrpSpPr/>
            <p:nvPr/>
          </p:nvGrpSpPr>
          <p:grpSpPr>
            <a:xfrm rot="5400000">
              <a:off x="1228490" y="4061157"/>
              <a:ext cx="119210" cy="169050"/>
              <a:chOff x="4860032" y="2348880"/>
              <a:chExt cx="119210" cy="169050"/>
            </a:xfrm>
          </p:grpSpPr>
          <p:cxnSp>
            <p:nvCxnSpPr>
              <p:cNvPr id="3197"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98"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99"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200"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201"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202"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203"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204"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2971" name="组合 1858"/>
            <p:cNvGrpSpPr/>
            <p:nvPr/>
          </p:nvGrpSpPr>
          <p:grpSpPr>
            <a:xfrm rot="5400000" flipH="1">
              <a:off x="1231799" y="4590743"/>
              <a:ext cx="118800" cy="169050"/>
              <a:chOff x="4860032" y="2348880"/>
              <a:chExt cx="119210" cy="169050"/>
            </a:xfrm>
          </p:grpSpPr>
          <p:cxnSp>
            <p:nvCxnSpPr>
              <p:cNvPr id="3189"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90"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91"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92"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93"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94"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95"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96"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2980" name="组合 1857"/>
            <p:cNvGrpSpPr/>
            <p:nvPr/>
          </p:nvGrpSpPr>
          <p:grpSpPr>
            <a:xfrm rot="5400000">
              <a:off x="1732546" y="4061157"/>
              <a:ext cx="119210" cy="169050"/>
              <a:chOff x="4860032" y="2348880"/>
              <a:chExt cx="119210" cy="169050"/>
            </a:xfrm>
          </p:grpSpPr>
          <p:cxnSp>
            <p:nvCxnSpPr>
              <p:cNvPr id="3181"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82"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83"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84"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85"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86"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87"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88"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2989" name="组合 1858"/>
            <p:cNvGrpSpPr/>
            <p:nvPr/>
          </p:nvGrpSpPr>
          <p:grpSpPr>
            <a:xfrm rot="5400000" flipH="1">
              <a:off x="1735855" y="4590743"/>
              <a:ext cx="118800" cy="169050"/>
              <a:chOff x="4860032" y="2348880"/>
              <a:chExt cx="119210" cy="169050"/>
            </a:xfrm>
          </p:grpSpPr>
          <p:cxnSp>
            <p:nvCxnSpPr>
              <p:cNvPr id="3173"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74"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75"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76"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77"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78"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79"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80"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2998" name="组合 1857"/>
            <p:cNvGrpSpPr/>
            <p:nvPr/>
          </p:nvGrpSpPr>
          <p:grpSpPr>
            <a:xfrm rot="5400000">
              <a:off x="2236602" y="4061157"/>
              <a:ext cx="119210" cy="169050"/>
              <a:chOff x="4860032" y="2348880"/>
              <a:chExt cx="119210" cy="169050"/>
            </a:xfrm>
          </p:grpSpPr>
          <p:cxnSp>
            <p:nvCxnSpPr>
              <p:cNvPr id="3165"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66"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67"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68"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69"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70"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71"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72"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3007" name="组合 1858"/>
            <p:cNvGrpSpPr/>
            <p:nvPr/>
          </p:nvGrpSpPr>
          <p:grpSpPr>
            <a:xfrm rot="5400000" flipH="1">
              <a:off x="2239911" y="4590743"/>
              <a:ext cx="118800" cy="169050"/>
              <a:chOff x="4860032" y="2348880"/>
              <a:chExt cx="119210" cy="169050"/>
            </a:xfrm>
          </p:grpSpPr>
          <p:cxnSp>
            <p:nvCxnSpPr>
              <p:cNvPr id="3157"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58"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59"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60"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61"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62"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63"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64"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0" name="组合 1857"/>
            <p:cNvGrpSpPr/>
            <p:nvPr/>
          </p:nvGrpSpPr>
          <p:grpSpPr>
            <a:xfrm rot="5400000">
              <a:off x="2740658" y="4061157"/>
              <a:ext cx="119210" cy="169050"/>
              <a:chOff x="4860032" y="2348880"/>
              <a:chExt cx="119210" cy="169050"/>
            </a:xfrm>
          </p:grpSpPr>
          <p:cxnSp>
            <p:nvCxnSpPr>
              <p:cNvPr id="3149"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50"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51"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52"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53"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54"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55"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56"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1" name="组合 1858"/>
            <p:cNvGrpSpPr/>
            <p:nvPr/>
          </p:nvGrpSpPr>
          <p:grpSpPr>
            <a:xfrm rot="5400000" flipH="1">
              <a:off x="2743967" y="4590743"/>
              <a:ext cx="118800" cy="169050"/>
              <a:chOff x="4860032" y="2348880"/>
              <a:chExt cx="119210" cy="169050"/>
            </a:xfrm>
          </p:grpSpPr>
          <p:cxnSp>
            <p:nvCxnSpPr>
              <p:cNvPr id="3141"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42"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43"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44"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45"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46"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47"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48"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2" name="组合 1857"/>
            <p:cNvGrpSpPr/>
            <p:nvPr/>
          </p:nvGrpSpPr>
          <p:grpSpPr>
            <a:xfrm rot="5400000">
              <a:off x="3244714" y="4061157"/>
              <a:ext cx="119210" cy="169050"/>
              <a:chOff x="4860032" y="2348880"/>
              <a:chExt cx="119210" cy="169050"/>
            </a:xfrm>
          </p:grpSpPr>
          <p:cxnSp>
            <p:nvCxnSpPr>
              <p:cNvPr id="3133"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34"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35"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36"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37"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38"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39"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40"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3" name="组合 1858"/>
            <p:cNvGrpSpPr/>
            <p:nvPr/>
          </p:nvGrpSpPr>
          <p:grpSpPr>
            <a:xfrm rot="5400000" flipH="1">
              <a:off x="3248023" y="4590743"/>
              <a:ext cx="118800" cy="169050"/>
              <a:chOff x="4860032" y="2348880"/>
              <a:chExt cx="119210" cy="169050"/>
            </a:xfrm>
          </p:grpSpPr>
          <p:cxnSp>
            <p:nvCxnSpPr>
              <p:cNvPr id="3125"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26"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27"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28"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29"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30"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31"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32"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4" name="组合 1857"/>
            <p:cNvGrpSpPr/>
            <p:nvPr/>
          </p:nvGrpSpPr>
          <p:grpSpPr>
            <a:xfrm rot="5400000">
              <a:off x="3748770" y="4061157"/>
              <a:ext cx="119210" cy="169050"/>
              <a:chOff x="4860032" y="2348880"/>
              <a:chExt cx="119210" cy="169050"/>
            </a:xfrm>
          </p:grpSpPr>
          <p:cxnSp>
            <p:nvCxnSpPr>
              <p:cNvPr id="3117"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18"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19"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20"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21"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22"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23"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24"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5" name="组合 1858"/>
            <p:cNvGrpSpPr/>
            <p:nvPr/>
          </p:nvGrpSpPr>
          <p:grpSpPr>
            <a:xfrm rot="5400000" flipH="1">
              <a:off x="3752079" y="4590743"/>
              <a:ext cx="118800" cy="169050"/>
              <a:chOff x="4860032" y="2348880"/>
              <a:chExt cx="119210" cy="169050"/>
            </a:xfrm>
          </p:grpSpPr>
          <p:cxnSp>
            <p:nvCxnSpPr>
              <p:cNvPr id="3109"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10"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11"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12"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13"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14"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15"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16"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6" name="组合 1857"/>
            <p:cNvGrpSpPr/>
            <p:nvPr/>
          </p:nvGrpSpPr>
          <p:grpSpPr>
            <a:xfrm rot="5400000">
              <a:off x="724434" y="4061157"/>
              <a:ext cx="119210" cy="169050"/>
              <a:chOff x="4860032" y="2348880"/>
              <a:chExt cx="119210" cy="169050"/>
            </a:xfrm>
          </p:grpSpPr>
          <p:cxnSp>
            <p:nvCxnSpPr>
              <p:cNvPr id="3101"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102"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103"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104"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105"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106"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107"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08"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nvGrpSpPr>
            <p:cNvPr id="807" name="组合 1858"/>
            <p:cNvGrpSpPr/>
            <p:nvPr/>
          </p:nvGrpSpPr>
          <p:grpSpPr>
            <a:xfrm rot="5400000" flipH="1">
              <a:off x="727743" y="4590743"/>
              <a:ext cx="118800" cy="169050"/>
              <a:chOff x="4860032" y="2348880"/>
              <a:chExt cx="119210" cy="169050"/>
            </a:xfrm>
          </p:grpSpPr>
          <p:cxnSp>
            <p:nvCxnSpPr>
              <p:cNvPr id="3093" name="AutoShape 263"/>
              <p:cNvCxnSpPr>
                <a:cxnSpLocks noChangeShapeType="1"/>
              </p:cNvCxnSpPr>
              <p:nvPr/>
            </p:nvCxnSpPr>
            <p:spPr bwMode="auto">
              <a:xfrm>
                <a:off x="4860032" y="2348880"/>
                <a:ext cx="562" cy="169050"/>
              </a:xfrm>
              <a:prstGeom prst="straightConnector1">
                <a:avLst/>
              </a:prstGeom>
              <a:noFill/>
              <a:ln w="19050">
                <a:solidFill>
                  <a:srgbClr val="000000">
                    <a:alpha val="20000"/>
                  </a:srgbClr>
                </a:solidFill>
                <a:round/>
                <a:headEnd/>
                <a:tailEnd/>
              </a:ln>
            </p:spPr>
          </p:cxnSp>
          <p:cxnSp>
            <p:nvCxnSpPr>
              <p:cNvPr id="3094" name="AutoShape 265"/>
              <p:cNvCxnSpPr>
                <a:cxnSpLocks noChangeShapeType="1"/>
              </p:cNvCxnSpPr>
              <p:nvPr/>
            </p:nvCxnSpPr>
            <p:spPr bwMode="auto">
              <a:xfrm>
                <a:off x="4860032" y="2507754"/>
                <a:ext cx="36000" cy="0"/>
              </a:xfrm>
              <a:prstGeom prst="straightConnector1">
                <a:avLst/>
              </a:prstGeom>
              <a:noFill/>
              <a:ln w="19050">
                <a:solidFill>
                  <a:srgbClr val="000000">
                    <a:alpha val="20000"/>
                  </a:srgbClr>
                </a:solidFill>
                <a:round/>
                <a:headEnd/>
                <a:tailEnd/>
              </a:ln>
            </p:spPr>
          </p:cxnSp>
          <p:cxnSp>
            <p:nvCxnSpPr>
              <p:cNvPr id="3095" name="AutoShape 266"/>
              <p:cNvCxnSpPr>
                <a:cxnSpLocks noChangeShapeType="1"/>
              </p:cNvCxnSpPr>
              <p:nvPr/>
            </p:nvCxnSpPr>
            <p:spPr bwMode="auto">
              <a:xfrm flipH="1">
                <a:off x="4972181" y="2380630"/>
                <a:ext cx="0" cy="108000"/>
              </a:xfrm>
              <a:prstGeom prst="straightConnector1">
                <a:avLst/>
              </a:prstGeom>
              <a:noFill/>
              <a:ln w="19050">
                <a:solidFill>
                  <a:srgbClr val="000000">
                    <a:alpha val="20000"/>
                  </a:srgbClr>
                </a:solidFill>
                <a:round/>
                <a:headEnd/>
                <a:tailEnd/>
              </a:ln>
            </p:spPr>
          </p:cxnSp>
          <p:cxnSp>
            <p:nvCxnSpPr>
              <p:cNvPr id="3096" name="AutoShape 269"/>
              <p:cNvCxnSpPr>
                <a:cxnSpLocks noChangeShapeType="1"/>
              </p:cNvCxnSpPr>
              <p:nvPr/>
            </p:nvCxnSpPr>
            <p:spPr bwMode="auto">
              <a:xfrm>
                <a:off x="4884865" y="2388839"/>
                <a:ext cx="94377" cy="584"/>
              </a:xfrm>
              <a:prstGeom prst="straightConnector1">
                <a:avLst/>
              </a:prstGeom>
              <a:noFill/>
              <a:ln w="19050">
                <a:solidFill>
                  <a:srgbClr val="000000">
                    <a:alpha val="20000"/>
                  </a:srgbClr>
                </a:solidFill>
                <a:round/>
                <a:headEnd/>
                <a:tailEnd/>
              </a:ln>
            </p:spPr>
          </p:cxnSp>
          <p:cxnSp>
            <p:nvCxnSpPr>
              <p:cNvPr id="3097" name="AutoShape 270"/>
              <p:cNvCxnSpPr>
                <a:cxnSpLocks noChangeShapeType="1"/>
              </p:cNvCxnSpPr>
              <p:nvPr/>
            </p:nvCxnSpPr>
            <p:spPr bwMode="auto">
              <a:xfrm>
                <a:off x="4883356" y="2483467"/>
                <a:ext cx="94377" cy="0"/>
              </a:xfrm>
              <a:prstGeom prst="straightConnector1">
                <a:avLst/>
              </a:prstGeom>
              <a:noFill/>
              <a:ln w="19050">
                <a:solidFill>
                  <a:srgbClr val="000000">
                    <a:alpha val="20000"/>
                  </a:srgbClr>
                </a:solidFill>
                <a:round/>
                <a:headEnd/>
                <a:tailEnd/>
              </a:ln>
            </p:spPr>
          </p:cxnSp>
          <p:cxnSp>
            <p:nvCxnSpPr>
              <p:cNvPr id="3098" name="AutoShape 265"/>
              <p:cNvCxnSpPr>
                <a:cxnSpLocks noChangeShapeType="1"/>
              </p:cNvCxnSpPr>
              <p:nvPr/>
            </p:nvCxnSpPr>
            <p:spPr bwMode="auto">
              <a:xfrm>
                <a:off x="4860032" y="2358405"/>
                <a:ext cx="36000" cy="0"/>
              </a:xfrm>
              <a:prstGeom prst="straightConnector1">
                <a:avLst/>
              </a:prstGeom>
              <a:noFill/>
              <a:ln w="19050">
                <a:solidFill>
                  <a:srgbClr val="000000">
                    <a:alpha val="20000"/>
                  </a:srgbClr>
                </a:solidFill>
                <a:round/>
                <a:headEnd/>
                <a:tailEnd/>
              </a:ln>
            </p:spPr>
          </p:cxnSp>
          <p:cxnSp>
            <p:nvCxnSpPr>
              <p:cNvPr id="3099" name="AutoShape 265"/>
              <p:cNvCxnSpPr>
                <a:cxnSpLocks noChangeShapeType="1"/>
              </p:cNvCxnSpPr>
              <p:nvPr/>
            </p:nvCxnSpPr>
            <p:spPr bwMode="auto">
              <a:xfrm>
                <a:off x="4893940" y="2348880"/>
                <a:ext cx="0" cy="36000"/>
              </a:xfrm>
              <a:prstGeom prst="straightConnector1">
                <a:avLst/>
              </a:prstGeom>
              <a:noFill/>
              <a:ln w="19050">
                <a:solidFill>
                  <a:srgbClr val="000000">
                    <a:alpha val="20000"/>
                  </a:srgbClr>
                </a:solidFill>
                <a:round/>
                <a:headEnd/>
                <a:tailEnd/>
              </a:ln>
            </p:spPr>
          </p:cxnSp>
          <p:cxnSp>
            <p:nvCxnSpPr>
              <p:cNvPr id="3100" name="AutoShape 265"/>
              <p:cNvCxnSpPr>
                <a:cxnSpLocks noChangeShapeType="1"/>
              </p:cNvCxnSpPr>
              <p:nvPr/>
            </p:nvCxnSpPr>
            <p:spPr bwMode="auto">
              <a:xfrm>
                <a:off x="4893940" y="2479055"/>
                <a:ext cx="0" cy="36000"/>
              </a:xfrm>
              <a:prstGeom prst="straightConnector1">
                <a:avLst/>
              </a:prstGeom>
              <a:noFill/>
              <a:ln w="19050">
                <a:solidFill>
                  <a:srgbClr val="000000">
                    <a:alpha val="20000"/>
                  </a:srgbClr>
                </a:solidFill>
                <a:round/>
                <a:headEnd/>
                <a:tailEnd/>
              </a:ln>
            </p:spPr>
          </p:cxnSp>
        </p:grpSp>
      </p:grpSp>
      <p:cxnSp>
        <p:nvCxnSpPr>
          <p:cNvPr id="3206" name="直接连接符 3205"/>
          <p:cNvCxnSpPr/>
          <p:nvPr/>
        </p:nvCxnSpPr>
        <p:spPr>
          <a:xfrm flipV="1">
            <a:off x="282261" y="5510877"/>
            <a:ext cx="0" cy="396917"/>
          </a:xfrm>
          <a:prstGeom prst="line">
            <a:avLst/>
          </a:prstGeom>
          <a:ln w="38100">
            <a:solidFill>
              <a:schemeClr val="tx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10" name="直接连接符 3209"/>
          <p:cNvCxnSpPr/>
          <p:nvPr/>
        </p:nvCxnSpPr>
        <p:spPr>
          <a:xfrm flipV="1">
            <a:off x="282261" y="1557651"/>
            <a:ext cx="0" cy="396873"/>
          </a:xfrm>
          <a:prstGeom prst="line">
            <a:avLst/>
          </a:prstGeom>
          <a:ln w="38100">
            <a:solidFill>
              <a:schemeClr val="tx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12" name="直接连接符 3211"/>
          <p:cNvCxnSpPr/>
          <p:nvPr/>
        </p:nvCxnSpPr>
        <p:spPr>
          <a:xfrm>
            <a:off x="282262" y="1557563"/>
            <a:ext cx="9373841" cy="88"/>
          </a:xfrm>
          <a:prstGeom prst="line">
            <a:avLst/>
          </a:prstGeom>
          <a:ln w="38100">
            <a:solidFill>
              <a:schemeClr val="tx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14" name="直接连接符 3213"/>
          <p:cNvCxnSpPr/>
          <p:nvPr/>
        </p:nvCxnSpPr>
        <p:spPr>
          <a:xfrm flipV="1">
            <a:off x="9656103" y="1557651"/>
            <a:ext cx="0" cy="4287177"/>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16" name="矩形 3215"/>
          <p:cNvSpPr/>
          <p:nvPr/>
        </p:nvSpPr>
        <p:spPr>
          <a:xfrm>
            <a:off x="4807564" y="5765436"/>
            <a:ext cx="4767730" cy="238176"/>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endParaRPr lang="zh-CN" altLang="en-US"/>
          </a:p>
        </p:txBody>
      </p:sp>
      <p:sp>
        <p:nvSpPr>
          <p:cNvPr id="3217" name="矩形 3216"/>
          <p:cNvSpPr/>
          <p:nvPr/>
        </p:nvSpPr>
        <p:spPr>
          <a:xfrm>
            <a:off x="4807564" y="6003612"/>
            <a:ext cx="4767730" cy="238176"/>
          </a:xfrm>
          <a:prstGeom prst="rect">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endParaRPr lang="zh-CN" altLang="en-US"/>
          </a:p>
        </p:txBody>
      </p:sp>
      <p:sp>
        <p:nvSpPr>
          <p:cNvPr id="3219" name="矩形 3218"/>
          <p:cNvSpPr/>
          <p:nvPr/>
        </p:nvSpPr>
        <p:spPr>
          <a:xfrm>
            <a:off x="4807564" y="6241789"/>
            <a:ext cx="4767730" cy="238176"/>
          </a:xfrm>
          <a:prstGeom prst="rect">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endParaRPr lang="zh-CN" altLang="en-US"/>
          </a:p>
        </p:txBody>
      </p:sp>
      <p:sp>
        <p:nvSpPr>
          <p:cNvPr id="3220" name="圆角矩形 3219"/>
          <p:cNvSpPr/>
          <p:nvPr/>
        </p:nvSpPr>
        <p:spPr>
          <a:xfrm>
            <a:off x="2706531" y="6003612"/>
            <a:ext cx="484854" cy="3175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endParaRPr lang="zh-CN" altLang="en-US"/>
          </a:p>
        </p:txBody>
      </p:sp>
      <p:sp>
        <p:nvSpPr>
          <p:cNvPr id="3221" name="圆角矩形 3220"/>
          <p:cNvSpPr/>
          <p:nvPr/>
        </p:nvSpPr>
        <p:spPr>
          <a:xfrm>
            <a:off x="3353002" y="6003612"/>
            <a:ext cx="484854" cy="3175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endParaRPr lang="zh-CN" altLang="en-US"/>
          </a:p>
        </p:txBody>
      </p:sp>
      <p:cxnSp>
        <p:nvCxnSpPr>
          <p:cNvPr id="3223" name="直接连接符 3222"/>
          <p:cNvCxnSpPr/>
          <p:nvPr/>
        </p:nvCxnSpPr>
        <p:spPr>
          <a:xfrm flipH="1">
            <a:off x="3555038" y="6130891"/>
            <a:ext cx="121200" cy="1190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4" name="直接连接符 3223"/>
          <p:cNvCxnSpPr/>
          <p:nvPr/>
        </p:nvCxnSpPr>
        <p:spPr>
          <a:xfrm>
            <a:off x="2906201" y="6120389"/>
            <a:ext cx="121200" cy="1190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27" name="圆角矩形 3226"/>
          <p:cNvSpPr/>
          <p:nvPr/>
        </p:nvSpPr>
        <p:spPr>
          <a:xfrm>
            <a:off x="524688" y="2060887"/>
            <a:ext cx="3555595" cy="1270275"/>
          </a:xfrm>
          <a:prstGeom prst="roundRect">
            <a:avLst/>
          </a:prstGeom>
          <a:solidFill>
            <a:srgbClr val="0000FF">
              <a:alpha val="50000"/>
            </a:srgbClr>
          </a:solidFill>
        </p:spPr>
        <p:style>
          <a:lnRef idx="2">
            <a:schemeClr val="accent5">
              <a:shade val="50000"/>
            </a:schemeClr>
          </a:lnRef>
          <a:fillRef idx="1">
            <a:schemeClr val="accent5"/>
          </a:fillRef>
          <a:effectRef idx="0">
            <a:schemeClr val="accent5"/>
          </a:effectRef>
          <a:fontRef idx="minor">
            <a:schemeClr val="lt1"/>
          </a:fontRef>
        </p:style>
        <p:txBody>
          <a:bodyPr lIns="101837" tIns="50918" rIns="101837" bIns="50918" rtlCol="0" anchor="ctr"/>
          <a:lstStyle/>
          <a:p>
            <a:pPr algn="ctr"/>
            <a:endParaRPr lang="zh-CN" altLang="en-US"/>
          </a:p>
        </p:txBody>
      </p:sp>
      <p:grpSp>
        <p:nvGrpSpPr>
          <p:cNvPr id="808" name="组合 426"/>
          <p:cNvGrpSpPr/>
          <p:nvPr/>
        </p:nvGrpSpPr>
        <p:grpSpPr>
          <a:xfrm>
            <a:off x="4726755" y="2669142"/>
            <a:ext cx="161618" cy="330015"/>
            <a:chOff x="4378554" y="476672"/>
            <a:chExt cx="242876" cy="731369"/>
          </a:xfrm>
        </p:grpSpPr>
        <p:sp>
          <p:nvSpPr>
            <p:cNvPr id="414" name="笑脸 413"/>
            <p:cNvSpPr/>
            <p:nvPr/>
          </p:nvSpPr>
          <p:spPr>
            <a:xfrm>
              <a:off x="4427984" y="476672"/>
              <a:ext cx="144016" cy="21602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椭圆 414"/>
            <p:cNvSpPr/>
            <p:nvPr/>
          </p:nvSpPr>
          <p:spPr>
            <a:xfrm>
              <a:off x="4427984" y="692696"/>
              <a:ext cx="144016"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6" name="直接连接符 415"/>
            <p:cNvCxnSpPr/>
            <p:nvPr/>
          </p:nvCxnSpPr>
          <p:spPr>
            <a:xfrm flipH="1">
              <a:off x="4549422" y="620688"/>
              <a:ext cx="72008" cy="10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直接连接符 416"/>
            <p:cNvCxnSpPr/>
            <p:nvPr/>
          </p:nvCxnSpPr>
          <p:spPr>
            <a:xfrm flipH="1">
              <a:off x="4450562" y="908720"/>
              <a:ext cx="20429" cy="2993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4522570" y="908720"/>
              <a:ext cx="21600" cy="298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p:nvPr/>
          </p:nvCxnSpPr>
          <p:spPr>
            <a:xfrm>
              <a:off x="4378554" y="620688"/>
              <a:ext cx="35992" cy="10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4" name="组合 434"/>
          <p:cNvGrpSpPr/>
          <p:nvPr/>
        </p:nvGrpSpPr>
        <p:grpSpPr>
          <a:xfrm>
            <a:off x="3837856" y="2430965"/>
            <a:ext cx="242427" cy="555745"/>
            <a:chOff x="4378554" y="476672"/>
            <a:chExt cx="242876" cy="731369"/>
          </a:xfrm>
        </p:grpSpPr>
        <p:sp>
          <p:nvSpPr>
            <p:cNvPr id="436" name="笑脸 435"/>
            <p:cNvSpPr/>
            <p:nvPr/>
          </p:nvSpPr>
          <p:spPr>
            <a:xfrm>
              <a:off x="4427984" y="476672"/>
              <a:ext cx="144016" cy="21602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椭圆 436"/>
            <p:cNvSpPr/>
            <p:nvPr/>
          </p:nvSpPr>
          <p:spPr>
            <a:xfrm>
              <a:off x="4427984" y="692696"/>
              <a:ext cx="144016"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8" name="直接连接符 437"/>
            <p:cNvCxnSpPr/>
            <p:nvPr/>
          </p:nvCxnSpPr>
          <p:spPr>
            <a:xfrm flipH="1">
              <a:off x="4549422" y="620688"/>
              <a:ext cx="72008" cy="10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直接连接符 438"/>
            <p:cNvCxnSpPr/>
            <p:nvPr/>
          </p:nvCxnSpPr>
          <p:spPr>
            <a:xfrm flipH="1">
              <a:off x="4450562" y="908720"/>
              <a:ext cx="20429" cy="2993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a:off x="4522570" y="908720"/>
              <a:ext cx="21600" cy="298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p:nvPr/>
          </p:nvCxnSpPr>
          <p:spPr>
            <a:xfrm>
              <a:off x="4378554" y="620688"/>
              <a:ext cx="35992" cy="10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2" name="爆炸形 1 441"/>
          <p:cNvSpPr/>
          <p:nvPr/>
        </p:nvSpPr>
        <p:spPr>
          <a:xfrm>
            <a:off x="3757047" y="684337"/>
            <a:ext cx="1292944" cy="1349667"/>
          </a:xfrm>
          <a:prstGeom prst="irregularSeal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r>
              <a:rPr lang="zh-CN" altLang="en-US" dirty="0" smtClean="0"/>
              <a:t>啊</a:t>
            </a:r>
            <a:endParaRPr lang="zh-CN" altLang="en-US" dirty="0"/>
          </a:p>
        </p:txBody>
      </p:sp>
      <p:sp>
        <p:nvSpPr>
          <p:cNvPr id="443" name="椭圆形标注 442"/>
          <p:cNvSpPr/>
          <p:nvPr/>
        </p:nvSpPr>
        <p:spPr>
          <a:xfrm>
            <a:off x="5654290" y="871164"/>
            <a:ext cx="2909123" cy="873314"/>
          </a:xfrm>
          <a:prstGeom prst="wedgeEllipseCallout">
            <a:avLst>
              <a:gd name="adj1" fmla="val -76963"/>
              <a:gd name="adj2" fmla="val 154145"/>
            </a:avLst>
          </a:prstGeom>
        </p:spPr>
        <p:style>
          <a:lnRef idx="2">
            <a:schemeClr val="accent1">
              <a:shade val="50000"/>
            </a:schemeClr>
          </a:lnRef>
          <a:fillRef idx="1">
            <a:schemeClr val="accent1"/>
          </a:fillRef>
          <a:effectRef idx="0">
            <a:schemeClr val="accent1"/>
          </a:effectRef>
          <a:fontRef idx="minor">
            <a:schemeClr val="lt1"/>
          </a:fontRef>
        </p:style>
        <p:txBody>
          <a:bodyPr lIns="101837" tIns="50918" rIns="101837" bIns="50918" rtlCol="0" anchor="ctr"/>
          <a:lstStyle/>
          <a:p>
            <a:pPr algn="ctr"/>
            <a:r>
              <a:rPr lang="zh-CN" altLang="en-US" dirty="0" smtClean="0"/>
              <a:t>夹住我的腿了</a:t>
            </a:r>
            <a:endParaRPr lang="zh-CN" altLang="en-US" dirty="0"/>
          </a:p>
        </p:txBody>
      </p:sp>
      <p:sp>
        <p:nvSpPr>
          <p:cNvPr id="431"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杜绝违章心理</a:t>
            </a: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3.08048E-6 L 0.00052 -0.23589 " pathEditMode="relative" rAng="0" ptsTypes="AA">
                                      <p:cBhvr>
                                        <p:cTn id="6" dur="5000" fill="hold"/>
                                        <p:tgtEl>
                                          <p:spTgt spid="18"/>
                                        </p:tgtEl>
                                        <p:attrNameLst>
                                          <p:attrName>ppt_x</p:attrName>
                                          <p:attrName>ppt_y</p:attrName>
                                        </p:attrNameLst>
                                      </p:cBhvr>
                                      <p:rCtr x="0" y="-118"/>
                                    </p:animMotion>
                                  </p:childTnLst>
                                </p:cTn>
                              </p:par>
                            </p:childTnLst>
                          </p:cTn>
                        </p:par>
                        <p:par>
                          <p:cTn id="7" fill="hold">
                            <p:stCondLst>
                              <p:cond delay="5000"/>
                            </p:stCondLst>
                            <p:childTnLst>
                              <p:par>
                                <p:cTn id="8" presetID="1" presetClass="entr" presetSubtype="0" fill="hold" grpId="1" nodeType="afterEffect">
                                  <p:stCondLst>
                                    <p:cond delay="0"/>
                                  </p:stCondLst>
                                  <p:childTnLst>
                                    <p:set>
                                      <p:cBhvr>
                                        <p:cTn id="9" dur="1" fill="hold">
                                          <p:stCondLst>
                                            <p:cond delay="0"/>
                                          </p:stCondLst>
                                        </p:cTn>
                                        <p:tgtEl>
                                          <p:spTgt spid="442"/>
                                        </p:tgtEl>
                                        <p:attrNameLst>
                                          <p:attrName>style.visibility</p:attrName>
                                        </p:attrNameLst>
                                      </p:cBhvr>
                                      <p:to>
                                        <p:strVal val="visible"/>
                                      </p:to>
                                    </p:set>
                                  </p:childTnLst>
                                </p:cTn>
                              </p:par>
                            </p:childTnLst>
                          </p:cTn>
                        </p:par>
                        <p:par>
                          <p:cTn id="10" fill="hold">
                            <p:stCondLst>
                              <p:cond delay="5000"/>
                            </p:stCondLst>
                            <p:childTnLst>
                              <p:par>
                                <p:cTn id="11" presetID="6" presetClass="emph" presetSubtype="0" fill="hold" grpId="0" nodeType="afterEffect">
                                  <p:stCondLst>
                                    <p:cond delay="0"/>
                                  </p:stCondLst>
                                  <p:childTnLst>
                                    <p:animScale>
                                      <p:cBhvr>
                                        <p:cTn id="12" dur="2000" fill="hold"/>
                                        <p:tgtEl>
                                          <p:spTgt spid="442"/>
                                        </p:tgtEl>
                                      </p:cBhvr>
                                      <p:by x="150000" y="150000"/>
                                    </p:animScale>
                                  </p:childTnLst>
                                </p:cTn>
                              </p:par>
                            </p:childTnLst>
                          </p:cTn>
                        </p:par>
                        <p:par>
                          <p:cTn id="13" fill="hold">
                            <p:stCondLst>
                              <p:cond delay="7000"/>
                            </p:stCondLst>
                            <p:childTnLst>
                              <p:par>
                                <p:cTn id="14" presetID="1" presetClass="entr" presetSubtype="0" fill="hold" grpId="0" nodeType="afterEffect">
                                  <p:stCondLst>
                                    <p:cond delay="0"/>
                                  </p:stCondLst>
                                  <p:childTnLst>
                                    <p:set>
                                      <p:cBhvr>
                                        <p:cTn id="15" dur="1" fill="hold">
                                          <p:stCondLst>
                                            <p:cond delay="0"/>
                                          </p:stCondLst>
                                        </p:cTn>
                                        <p:tgtEl>
                                          <p:spTgt spid="443"/>
                                        </p:tgtEl>
                                        <p:attrNameLst>
                                          <p:attrName>style.visibility</p:attrName>
                                        </p:attrNameLst>
                                      </p:cBhvr>
                                      <p:to>
                                        <p:strVal val="visible"/>
                                      </p:to>
                                    </p:set>
                                  </p:childTnLst>
                                </p:cTn>
                              </p:par>
                            </p:childTnLst>
                          </p:cTn>
                        </p:par>
                        <p:par>
                          <p:cTn id="16" fill="hold">
                            <p:stCondLst>
                              <p:cond delay="7000"/>
                            </p:stCondLst>
                            <p:childTnLst>
                              <p:par>
                                <p:cTn id="17" presetID="10" presetClass="exit" presetSubtype="0" fill="hold" grpId="2" nodeType="afterEffect">
                                  <p:stCondLst>
                                    <p:cond delay="0"/>
                                  </p:stCondLst>
                                  <p:childTnLst>
                                    <p:animEffect transition="out" filter="fade">
                                      <p:cBhvr>
                                        <p:cTn id="18" dur="2400"/>
                                        <p:tgtEl>
                                          <p:spTgt spid="442"/>
                                        </p:tgtEl>
                                      </p:cBhvr>
                                    </p:animEffect>
                                    <p:set>
                                      <p:cBhvr>
                                        <p:cTn id="19" dur="1" fill="hold">
                                          <p:stCondLst>
                                            <p:cond delay="2399"/>
                                          </p:stCondLst>
                                        </p:cTn>
                                        <p:tgtEl>
                                          <p:spTgt spid="442"/>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900"/>
                                        <p:tgtEl>
                                          <p:spTgt spid="443"/>
                                        </p:tgtEl>
                                      </p:cBhvr>
                                    </p:animEffect>
                                    <p:set>
                                      <p:cBhvr>
                                        <p:cTn id="22" dur="1" fill="hold">
                                          <p:stCondLst>
                                            <p:cond delay="5899"/>
                                          </p:stCondLst>
                                        </p:cTn>
                                        <p:tgtEl>
                                          <p:spTgt spid="443"/>
                                        </p:tgtEl>
                                        <p:attrNameLst>
                                          <p:attrName>style.visibility</p:attrName>
                                        </p:attrNameLst>
                                      </p:cBhvr>
                                      <p:to>
                                        <p:strVal val="hidden"/>
                                      </p:to>
                                    </p:set>
                                  </p:childTnLst>
                                </p:cTn>
                              </p:par>
                            </p:childTnLst>
                          </p:cTn>
                        </p:par>
                        <p:par>
                          <p:cTn id="23" fill="hold">
                            <p:stCondLst>
                              <p:cond delay="12900"/>
                            </p:stCondLst>
                            <p:childTnLst>
                              <p:par>
                                <p:cTn id="24" presetID="0" presetClass="path" presetSubtype="0" accel="50000" decel="50000" fill="hold" nodeType="afterEffect">
                                  <p:stCondLst>
                                    <p:cond delay="0"/>
                                  </p:stCondLst>
                                  <p:childTnLst>
                                    <p:animMotion origin="layout" path="M 5E-6 5.55042E-7 C 0.01772 0.00231 0.03612 0.00416 0.05313 0.01133 C 0.06147 0.02336 0.04723 0.0037 0.06043 0.01804 C 0.06129 0.01896 0.06477 0.02683 0.06546 0.02798 C 0.06945 0.03538 0.07293 0.04278 0.07779 0.04926 C 0.07813 0.05204 0.07848 0.05481 0.079 0.05759 C 0.0797 0.06036 0.08091 0.0629 0.08143 0.06568 C 0.08352 0.07771 0.08421 0.08996 0.08647 0.10199 C 0.08716 0.1191 0.08838 0.13321 0.09011 0.14963 C 0.09098 0.18085 0.09098 0.21207 0.09254 0.24329 C 0.09272 0.24676 0.09515 0.25324 0.09515 0.25324 C 0.09914 0.28538 0.09619 0.31522 0.0889 0.34528 C 0.08803 0.34898 0.08508 0.35153 0.08404 0.35523 C 0.08056 0.36725 0.07709 0.37766 0.07154 0.38807 C 0.06963 0.3957 0.0672 0.40379 0.06303 0.40934 C 0.0599 0.42253 0.054 0.43455 0.04567 0.44241 C 0.04046 0.45282 0.03126 0.46161 0.02345 0.46855 C 0.01928 0.47734 0.01216 0.48335 0.00626 0.49006 C -0.00191 0.49931 -0.00799 0.50833 -0.01858 0.51295 C -0.02188 0.51203 -0.02604 0.51295 -0.02847 0.50971 C -0.03142 0.50578 -0.02951 0.50046 -0.03576 0.49491 C -0.03733 0.48844 -0.03698 0.49167 -0.03698 0.48497 " pathEditMode="relative" ptsTypes="fffffffffffffffffffffA">
                                      <p:cBhvr>
                                        <p:cTn id="25" dur="3000" fill="hold"/>
                                        <p:tgtEl>
                                          <p:spTgt spid="814"/>
                                        </p:tgtEl>
                                        <p:attrNameLst>
                                          <p:attrName>ppt_x</p:attrName>
                                          <p:attrName>ppt_y</p:attrName>
                                        </p:attrNameLst>
                                      </p:cBhvr>
                                    </p:animMotion>
                                  </p:childTnLst>
                                </p:cTn>
                              </p:par>
                            </p:childTnLst>
                          </p:cTn>
                        </p:par>
                        <p:par>
                          <p:cTn id="26" fill="hold">
                            <p:stCondLst>
                              <p:cond delay="15900"/>
                            </p:stCondLst>
                            <p:childTnLst>
                              <p:par>
                                <p:cTn id="27" presetID="0" presetClass="path" presetSubtype="0" accel="50000" decel="50000" fill="hold" nodeType="afterEffect">
                                  <p:stCondLst>
                                    <p:cond delay="0"/>
                                  </p:stCondLst>
                                  <p:childTnLst>
                                    <p:animMotion origin="layout" path="M 0.00052 -0.23589 L 0.00052 -0.00508 " pathEditMode="relative" ptsTypes="AA">
                                      <p:cBhvr>
                                        <p:cTn id="28" dur="7000" fill="hold"/>
                                        <p:tgtEl>
                                          <p:spTgt spid="18"/>
                                        </p:tgtEl>
                                        <p:attrNameLst>
                                          <p:attrName>ppt_x</p:attrName>
                                          <p:attrName>ppt_y</p:attrName>
                                        </p:attrNameLst>
                                      </p:cBhvr>
                                    </p:animMotion>
                                  </p:childTnLst>
                                </p:cTn>
                              </p:par>
                            </p:childTnLst>
                          </p:cTn>
                        </p:par>
                        <p:par>
                          <p:cTn id="29" fill="hold">
                            <p:stCondLst>
                              <p:cond delay="22900"/>
                            </p:stCondLst>
                            <p:childTnLst>
                              <p:par>
                                <p:cTn id="30" presetID="0" presetClass="path" presetSubtype="0" accel="50000" decel="50000" fill="hold" nodeType="afterEffect">
                                  <p:stCondLst>
                                    <p:cond delay="0"/>
                                  </p:stCondLst>
                                  <p:childTnLst>
                                    <p:animMotion origin="layout" path="M -0.03698 0.48497 C -0.02865 0.48844 -0.0224 0.4933 -0.01354 0.49491 C 0.00833 0.49445 0.03003 0.49422 0.05191 0.4933 C 0.06146 0.49283 0.06771 0.46647 0.07049 0.45699 C 0.07378 0.43016 0.07708 0.40333 0.08038 0.37651 C 0.08073 0.26688 0.05799 0.15171 0.08403 0.04764 C 0.08507 0.03677 0.0849 0.03284 0.08906 0.02452 C 0.09184 0.01365 0.09045 0.01781 0.09271 0.01133 " pathEditMode="relative" ptsTypes="fffffffA">
                                      <p:cBhvr>
                                        <p:cTn id="31" dur="2000" fill="hold"/>
                                        <p:tgtEl>
                                          <p:spTgt spid="814"/>
                                        </p:tgtEl>
                                        <p:attrNameLst>
                                          <p:attrName>ppt_x</p:attrName>
                                          <p:attrName>ppt_y</p:attrName>
                                        </p:attrNameLst>
                                      </p:cBhvr>
                                    </p:animMotion>
                                  </p:childTnLst>
                                </p:cTn>
                              </p:par>
                            </p:childTnLst>
                          </p:cTn>
                        </p:par>
                        <p:par>
                          <p:cTn id="32" fill="hold">
                            <p:stCondLst>
                              <p:cond delay="24900"/>
                            </p:stCondLst>
                            <p:childTnLst>
                              <p:par>
                                <p:cTn id="33" presetID="0" presetClass="path" presetSubtype="0" accel="50000" decel="50000" fill="hold" nodeType="afterEffect">
                                  <p:stCondLst>
                                    <p:cond delay="0"/>
                                  </p:stCondLst>
                                  <p:childTnLst>
                                    <p:animMotion origin="layout" path="M 0.09271 0.01133 C 0.09514 0.02127 0.09618 0.03168 0.1 0.04093 C 0.10503 0.05365 0.10989 0.05989 0.11232 0.074 C 0.11684 0.10037 0.12083 0.12557 0.12725 0.15124 C 0.12691 0.16373 0.12673 0.17645 0.12604 0.18894 C 0.12569 0.19565 0.12465 0.19472 0.12343 0.2005 C 0.1217 0.20952 0.12083 0.21924 0.11979 0.22849 C 0.11875 0.23866 0.11788 0.24815 0.11614 0.25809 C 0.11545 0.26248 0.11371 0.27127 0.11371 0.2715 C 0.10989 0.31568 0.10225 0.35915 0.09514 0.40286 C 0.09288 0.41628 0.09201 0.43085 0.08889 0.44403 C 0.08715 0.46207 0.08524 0.48011 0.08281 0.49815 C 0.08125 0.50948 0.07899 0.52127 0.07899 0.53284 " pathEditMode="relative" rAng="0" ptsTypes="ffffffffffffA">
                                      <p:cBhvr>
                                        <p:cTn id="34" dur="11000" fill="hold"/>
                                        <p:tgtEl>
                                          <p:spTgt spid="814"/>
                                        </p:tgtEl>
                                        <p:attrNameLst>
                                          <p:attrName>ppt_x</p:attrName>
                                          <p:attrName>ppt_y</p:attrName>
                                        </p:attrNameLst>
                                      </p:cBhvr>
                                      <p:rCtr x="10" y="261"/>
                                    </p:animMotion>
                                  </p:childTnLst>
                                </p:cTn>
                              </p:par>
                              <p:par>
                                <p:cTn id="35" presetID="0" presetClass="path" presetSubtype="0" accel="50000" decel="50000" fill="hold" nodeType="withEffect">
                                  <p:stCondLst>
                                    <p:cond delay="0"/>
                                  </p:stCondLst>
                                  <p:childTnLst>
                                    <p:animMotion origin="layout" path="M 0 0 C 0.00243 0.00995 0.00347 0.02035 0.00729 0.02961 C 0.01233 0.04233 0.01719 0.04857 0.01962 0.06268 C 0.02413 0.08904 0.02813 0.11425 0.03455 0.13992 C 0.0342 0.15241 0.03403 0.16513 0.03334 0.17762 C 0.03299 0.18432 0.03195 0.1834 0.03073 0.18918 C 0.029 0.1982 0.02813 0.20791 0.02709 0.21716 C 0.02604 0.22734 0.02518 0.23682 0.02344 0.24677 C 0.02275 0.25116 0.02101 0.25995 0.02101 0.25995 C 0.01719 0.30435 0.00955 0.34783 0.00243 0.39154 C 0.00018 0.40495 -0.00069 0.41952 -0.00382 0.4327 C -0.00555 0.45074 -0.00746 0.46878 -0.00989 0.48682 C -0.01146 0.49815 -0.01371 0.50995 -0.01371 0.52151 " pathEditMode="relative" ptsTypes="ffffffffffffA">
                                      <p:cBhvr>
                                        <p:cTn id="36" dur="11100" fill="hold"/>
                                        <p:tgtEl>
                                          <p:spTgt spid="80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animBg="1"/>
      <p:bldP spid="442" grpId="1" animBg="1"/>
      <p:bldP spid="442" grpId="2" animBg="1"/>
      <p:bldP spid="443" grpId="0" animBg="1"/>
      <p:bldP spid="44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0" name="Text Box 4"/>
          <p:cNvSpPr txBox="1">
            <a:spLocks noChangeArrowheads="1"/>
          </p:cNvSpPr>
          <p:nvPr/>
        </p:nvSpPr>
        <p:spPr bwMode="auto">
          <a:xfrm>
            <a:off x="897636" y="1482231"/>
            <a:ext cx="8180832" cy="587661"/>
          </a:xfrm>
          <a:prstGeom prst="rect">
            <a:avLst/>
          </a:prstGeom>
          <a:noFill/>
          <a:ln w="9525">
            <a:noFill/>
            <a:miter lim="800000"/>
            <a:headEnd/>
            <a:tailEnd/>
          </a:ln>
        </p:spPr>
        <p:txBody>
          <a:bodyPr wrap="square" lIns="182211" tIns="0" rIns="0" bIns="0">
            <a:spAutoFit/>
          </a:bodyPr>
          <a:lstStyle/>
          <a:p>
            <a:pPr algn="ctr">
              <a:lnSpc>
                <a:spcPct val="115000"/>
              </a:lnSpc>
            </a:pPr>
            <a:r>
              <a:rPr lang="en-US" altLang="zh-CN" sz="3600" dirty="0" smtClean="0">
                <a:solidFill>
                  <a:srgbClr val="006699"/>
                </a:solidFill>
                <a:latin typeface="微软雅黑" pitchFamily="34" charset="-122"/>
              </a:rPr>
              <a:t>4</a:t>
            </a:r>
            <a:r>
              <a:rPr lang="zh-CN" altLang="en-US" sz="3600" dirty="0" smtClean="0">
                <a:solidFill>
                  <a:srgbClr val="006699"/>
                </a:solidFill>
                <a:latin typeface="微软雅黑" pitchFamily="34" charset="-122"/>
              </a:rPr>
              <a:t>、逞能心理</a:t>
            </a:r>
            <a:endParaRPr lang="zh-CN" altLang="en-US" sz="3600" dirty="0">
              <a:solidFill>
                <a:srgbClr val="006699"/>
              </a:solidFill>
              <a:latin typeface="微软雅黑" pitchFamily="34" charset="-122"/>
            </a:endParaRPr>
          </a:p>
        </p:txBody>
      </p:sp>
      <p:sp>
        <p:nvSpPr>
          <p:cNvPr id="5" name="Rectangle 1027"/>
          <p:cNvSpPr txBox="1">
            <a:spLocks noChangeArrowheads="1"/>
          </p:cNvSpPr>
          <p:nvPr/>
        </p:nvSpPr>
        <p:spPr>
          <a:xfrm>
            <a:off x="861195" y="2484531"/>
            <a:ext cx="3812405" cy="1457910"/>
          </a:xfrm>
          <a:prstGeom prst="rect">
            <a:avLst/>
          </a:prstGeom>
        </p:spPr>
        <p:txBody>
          <a:bodyPr lIns="101837" tIns="50918" rIns="101837" bIns="50918"/>
          <a:lstStyle/>
          <a:p>
            <a:pPr marR="0" lvl="0" algn="l" defTabSz="1016000" rtl="0" eaLnBrk="0" fontAlgn="base" latinLnBrk="0" hangingPunct="0">
              <a:lnSpc>
                <a:spcPct val="150000"/>
              </a:lnSpc>
              <a:spcBef>
                <a:spcPts val="0"/>
              </a:spcBef>
              <a:spcAft>
                <a:spcPct val="0"/>
              </a:spcAft>
              <a:buClrTx/>
              <a:buSzTx/>
              <a:buFont typeface="Wingdings" pitchFamily="2" charset="2"/>
              <a:buNone/>
              <a:tabLst/>
              <a:defRPr/>
            </a:pPr>
            <a:r>
              <a:rPr kumimoji="0" lang="zh-CN" altLang="en-US"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rPr>
              <a:t>案例</a:t>
            </a:r>
            <a:r>
              <a:rPr kumimoji="0" lang="en-US" altLang="zh-CN"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rPr>
              <a:t>4</a:t>
            </a:r>
            <a:r>
              <a:rPr kumimoji="0" lang="zh-CN" altLang="en-US"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sym typeface="Wingdings" pitchFamily="2" charset="2"/>
              </a:rPr>
              <a:t>：</a:t>
            </a:r>
            <a:r>
              <a:rPr lang="zh-CN" altLang="en-US" sz="3200" kern="0" noProof="0" dirty="0" smtClean="0">
                <a:solidFill>
                  <a:srgbClr val="FF0000"/>
                </a:solidFill>
                <a:latin typeface="微软雅黑" pitchFamily="34" charset="-122"/>
                <a:hlinkClick r:id="rId2" action="ppaction://hlinkfile"/>
              </a:rPr>
              <a:t>视频</a:t>
            </a:r>
            <a:r>
              <a:rPr lang="en-US" altLang="zh-CN" sz="3200" kern="0" noProof="0" dirty="0" smtClean="0">
                <a:solidFill>
                  <a:srgbClr val="FF0000"/>
                </a:solidFill>
                <a:latin typeface="微软雅黑" pitchFamily="34" charset="-122"/>
                <a:hlinkClick r:id="rId2" action="ppaction://hlinkfile"/>
              </a:rPr>
              <a:t>8</a:t>
            </a:r>
            <a:r>
              <a:rPr lang="zh-CN" altLang="en-US" sz="3200" kern="0" noProof="0" dirty="0" smtClean="0">
                <a:solidFill>
                  <a:srgbClr val="FF0000"/>
                </a:solidFill>
                <a:latin typeface="微软雅黑" pitchFamily="34" charset="-122"/>
                <a:hlinkClick r:id="rId2" action="ppaction://hlinkfile"/>
              </a:rPr>
              <a:t>：师父逞能，害人害己</a:t>
            </a:r>
            <a:endParaRPr kumimoji="0" lang="zh-CN" altLang="en-US" sz="32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endParaRPr>
          </a:p>
        </p:txBody>
      </p:sp>
      <p:sp>
        <p:nvSpPr>
          <p:cNvPr id="9" name="矩形 6"/>
          <p:cNvSpPr/>
          <p:nvPr/>
        </p:nvSpPr>
        <p:spPr>
          <a:xfrm>
            <a:off x="856346" y="4372853"/>
            <a:ext cx="6547753" cy="231882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01837" tIns="50918" rIns="101837" bIns="50918">
            <a:spAutoFit/>
          </a:bodyPr>
          <a:lstStyle/>
          <a:p>
            <a:pPr algn="just" eaLnBrk="0" hangingPunct="0">
              <a:lnSpc>
                <a:spcPct val="150000"/>
              </a:lnSpc>
            </a:pPr>
            <a:r>
              <a:rPr lang="zh-CN" altLang="en-US" sz="3200" b="0" dirty="0" smtClean="0">
                <a:solidFill>
                  <a:srgbClr val="006699"/>
                </a:solidFill>
                <a:latin typeface="微软雅黑" pitchFamily="34" charset="-122"/>
                <a:ea typeface="微软雅黑" pitchFamily="34" charset="-122"/>
              </a:rPr>
              <a:t>自以为技术好、有经验</a:t>
            </a:r>
            <a:r>
              <a:rPr lang="en-US" altLang="zh-CN" sz="3200" b="0" dirty="0" smtClean="0">
                <a:solidFill>
                  <a:srgbClr val="006699"/>
                </a:solidFill>
                <a:latin typeface="微软雅黑" pitchFamily="34" charset="-122"/>
                <a:ea typeface="微软雅黑" pitchFamily="34" charset="-122"/>
              </a:rPr>
              <a:t>,</a:t>
            </a:r>
            <a:r>
              <a:rPr lang="zh-CN" altLang="en-US" sz="3200" b="0" dirty="0" smtClean="0">
                <a:solidFill>
                  <a:srgbClr val="006699"/>
                </a:solidFill>
                <a:latin typeface="微软雅黑" pitchFamily="34" charset="-122"/>
                <a:ea typeface="微软雅黑" pitchFamily="34" charset="-122"/>
              </a:rPr>
              <a:t>满不在乎</a:t>
            </a:r>
            <a:r>
              <a:rPr lang="en-US" altLang="zh-CN" sz="3200" b="0" dirty="0" smtClean="0">
                <a:solidFill>
                  <a:srgbClr val="006699"/>
                </a:solidFill>
                <a:latin typeface="微软雅黑" pitchFamily="34" charset="-122"/>
                <a:ea typeface="微软雅黑" pitchFamily="34" charset="-122"/>
              </a:rPr>
              <a:t>,</a:t>
            </a:r>
          </a:p>
          <a:p>
            <a:pPr algn="just" eaLnBrk="0" hangingPunct="0">
              <a:lnSpc>
                <a:spcPct val="150000"/>
              </a:lnSpc>
            </a:pPr>
            <a:r>
              <a:rPr lang="zh-CN" altLang="en-US" sz="3200" b="0" dirty="0" smtClean="0">
                <a:solidFill>
                  <a:srgbClr val="006699"/>
                </a:solidFill>
                <a:latin typeface="微软雅黑" pitchFamily="34" charset="-122"/>
                <a:ea typeface="微软雅黑" pitchFamily="34" charset="-122"/>
              </a:rPr>
              <a:t>用冒险蛮干当作表现自己的技能。</a:t>
            </a:r>
            <a:endParaRPr lang="en-US" altLang="zh-CN" sz="3200" b="0" dirty="0" smtClean="0">
              <a:solidFill>
                <a:srgbClr val="006699"/>
              </a:solidFill>
              <a:latin typeface="微软雅黑" pitchFamily="34" charset="-122"/>
              <a:ea typeface="微软雅黑" pitchFamily="34" charset="-122"/>
            </a:endParaRPr>
          </a:p>
          <a:p>
            <a:pPr algn="just" eaLnBrk="0" hangingPunct="0">
              <a:lnSpc>
                <a:spcPct val="150000"/>
              </a:lnSpc>
            </a:pPr>
            <a:r>
              <a:rPr lang="zh-CN" altLang="en-US" sz="3200" b="0" dirty="0" smtClean="0">
                <a:solidFill>
                  <a:srgbClr val="006699"/>
                </a:solidFill>
                <a:latin typeface="微软雅黑" pitchFamily="34" charset="-122"/>
                <a:ea typeface="微软雅黑" pitchFamily="34" charset="-122"/>
              </a:rPr>
              <a:t>事实上：事故面前，没有超能力！</a:t>
            </a:r>
          </a:p>
        </p:txBody>
      </p:sp>
      <p:pic>
        <p:nvPicPr>
          <p:cNvPr id="6146" name="Picture 2"/>
          <p:cNvPicPr>
            <a:picLocks noChangeAspect="1" noChangeArrowheads="1"/>
          </p:cNvPicPr>
          <p:nvPr/>
        </p:nvPicPr>
        <p:blipFill>
          <a:blip r:embed="rId3" cstate="print"/>
          <a:srcRect/>
          <a:stretch>
            <a:fillRect/>
          </a:stretch>
        </p:blipFill>
        <p:spPr bwMode="auto">
          <a:xfrm>
            <a:off x="4655003" y="2498271"/>
            <a:ext cx="2631168" cy="1895475"/>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7756525" y="2303689"/>
            <a:ext cx="1909989" cy="4138310"/>
          </a:xfrm>
          <a:prstGeom prst="rect">
            <a:avLst/>
          </a:prstGeom>
          <a:noFill/>
          <a:ln w="9525">
            <a:noFill/>
            <a:miter lim="800000"/>
            <a:headEnd/>
            <a:tailEnd/>
          </a:ln>
        </p:spPr>
      </p:pic>
      <p:sp>
        <p:nvSpPr>
          <p:cNvPr id="10"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杜绝违章心理</a:t>
            </a:r>
          </a:p>
        </p:txBody>
      </p:sp>
    </p:spTree>
  </p:cSld>
  <p:clrMapOvr>
    <a:masterClrMapping/>
  </p:clrMapOvr>
  <p:transition spd="slow">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box(in)">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Horizontal)">
                                      <p:cBhvr>
                                        <p:cTn id="15" dur="500"/>
                                        <p:tgtEl>
                                          <p:spTgt spid="9"/>
                                        </p:tgtEl>
                                      </p:cBhvr>
                                    </p:animEffect>
                                  </p:childTnLst>
                                </p:cTn>
                              </p:par>
                              <p:par>
                                <p:cTn id="16" presetID="16" presetClass="entr" presetSubtype="26"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barn(inHorizontal)">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0" name="Text Box 4"/>
          <p:cNvSpPr txBox="1">
            <a:spLocks noChangeArrowheads="1"/>
          </p:cNvSpPr>
          <p:nvPr/>
        </p:nvSpPr>
        <p:spPr bwMode="auto">
          <a:xfrm>
            <a:off x="897636" y="1482231"/>
            <a:ext cx="8180832" cy="637097"/>
          </a:xfrm>
          <a:prstGeom prst="rect">
            <a:avLst/>
          </a:prstGeom>
          <a:noFill/>
          <a:ln w="9525">
            <a:noFill/>
            <a:miter lim="800000"/>
            <a:headEnd/>
            <a:tailEnd/>
          </a:ln>
        </p:spPr>
        <p:txBody>
          <a:bodyPr wrap="square" lIns="182211" tIns="0" rIns="0" bIns="0">
            <a:spAutoFit/>
          </a:bodyPr>
          <a:lstStyle/>
          <a:p>
            <a:pPr algn="ctr">
              <a:lnSpc>
                <a:spcPct val="115000"/>
              </a:lnSpc>
            </a:pPr>
            <a:r>
              <a:rPr lang="en-US" altLang="zh-CN" sz="3600" dirty="0" smtClean="0">
                <a:solidFill>
                  <a:srgbClr val="006699"/>
                </a:solidFill>
                <a:latin typeface="微软雅黑" pitchFamily="34" charset="-122"/>
              </a:rPr>
              <a:t>5</a:t>
            </a:r>
            <a:r>
              <a:rPr lang="zh-CN" altLang="en-US" sz="3600" dirty="0" smtClean="0">
                <a:solidFill>
                  <a:srgbClr val="006699"/>
                </a:solidFill>
                <a:latin typeface="微软雅黑" pitchFamily="34" charset="-122"/>
              </a:rPr>
              <a:t>、侥幸心理</a:t>
            </a:r>
            <a:endParaRPr lang="zh-CN" altLang="en-US" sz="3600" dirty="0">
              <a:solidFill>
                <a:srgbClr val="006699"/>
              </a:solidFill>
              <a:latin typeface="微软雅黑" pitchFamily="34" charset="-122"/>
            </a:endParaRPr>
          </a:p>
        </p:txBody>
      </p:sp>
      <p:sp>
        <p:nvSpPr>
          <p:cNvPr id="5" name="Rectangle 1027"/>
          <p:cNvSpPr txBox="1">
            <a:spLocks noChangeArrowheads="1"/>
          </p:cNvSpPr>
          <p:nvPr/>
        </p:nvSpPr>
        <p:spPr>
          <a:xfrm>
            <a:off x="670695" y="2636931"/>
            <a:ext cx="9130329" cy="1457910"/>
          </a:xfrm>
          <a:prstGeom prst="rect">
            <a:avLst/>
          </a:prstGeom>
        </p:spPr>
        <p:txBody>
          <a:bodyPr lIns="101837" tIns="50918" rIns="101837" bIns="50918"/>
          <a:lstStyle/>
          <a:p>
            <a:pPr marL="382588" marR="0" lvl="0" indent="-382588" algn="l" defTabSz="10160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rPr>
              <a:t>案例分析</a:t>
            </a:r>
            <a:r>
              <a:rPr kumimoji="0" lang="en-US" altLang="zh-CN"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rPr>
              <a:t>5</a:t>
            </a:r>
            <a:r>
              <a:rPr kumimoji="0" lang="zh-CN" altLang="en-US"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sym typeface="Wingdings" pitchFamily="2" charset="2"/>
              </a:rPr>
              <a:t>：</a:t>
            </a:r>
            <a:endParaRPr kumimoji="0" lang="en-US" altLang="zh-CN" sz="3100" b="1" i="0" u="none" strike="noStrike" kern="0" cap="none" spc="0" normalizeH="0" baseline="0" noProof="0" dirty="0" smtClean="0">
              <a:ln>
                <a:noFill/>
              </a:ln>
              <a:solidFill>
                <a:srgbClr val="F60802"/>
              </a:solidFill>
              <a:effectLst/>
              <a:uLnTx/>
              <a:uFillTx/>
              <a:latin typeface="微软雅黑" pitchFamily="34" charset="-122"/>
              <a:ea typeface="微软雅黑" pitchFamily="34" charset="-122"/>
              <a:cs typeface="+mn-cs"/>
            </a:endParaRPr>
          </a:p>
          <a:p>
            <a:pPr marL="0" marR="0" lvl="0" indent="0" algn="just" defTabSz="1016000" rtl="0" eaLnBrk="0" fontAlgn="base" latinLnBrk="0" hangingPunct="0">
              <a:lnSpc>
                <a:spcPct val="200000"/>
              </a:lnSpc>
              <a:spcBef>
                <a:spcPts val="0"/>
              </a:spcBef>
              <a:spcAft>
                <a:spcPct val="0"/>
              </a:spcAft>
              <a:buClrTx/>
              <a:buSzTx/>
              <a:buFont typeface="Wingdings" pitchFamily="2" charset="2"/>
              <a:buNone/>
              <a:tabLst/>
              <a:defRPr/>
            </a:pPr>
            <a:r>
              <a:rPr kumimoji="0" lang="zh-CN" altLang="en-US" sz="32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视频</a:t>
            </a:r>
            <a:r>
              <a:rPr kumimoji="0" lang="en-US" altLang="zh-CN" sz="32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9</a:t>
            </a:r>
            <a:r>
              <a:rPr kumimoji="0" lang="zh-CN" altLang="en-US" sz="32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：雾霾天违章无人查</a:t>
            </a:r>
          </a:p>
        </p:txBody>
      </p:sp>
      <p:sp>
        <p:nvSpPr>
          <p:cNvPr id="6" name="矩形 5"/>
          <p:cNvSpPr/>
          <p:nvPr/>
        </p:nvSpPr>
        <p:spPr>
          <a:xfrm>
            <a:off x="698502" y="4249110"/>
            <a:ext cx="8375072" cy="53363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01837" tIns="50918" rIns="101837" bIns="50918">
            <a:spAutoFit/>
          </a:bodyPr>
          <a:lstStyle/>
          <a:p>
            <a:pPr eaLnBrk="0" hangingPunct="0"/>
            <a:r>
              <a:rPr lang="zh-CN" altLang="en-US" sz="3200" dirty="0" smtClean="0">
                <a:solidFill>
                  <a:srgbClr val="006699"/>
                </a:solidFill>
                <a:latin typeface="微软雅黑" pitchFamily="34" charset="-122"/>
                <a:ea typeface="微软雅黑" pitchFamily="34" charset="-122"/>
              </a:rPr>
              <a:t>人们的侥幸心理会导致意外和伤害</a:t>
            </a:r>
            <a:endParaRPr lang="zh-CN" altLang="en-US" sz="3200" dirty="0">
              <a:solidFill>
                <a:srgbClr val="006699"/>
              </a:solidFill>
              <a:latin typeface="微软雅黑" pitchFamily="34" charset="-122"/>
              <a:ea typeface="微软雅黑" pitchFamily="34" charset="-122"/>
            </a:endParaRPr>
          </a:p>
        </p:txBody>
      </p:sp>
      <p:sp>
        <p:nvSpPr>
          <p:cNvPr id="9" name="矩形 6"/>
          <p:cNvSpPr/>
          <p:nvPr/>
        </p:nvSpPr>
        <p:spPr>
          <a:xfrm>
            <a:off x="698501" y="5055011"/>
            <a:ext cx="6972299" cy="59527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101837" tIns="50918" rIns="101837" bIns="50918">
            <a:spAutoFit/>
          </a:bodyPr>
          <a:lstStyle/>
          <a:p>
            <a:pPr eaLnBrk="0" hangingPunct="0"/>
            <a:r>
              <a:rPr lang="zh-CN" altLang="en-US" sz="3200" dirty="0">
                <a:solidFill>
                  <a:srgbClr val="FF0000"/>
                </a:solidFill>
                <a:latin typeface="微软雅黑" pitchFamily="34" charset="-122"/>
                <a:ea typeface="微软雅黑" pitchFamily="34" charset="-122"/>
              </a:rPr>
              <a:t>不以恶</a:t>
            </a:r>
            <a:r>
              <a:rPr lang="zh-CN" altLang="en-US" sz="3200" dirty="0" smtClean="0">
                <a:solidFill>
                  <a:srgbClr val="FF0000"/>
                </a:solidFill>
                <a:latin typeface="微软雅黑" pitchFamily="34" charset="-122"/>
                <a:ea typeface="微软雅黑" pitchFamily="34" charset="-122"/>
              </a:rPr>
              <a:t>小而为</a:t>
            </a:r>
            <a:r>
              <a:rPr lang="zh-CN" altLang="en-US" sz="3200" dirty="0">
                <a:solidFill>
                  <a:srgbClr val="FF0000"/>
                </a:solidFill>
                <a:latin typeface="微软雅黑" pitchFamily="34" charset="-122"/>
                <a:ea typeface="微软雅黑" pitchFamily="34" charset="-122"/>
              </a:rPr>
              <a:t>之，不以善小而不</a:t>
            </a:r>
            <a:r>
              <a:rPr lang="zh-CN" altLang="en-US" sz="3200" dirty="0" smtClean="0">
                <a:solidFill>
                  <a:srgbClr val="FF0000"/>
                </a:solidFill>
                <a:latin typeface="微软雅黑" pitchFamily="34" charset="-122"/>
                <a:ea typeface="微软雅黑" pitchFamily="34" charset="-122"/>
              </a:rPr>
              <a:t>为。</a:t>
            </a:r>
            <a:endParaRPr lang="en-US" altLang="zh-CN" sz="3200" dirty="0">
              <a:solidFill>
                <a:srgbClr val="FF0000"/>
              </a:solidFill>
              <a:latin typeface="微软雅黑" pitchFamily="34" charset="-122"/>
              <a:ea typeface="微软雅黑" pitchFamily="34" charset="-122"/>
            </a:endParaRPr>
          </a:p>
        </p:txBody>
      </p:sp>
      <p:sp>
        <p:nvSpPr>
          <p:cNvPr id="8"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杜绝违章心理</a:t>
            </a:r>
          </a:p>
        </p:txBody>
      </p:sp>
    </p:spTree>
  </p:cSld>
  <p:clrMapOvr>
    <a:masterClrMapping/>
  </p:clrMapOvr>
  <p:transition spd="slow">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ox(i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utoUpdateAnimBg="0"/>
      <p:bldP spid="6"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Text Box 4"/>
          <p:cNvSpPr txBox="1">
            <a:spLocks noChangeArrowheads="1"/>
          </p:cNvSpPr>
          <p:nvPr/>
        </p:nvSpPr>
        <p:spPr bwMode="auto">
          <a:xfrm>
            <a:off x="2713736" y="3437636"/>
            <a:ext cx="4880864" cy="1384995"/>
          </a:xfrm>
          <a:prstGeom prst="rect">
            <a:avLst/>
          </a:prstGeom>
          <a:noFill/>
          <a:ln w="9525">
            <a:noFill/>
            <a:miter lim="800000"/>
            <a:headEnd/>
            <a:tailEnd/>
          </a:ln>
        </p:spPr>
        <p:txBody>
          <a:bodyPr wrap="square" lIns="182211" tIns="0" rIns="0" bIns="0">
            <a:spAutoFit/>
          </a:bodyPr>
          <a:lstStyle/>
          <a:p>
            <a:pPr>
              <a:lnSpc>
                <a:spcPct val="150000"/>
              </a:lnSpc>
            </a:pPr>
            <a:r>
              <a:rPr lang="zh-CN" altLang="en-US" sz="3000" dirty="0" smtClean="0">
                <a:solidFill>
                  <a:srgbClr val="006699"/>
                </a:solidFill>
              </a:rPr>
              <a:t>一、安全和安全生产</a:t>
            </a:r>
            <a:endParaRPr lang="en-US" altLang="zh-CN" sz="3000" dirty="0" smtClean="0">
              <a:solidFill>
                <a:srgbClr val="006699"/>
              </a:solidFill>
            </a:endParaRPr>
          </a:p>
          <a:p>
            <a:pPr>
              <a:lnSpc>
                <a:spcPct val="150000"/>
              </a:lnSpc>
            </a:pPr>
            <a:r>
              <a:rPr lang="zh-CN" altLang="en-US" sz="3000" dirty="0" smtClean="0">
                <a:solidFill>
                  <a:srgbClr val="006699"/>
                </a:solidFill>
              </a:rPr>
              <a:t>二、安全生产的重要性</a:t>
            </a:r>
          </a:p>
        </p:txBody>
      </p:sp>
      <p:sp>
        <p:nvSpPr>
          <p:cNvPr id="1048679"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第一部分  安全生产简介</a:t>
            </a:r>
          </a:p>
        </p:txBody>
      </p:sp>
      <p:sp>
        <p:nvSpPr>
          <p:cNvPr id="1048680" name="Rectangle 2"/>
          <p:cNvSpPr txBox="1">
            <a:spLocks noChangeArrowheads="1"/>
          </p:cNvSpPr>
          <p:nvPr/>
        </p:nvSpPr>
        <p:spPr bwMode="auto">
          <a:xfrm>
            <a:off x="1465263" y="1624013"/>
            <a:ext cx="7272337" cy="534987"/>
          </a:xfrm>
          <a:prstGeom prst="rect">
            <a:avLst/>
          </a:prstGeom>
          <a:noFill/>
          <a:ln>
            <a:miter lim="800000"/>
            <a:headEnd/>
            <a:tailEnd/>
          </a:ln>
        </p:spPr>
        <p:txBody>
          <a:bodyPr lIns="91429" tIns="45714" rIns="91429" bIns="45714"/>
          <a:lstStyle/>
          <a:p>
            <a:pPr lvl="0" algn="ctr" defTabSz="1016000" eaLnBrk="0" hangingPunct="0"/>
            <a:r>
              <a:rPr kumimoji="0" lang="zh-CN" altLang="en-US" sz="3200" b="1" i="0" u="none" strike="noStrike" kern="0" cap="none" spc="0" normalizeH="0" baseline="0" noProof="0" dirty="0" smtClean="0">
                <a:ln>
                  <a:noFill/>
                </a:ln>
                <a:solidFill>
                  <a:srgbClr val="006699"/>
                </a:solidFill>
                <a:effectLst/>
                <a:uLnTx/>
                <a:uFillTx/>
                <a:latin typeface="微软雅黑" pitchFamily="34" charset="-122"/>
                <a:ea typeface="微软雅黑" pitchFamily="34" charset="-122"/>
                <a:cs typeface="+mj-cs"/>
              </a:rPr>
              <a:t>第一部分  安全生产简介</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899974" y="823392"/>
            <a:ext cx="8447226" cy="700117"/>
          </a:xfrm>
        </p:spPr>
        <p:txBody>
          <a:bodyPr lIns="101837" tIns="50918" rIns="101837" bIns="50918"/>
          <a:lstStyle/>
          <a:p>
            <a:pPr algn="ctr"/>
            <a:r>
              <a:rPr lang="zh-CN" altLang="en-US" sz="3600" b="1" dirty="0" smtClean="0">
                <a:solidFill>
                  <a:srgbClr val="006699"/>
                </a:solidFill>
                <a:ea typeface="黑体" pitchFamily="2" charset="-122"/>
              </a:rPr>
              <a:t>海因里希法则</a:t>
            </a:r>
            <a:endParaRPr lang="zh-CN" altLang="en-US" sz="3600" b="1" dirty="0">
              <a:solidFill>
                <a:srgbClr val="006699"/>
              </a:solidFill>
              <a:ea typeface="黑体" pitchFamily="2" charset="-122"/>
            </a:endParaRPr>
          </a:p>
        </p:txBody>
      </p:sp>
      <p:pic>
        <p:nvPicPr>
          <p:cNvPr id="6" name="Picture 2" descr="C:\Documents and Settings\Administrator\桌面\图片2.jpg"/>
          <p:cNvPicPr>
            <a:picLocks noChangeAspect="1" noChangeArrowheads="1"/>
          </p:cNvPicPr>
          <p:nvPr/>
        </p:nvPicPr>
        <p:blipFill>
          <a:blip r:embed="rId2" cstate="print"/>
          <a:srcRect/>
          <a:stretch>
            <a:fillRect/>
          </a:stretch>
        </p:blipFill>
        <p:spPr bwMode="auto">
          <a:xfrm>
            <a:off x="5413829" y="1553928"/>
            <a:ext cx="3976914" cy="4803329"/>
          </a:xfrm>
          <a:prstGeom prst="rect">
            <a:avLst/>
          </a:prstGeom>
          <a:noFill/>
        </p:spPr>
      </p:pic>
      <p:sp>
        <p:nvSpPr>
          <p:cNvPr id="10" name="Text Box 6"/>
          <p:cNvSpPr txBox="1">
            <a:spLocks noChangeArrowheads="1"/>
          </p:cNvSpPr>
          <p:nvPr/>
        </p:nvSpPr>
        <p:spPr bwMode="auto">
          <a:xfrm>
            <a:off x="5231257" y="4291762"/>
            <a:ext cx="3851663" cy="1730199"/>
          </a:xfrm>
          <a:prstGeom prst="rect">
            <a:avLst/>
          </a:prstGeom>
          <a:noFill/>
          <a:ln w="12700">
            <a:noFill/>
            <a:miter lim="800000"/>
            <a:headEnd type="none" w="sm" len="sm"/>
            <a:tailEnd type="none" w="sm" len="sm"/>
          </a:ln>
        </p:spPr>
        <p:txBody>
          <a:bodyPr lIns="101837" tIns="50918" rIns="101837" bIns="50918">
            <a:spAutoFit/>
          </a:bodyPr>
          <a:lstStyle/>
          <a:p>
            <a:pPr algn="ctr">
              <a:spcBef>
                <a:spcPct val="35000"/>
              </a:spcBef>
            </a:pPr>
            <a:r>
              <a:rPr lang="zh-CN" altLang="en-US" sz="4500" dirty="0">
                <a:solidFill>
                  <a:srgbClr val="CC0066"/>
                </a:solidFill>
                <a:ea typeface="宋体" charset="-122"/>
              </a:rPr>
              <a:t>不安全行为</a:t>
            </a:r>
          </a:p>
          <a:p>
            <a:pPr algn="ctr">
              <a:spcBef>
                <a:spcPct val="35000"/>
              </a:spcBef>
            </a:pPr>
            <a:r>
              <a:rPr lang="zh-CN" altLang="en-US" sz="4500" dirty="0">
                <a:solidFill>
                  <a:srgbClr val="CC0066"/>
                </a:solidFill>
                <a:ea typeface="宋体" charset="-122"/>
              </a:rPr>
              <a:t>不安全状态</a:t>
            </a:r>
          </a:p>
        </p:txBody>
      </p:sp>
      <p:sp>
        <p:nvSpPr>
          <p:cNvPr id="11" name="Text Box 7"/>
          <p:cNvSpPr txBox="1">
            <a:spLocks noChangeArrowheads="1"/>
          </p:cNvSpPr>
          <p:nvPr/>
        </p:nvSpPr>
        <p:spPr bwMode="auto">
          <a:xfrm>
            <a:off x="5442857" y="1658776"/>
            <a:ext cx="3783521" cy="1812529"/>
          </a:xfrm>
          <a:prstGeom prst="rect">
            <a:avLst/>
          </a:prstGeom>
          <a:noFill/>
          <a:ln w="12700">
            <a:noFill/>
            <a:miter lim="800000"/>
            <a:headEnd type="none" w="sm" len="sm"/>
            <a:tailEnd type="none" w="sm" len="sm"/>
          </a:ln>
        </p:spPr>
        <p:txBody>
          <a:bodyPr wrap="square" lIns="101837" tIns="50918" rIns="101837" bIns="50918">
            <a:spAutoFit/>
          </a:bodyPr>
          <a:lstStyle/>
          <a:p>
            <a:pPr algn="ctr">
              <a:spcBef>
                <a:spcPct val="35000"/>
              </a:spcBef>
            </a:pPr>
            <a:r>
              <a:rPr lang="zh-CN" altLang="en-US" sz="2200" dirty="0">
                <a:solidFill>
                  <a:srgbClr val="336600"/>
                </a:solidFill>
                <a:ea typeface="宋体" charset="-122"/>
              </a:rPr>
              <a:t>死亡</a:t>
            </a:r>
          </a:p>
          <a:p>
            <a:pPr algn="ctr">
              <a:spcBef>
                <a:spcPct val="35000"/>
              </a:spcBef>
            </a:pPr>
            <a:r>
              <a:rPr lang="zh-CN" altLang="en-US" sz="2200" dirty="0">
                <a:solidFill>
                  <a:srgbClr val="336600"/>
                </a:solidFill>
                <a:ea typeface="宋体" charset="-122"/>
              </a:rPr>
              <a:t>损工伤害</a:t>
            </a:r>
          </a:p>
          <a:p>
            <a:pPr algn="ctr">
              <a:spcBef>
                <a:spcPct val="35000"/>
              </a:spcBef>
            </a:pPr>
            <a:r>
              <a:rPr lang="zh-CN" altLang="en-US" sz="2200" dirty="0">
                <a:solidFill>
                  <a:srgbClr val="336600"/>
                </a:solidFill>
                <a:ea typeface="宋体" charset="-122"/>
              </a:rPr>
              <a:t>医务处理事故</a:t>
            </a:r>
          </a:p>
          <a:p>
            <a:pPr algn="ctr">
              <a:spcBef>
                <a:spcPct val="35000"/>
              </a:spcBef>
            </a:pPr>
            <a:r>
              <a:rPr lang="zh-CN" altLang="en-US" sz="2200" dirty="0">
                <a:solidFill>
                  <a:srgbClr val="336600"/>
                </a:solidFill>
                <a:ea typeface="宋体" charset="-122"/>
              </a:rPr>
              <a:t>急救事故</a:t>
            </a:r>
          </a:p>
        </p:txBody>
      </p:sp>
      <p:sp>
        <p:nvSpPr>
          <p:cNvPr id="9" name="Rectangle 2"/>
          <p:cNvSpPr txBox="1">
            <a:spLocks noChangeArrowheads="1"/>
          </p:cNvSpPr>
          <p:nvPr/>
        </p:nvSpPr>
        <p:spPr>
          <a:xfrm>
            <a:off x="566772" y="143049"/>
            <a:ext cx="7699763" cy="404950"/>
          </a:xfrm>
          <a:prstGeom prst="rect">
            <a:avLst/>
          </a:prstGeom>
        </p:spPr>
        <p:txBody>
          <a:bodyPr lIns="101837" tIns="50918" rIns="101837" bIns="50918"/>
          <a:lstStyle/>
          <a:p>
            <a:pPr marL="0" marR="0" lvl="0" indent="0" algn="l" defTabSz="1016000" rtl="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smtClean="0">
                <a:ln>
                  <a:noFill/>
                </a:ln>
                <a:solidFill>
                  <a:schemeClr val="bg1"/>
                </a:solidFill>
                <a:effectLst/>
                <a:uLnTx/>
                <a:uFillTx/>
                <a:latin typeface="微软雅黑" pitchFamily="34" charset="-122"/>
                <a:ea typeface="微软雅黑" pitchFamily="34" charset="-122"/>
                <a:cs typeface="+mj-cs"/>
              </a:rPr>
              <a:t>第三部分  安全意识</a:t>
            </a:r>
            <a:r>
              <a:rPr kumimoji="0" lang="en-US" altLang="zh-CN" sz="2400" b="1" i="0" u="none" strike="noStrike" kern="0" cap="none" spc="0" normalizeH="0" baseline="0" noProof="0" smtClean="0">
                <a:ln>
                  <a:noFill/>
                </a:ln>
                <a:solidFill>
                  <a:schemeClr val="bg1"/>
                </a:solidFill>
                <a:effectLst/>
                <a:uLnTx/>
                <a:uFillTx/>
                <a:latin typeface="微软雅黑" pitchFamily="34" charset="-122"/>
                <a:ea typeface="微软雅黑" pitchFamily="34" charset="-122"/>
                <a:cs typeface="+mj-cs"/>
              </a:rPr>
              <a:t>—</a:t>
            </a:r>
            <a:r>
              <a:rPr kumimoji="0" lang="zh-CN" altLang="en-US" sz="2400" b="1" i="0" u="none" strike="noStrike" kern="0" cap="none" spc="0" normalizeH="0" baseline="0" noProof="0" smtClean="0">
                <a:ln>
                  <a:noFill/>
                </a:ln>
                <a:solidFill>
                  <a:schemeClr val="bg1"/>
                </a:solidFill>
                <a:effectLst/>
                <a:uLnTx/>
                <a:uFillTx/>
                <a:latin typeface="微软雅黑" pitchFamily="34" charset="-122"/>
                <a:ea typeface="微软雅黑" pitchFamily="34" charset="-122"/>
                <a:cs typeface="+mj-cs"/>
              </a:rPr>
              <a:t>杜绝违章心理</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pic>
        <p:nvPicPr>
          <p:cNvPr id="1026" name="Picture 2"/>
          <p:cNvPicPr>
            <a:picLocks noChangeAspect="1" noChangeArrowheads="1"/>
          </p:cNvPicPr>
          <p:nvPr/>
        </p:nvPicPr>
        <p:blipFill>
          <a:blip r:embed="rId3" cstate="print"/>
          <a:srcRect/>
          <a:stretch>
            <a:fillRect/>
          </a:stretch>
        </p:blipFill>
        <p:spPr bwMode="auto">
          <a:xfrm>
            <a:off x="647699" y="1536700"/>
            <a:ext cx="4749801" cy="4813299"/>
          </a:xfrm>
          <a:prstGeom prst="rect">
            <a:avLst/>
          </a:prstGeom>
          <a:noFill/>
          <a:ln w="9525">
            <a:noFill/>
            <a:miter lim="800000"/>
            <a:headEnd/>
            <a:tailEnd/>
          </a:ln>
        </p:spPr>
      </p:pic>
    </p:spTree>
  </p:cSld>
  <p:clrMapOvr>
    <a:masterClrMapping/>
  </p:clrMapOvr>
  <p:transition spd="slow">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lide(fromBottom)">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amond(in)">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edge">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6" name="Rectangle 3"/>
          <p:cNvSpPr txBox="1">
            <a:spLocks noChangeArrowheads="1"/>
          </p:cNvSpPr>
          <p:nvPr/>
        </p:nvSpPr>
        <p:spPr bwMode="auto">
          <a:xfrm>
            <a:off x="685889" y="1424004"/>
            <a:ext cx="8615468" cy="3837121"/>
          </a:xfrm>
          <a:prstGeom prst="rect">
            <a:avLst/>
          </a:prstGeom>
          <a:noFill/>
          <a:ln>
            <a:noFill/>
            <a:headEnd/>
            <a:tailEnd/>
          </a:ln>
        </p:spPr>
        <p:style>
          <a:lnRef idx="2">
            <a:schemeClr val="accent2"/>
          </a:lnRef>
          <a:fillRef idx="1">
            <a:schemeClr val="lt1"/>
          </a:fillRef>
          <a:effectRef idx="0">
            <a:schemeClr val="accent2"/>
          </a:effectRef>
          <a:fontRef idx="minor">
            <a:schemeClr val="dk1"/>
          </a:fontRef>
        </p:style>
        <p:txBody>
          <a:bodyPr lIns="101837" tIns="50918" rIns="101837" bIns="50918"/>
          <a:lstStyle/>
          <a:p>
            <a:pPr algn="just" eaLnBrk="0" hangingPunct="0">
              <a:lnSpc>
                <a:spcPct val="200000"/>
              </a:lnSpc>
              <a:spcBef>
                <a:spcPts val="0"/>
              </a:spcBef>
              <a:buClr>
                <a:schemeClr val="accent2"/>
              </a:buClr>
            </a:pPr>
            <a:r>
              <a:rPr lang="zh-CN" altLang="en-US" sz="3200" b="0" dirty="0" smtClean="0">
                <a:solidFill>
                  <a:srgbClr val="FF0000"/>
                </a:solidFill>
                <a:latin typeface="微软雅黑" pitchFamily="34" charset="-122"/>
                <a:ea typeface="微软雅黑" pitchFamily="34" charset="-122"/>
              </a:rPr>
              <a:t>请</a:t>
            </a:r>
            <a:r>
              <a:rPr lang="zh-CN" altLang="en-US" sz="3200" b="0" dirty="0">
                <a:solidFill>
                  <a:srgbClr val="FF0000"/>
                </a:solidFill>
                <a:latin typeface="微软雅黑" pitchFamily="34" charset="-122"/>
                <a:ea typeface="微软雅黑" pitchFamily="34" charset="-122"/>
              </a:rPr>
              <a:t>务必记住</a:t>
            </a:r>
            <a:r>
              <a:rPr lang="zh-CN" altLang="en-US" sz="3200" b="0" dirty="0" smtClean="0">
                <a:solidFill>
                  <a:srgbClr val="FF0000"/>
                </a:solidFill>
                <a:latin typeface="微软雅黑" pitchFamily="34" charset="-122"/>
                <a:ea typeface="微软雅黑" pitchFamily="34" charset="-122"/>
              </a:rPr>
              <a:t>：</a:t>
            </a:r>
            <a:endParaRPr lang="en-US" altLang="zh-CN" sz="2800" b="0" dirty="0" smtClean="0">
              <a:solidFill>
                <a:srgbClr val="006699"/>
              </a:solidFill>
              <a:latin typeface="微软雅黑" pitchFamily="34" charset="-122"/>
              <a:ea typeface="微软雅黑" pitchFamily="34" charset="-122"/>
            </a:endParaRPr>
          </a:p>
          <a:p>
            <a:pPr marL="0" indent="0" algn="just">
              <a:lnSpc>
                <a:spcPct val="150000"/>
              </a:lnSpc>
              <a:spcBef>
                <a:spcPts val="0"/>
              </a:spcBef>
              <a:buFont typeface="Wingdings" pitchFamily="2" charset="2"/>
              <a:buNone/>
            </a:pPr>
            <a:r>
              <a:rPr lang="zh-CN" altLang="en-US" sz="2800" dirty="0" smtClean="0">
                <a:solidFill>
                  <a:srgbClr val="006699"/>
                </a:solidFill>
                <a:latin typeface="微软雅黑" pitchFamily="34" charset="-122"/>
                <a:ea typeface="微软雅黑" pitchFamily="34" charset="-122"/>
              </a:rPr>
              <a:t>偶尔有不安全行为似乎也不会发生什么严重后果，这种想法完全是错误的。安全事故也不可能只在别人身上发生。</a:t>
            </a:r>
            <a:endParaRPr lang="en-US" altLang="zh-CN" sz="2800" dirty="0" smtClean="0">
              <a:solidFill>
                <a:srgbClr val="006699"/>
              </a:solidFill>
              <a:latin typeface="微软雅黑" pitchFamily="34" charset="-122"/>
              <a:ea typeface="微软雅黑" pitchFamily="34" charset="-122"/>
            </a:endParaRPr>
          </a:p>
          <a:p>
            <a:pPr marL="0" indent="0" algn="just">
              <a:lnSpc>
                <a:spcPct val="150000"/>
              </a:lnSpc>
              <a:spcBef>
                <a:spcPts val="0"/>
              </a:spcBef>
              <a:buFont typeface="Wingdings" pitchFamily="2" charset="2"/>
              <a:buNone/>
            </a:pPr>
            <a:r>
              <a:rPr lang="zh-CN" altLang="en-US" sz="2800" dirty="0" smtClean="0">
                <a:solidFill>
                  <a:srgbClr val="006699"/>
                </a:solidFill>
                <a:latin typeface="微软雅黑" pitchFamily="34" charset="-122"/>
                <a:ea typeface="微软雅黑" pitchFamily="34" charset="-122"/>
              </a:rPr>
              <a:t>安全意识没有休假</a:t>
            </a:r>
            <a:r>
              <a:rPr lang="en-US" altLang="zh-CN" sz="2800" dirty="0" smtClean="0">
                <a:solidFill>
                  <a:srgbClr val="006699"/>
                </a:solidFill>
                <a:latin typeface="微软雅黑" pitchFamily="34" charset="-122"/>
                <a:ea typeface="微软雅黑" pitchFamily="34" charset="-122"/>
              </a:rPr>
              <a:t>---</a:t>
            </a:r>
            <a:r>
              <a:rPr lang="zh-CN" altLang="en-US" sz="2800" dirty="0" smtClean="0">
                <a:solidFill>
                  <a:srgbClr val="006699"/>
                </a:solidFill>
                <a:latin typeface="微软雅黑" pitchFamily="34" charset="-122"/>
                <a:ea typeface="微软雅黑" pitchFamily="34" charset="-122"/>
              </a:rPr>
              <a:t>即使是一秒钟。</a:t>
            </a:r>
          </a:p>
        </p:txBody>
      </p:sp>
      <p:sp>
        <p:nvSpPr>
          <p:cNvPr id="4"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杜绝违章心理</a:t>
            </a:r>
          </a:p>
        </p:txBody>
      </p:sp>
    </p:spTree>
  </p:cSld>
  <p:clrMapOvr>
    <a:masterClrMapping/>
  </p:clrMapOvr>
  <p:transition spd="slow">
    <p:push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4" name="Rectangle 3"/>
          <p:cNvSpPr>
            <a:spLocks noGrp="1" noChangeArrowheads="1"/>
          </p:cNvSpPr>
          <p:nvPr>
            <p:ph type="body" idx="1"/>
          </p:nvPr>
        </p:nvSpPr>
        <p:spPr>
          <a:xfrm>
            <a:off x="774337" y="4065080"/>
            <a:ext cx="9235440" cy="782692"/>
          </a:xfrm>
          <a:noFill/>
          <a:ln>
            <a:noFill/>
          </a:ln>
        </p:spPr>
        <p:txBody>
          <a:bodyPr/>
          <a:lstStyle/>
          <a:p>
            <a:pPr>
              <a:buFont typeface="Wingdings" pitchFamily="2" charset="2"/>
              <a:buNone/>
            </a:pPr>
            <a:r>
              <a:rPr lang="zh-CN" altLang="en-US" sz="3100" b="1" dirty="0" smtClean="0">
                <a:solidFill>
                  <a:srgbClr val="F60802"/>
                </a:solidFill>
                <a:latin typeface="微软雅黑" pitchFamily="34" charset="-122"/>
                <a:ea typeface="微软雅黑" pitchFamily="34" charset="-122"/>
              </a:rPr>
              <a:t>案例分析：</a:t>
            </a:r>
            <a:r>
              <a:rPr lang="zh-CN" altLang="en-US" sz="3100" b="1" dirty="0" smtClean="0">
                <a:solidFill>
                  <a:srgbClr val="F60802"/>
                </a:solidFill>
                <a:latin typeface="微软雅黑" pitchFamily="34" charset="-122"/>
                <a:ea typeface="微软雅黑" pitchFamily="34" charset="-122"/>
                <a:hlinkClick r:id="rId2" action="ppaction://hlinkfile"/>
              </a:rPr>
              <a:t>不遵守安全规程，导致他人高处坠落</a:t>
            </a:r>
            <a:endParaRPr lang="en-US" altLang="zh-CN" sz="3100" b="1" dirty="0" smtClean="0">
              <a:solidFill>
                <a:srgbClr val="F60802"/>
              </a:solidFill>
              <a:latin typeface="微软雅黑" pitchFamily="34" charset="-122"/>
              <a:ea typeface="微软雅黑" pitchFamily="34" charset="-122"/>
            </a:endParaRPr>
          </a:p>
          <a:p>
            <a:pPr marL="0" indent="0">
              <a:lnSpc>
                <a:spcPct val="150000"/>
              </a:lnSpc>
              <a:spcBef>
                <a:spcPts val="0"/>
              </a:spcBef>
              <a:buFont typeface="Wingdings" pitchFamily="2" charset="2"/>
              <a:buNone/>
            </a:pPr>
            <a:endParaRPr lang="zh-CN" altLang="en-US" sz="4000" dirty="0" smtClean="0">
              <a:solidFill>
                <a:srgbClr val="006699"/>
              </a:solidFill>
              <a:latin typeface="微软雅黑" pitchFamily="34" charset="-122"/>
              <a:ea typeface="微软雅黑" pitchFamily="34" charset="-122"/>
            </a:endParaRPr>
          </a:p>
          <a:p>
            <a:pPr>
              <a:spcBef>
                <a:spcPct val="50000"/>
              </a:spcBef>
              <a:buFontTx/>
              <a:buNone/>
            </a:pPr>
            <a:endParaRPr lang="zh-CN" altLang="en-US" sz="2700" dirty="0" smtClean="0">
              <a:latin typeface="Times New Roman" pitchFamily="18" charset="0"/>
            </a:endParaRPr>
          </a:p>
          <a:p>
            <a:pPr>
              <a:spcBef>
                <a:spcPct val="0"/>
              </a:spcBef>
              <a:buFontTx/>
              <a:buNone/>
            </a:pPr>
            <a:endParaRPr lang="zh-CN" altLang="en-US" sz="3100" dirty="0" smtClean="0">
              <a:latin typeface="宋体" charset="-122"/>
            </a:endParaRPr>
          </a:p>
        </p:txBody>
      </p:sp>
      <p:sp>
        <p:nvSpPr>
          <p:cNvPr id="1048946" name="Text Box 4"/>
          <p:cNvSpPr txBox="1">
            <a:spLocks noChangeArrowheads="1"/>
          </p:cNvSpPr>
          <p:nvPr/>
        </p:nvSpPr>
        <p:spPr bwMode="auto">
          <a:xfrm>
            <a:off x="897636" y="1482231"/>
            <a:ext cx="8180832" cy="546101"/>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3600" dirty="0" smtClean="0">
                <a:solidFill>
                  <a:srgbClr val="006699"/>
                </a:solidFill>
                <a:latin typeface="微软雅黑" pitchFamily="34" charset="-122"/>
              </a:rPr>
              <a:t>三、树立遵章意识</a:t>
            </a:r>
            <a:endParaRPr lang="zh-CN" altLang="en-US" sz="3600" dirty="0">
              <a:solidFill>
                <a:srgbClr val="006699"/>
              </a:solidFill>
              <a:latin typeface="微软雅黑" pitchFamily="34" charset="-122"/>
            </a:endParaRPr>
          </a:p>
        </p:txBody>
      </p:sp>
      <p:sp>
        <p:nvSpPr>
          <p:cNvPr id="5" name="矩形 4"/>
          <p:cNvSpPr/>
          <p:nvPr/>
        </p:nvSpPr>
        <p:spPr>
          <a:xfrm>
            <a:off x="788390" y="2551018"/>
            <a:ext cx="8631381" cy="1308884"/>
          </a:xfrm>
          <a:prstGeom prst="rect">
            <a:avLst/>
          </a:prstGeom>
        </p:spPr>
        <p:txBody>
          <a:bodyPr wrap="square">
            <a:spAutoFit/>
          </a:bodyPr>
          <a:lstStyle/>
          <a:p>
            <a:pPr latinLnBrk="1">
              <a:lnSpc>
                <a:spcPct val="150000"/>
              </a:lnSpc>
            </a:pPr>
            <a:r>
              <a:rPr lang="zh-CN" altLang="en-US" sz="2800" b="0" dirty="0" smtClean="0">
                <a:solidFill>
                  <a:srgbClr val="006699"/>
                </a:solidFill>
                <a:latin typeface="微软雅黑" pitchFamily="34" charset="-122"/>
              </a:rPr>
              <a:t>杜绝违章心理，树立遵章意识，才能践行“三不伤害”，履行自身安全责任。</a:t>
            </a:r>
          </a:p>
        </p:txBody>
      </p:sp>
      <p:sp>
        <p:nvSpPr>
          <p:cNvPr id="6"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树立遵章意识</a:t>
            </a:r>
          </a:p>
        </p:txBody>
      </p:sp>
    </p:spTree>
  </p:cSld>
  <p:clrMapOvr>
    <a:masterClrMapping/>
  </p:clrMapOvr>
  <p:transition spd="slow">
    <p:circl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3" name="Text Box 5"/>
          <p:cNvSpPr txBox="1">
            <a:spLocks noChangeArrowheads="1"/>
          </p:cNvSpPr>
          <p:nvPr/>
        </p:nvSpPr>
        <p:spPr bwMode="auto">
          <a:xfrm>
            <a:off x="713016" y="2343849"/>
            <a:ext cx="8751316" cy="731098"/>
          </a:xfrm>
          <a:prstGeom prst="rect">
            <a:avLst/>
          </a:prstGeom>
          <a:noFill/>
          <a:ln w="9525">
            <a:noFill/>
            <a:miter lim="800000"/>
            <a:headEnd/>
            <a:tailEnd/>
          </a:ln>
        </p:spPr>
        <p:txBody>
          <a:bodyPr wrap="square" lIns="182211" tIns="0" rIns="0" bIns="0">
            <a:spAutoFit/>
          </a:bodyPr>
          <a:lstStyle/>
          <a:p>
            <a:pPr algn="ctr">
              <a:lnSpc>
                <a:spcPct val="200000"/>
              </a:lnSpc>
            </a:pPr>
            <a:r>
              <a:rPr lang="zh-CN" altLang="en-US" sz="2800" b="0" dirty="0" smtClean="0">
                <a:solidFill>
                  <a:srgbClr val="FF0000"/>
                </a:solidFill>
              </a:rPr>
              <a:t>意识决定行为，不安全的行为由人的不安全意识引发。</a:t>
            </a:r>
            <a:endParaRPr lang="en-US" altLang="zh-CN" sz="2800" b="0" dirty="0" smtClean="0">
              <a:solidFill>
                <a:srgbClr val="FF0000"/>
              </a:solidFill>
            </a:endParaRPr>
          </a:p>
        </p:txBody>
      </p:sp>
      <p:sp>
        <p:nvSpPr>
          <p:cNvPr id="1048965" name="Text Box 5"/>
          <p:cNvSpPr txBox="1">
            <a:spLocks noChangeArrowheads="1"/>
          </p:cNvSpPr>
          <p:nvPr/>
        </p:nvSpPr>
        <p:spPr bwMode="auto">
          <a:xfrm>
            <a:off x="716280" y="1023049"/>
            <a:ext cx="8631936" cy="728084"/>
          </a:xfrm>
          <a:prstGeom prst="rect">
            <a:avLst/>
          </a:prstGeom>
          <a:noFill/>
          <a:ln w="9525">
            <a:noFill/>
            <a:miter lim="800000"/>
            <a:headEnd/>
            <a:tailEnd/>
          </a:ln>
        </p:spPr>
        <p:txBody>
          <a:bodyPr wrap="square" lIns="182211" tIns="0" rIns="0" bIns="0">
            <a:spAutoFit/>
          </a:bodyPr>
          <a:lstStyle/>
          <a:p>
            <a:pPr>
              <a:lnSpc>
                <a:spcPct val="200000"/>
              </a:lnSpc>
            </a:pPr>
            <a:r>
              <a:rPr lang="zh-CN" altLang="en-US" sz="2800" b="0" dirty="0" smtClean="0">
                <a:solidFill>
                  <a:srgbClr val="FF0000"/>
                </a:solidFill>
              </a:rPr>
              <a:t>总结</a:t>
            </a:r>
          </a:p>
        </p:txBody>
      </p:sp>
      <p:sp>
        <p:nvSpPr>
          <p:cNvPr id="1048966" name="矩形 5"/>
          <p:cNvSpPr/>
          <p:nvPr/>
        </p:nvSpPr>
        <p:spPr>
          <a:xfrm>
            <a:off x="812800" y="3330129"/>
            <a:ext cx="8597900" cy="2546979"/>
          </a:xfrm>
          <a:prstGeom prst="rect">
            <a:avLst/>
          </a:prstGeom>
        </p:spPr>
        <p:txBody>
          <a:bodyPr wrap="square">
            <a:spAutoFit/>
          </a:bodyPr>
          <a:lstStyle/>
          <a:p>
            <a:pPr>
              <a:lnSpc>
                <a:spcPct val="200000"/>
              </a:lnSpc>
            </a:pPr>
            <a:r>
              <a:rPr lang="zh-CN" altLang="en-US" sz="2800" b="0" dirty="0" smtClean="0">
                <a:solidFill>
                  <a:srgbClr val="FF0000"/>
                </a:solidFill>
              </a:rPr>
              <a:t>人，作为生产活动的主导，必须具有强烈的安全责任意识和安全警惕性，杜绝不安全心理，遵守安全操作规程，才能避免事故的发生！</a:t>
            </a:r>
          </a:p>
        </p:txBody>
      </p:sp>
      <p:sp>
        <p:nvSpPr>
          <p:cNvPr id="7" name="Rectangle 2"/>
          <p:cNvSpPr>
            <a:spLocks noGrp="1" noChangeArrowheads="1"/>
          </p:cNvSpPr>
          <p:nvPr>
            <p:ph type="title"/>
          </p:nvPr>
        </p:nvSpPr>
        <p:spPr>
          <a:xfrm>
            <a:off x="566772" y="143049"/>
            <a:ext cx="7699763" cy="404950"/>
          </a:xfrm>
        </p:spPr>
        <p:txBody>
          <a:bodyPr lIns="101837" tIns="50918" rIns="101837" bIns="50918"/>
          <a:lstStyle/>
          <a:p>
            <a:pPr algn="l" eaLnBrk="1" hangingPunct="1"/>
            <a:r>
              <a:rPr lang="zh-CN" altLang="en-US" sz="2400" b="1" dirty="0" smtClean="0">
                <a:solidFill>
                  <a:schemeClr val="bg1"/>
                </a:solidFill>
                <a:latin typeface="微软雅黑" pitchFamily="34" charset="-122"/>
                <a:ea typeface="微软雅黑" pitchFamily="34" charset="-122"/>
              </a:rPr>
              <a:t>第三部分  安全意识</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总结</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7"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事故预防</a:t>
            </a:r>
          </a:p>
        </p:txBody>
      </p:sp>
      <p:sp>
        <p:nvSpPr>
          <p:cNvPr id="1048968" name="Rectangle 2"/>
          <p:cNvSpPr txBox="1">
            <a:spLocks noChangeArrowheads="1"/>
          </p:cNvSpPr>
          <p:nvPr/>
        </p:nvSpPr>
        <p:spPr bwMode="auto">
          <a:xfrm>
            <a:off x="1465263" y="1624013"/>
            <a:ext cx="7272337" cy="534987"/>
          </a:xfrm>
          <a:prstGeom prst="rect">
            <a:avLst/>
          </a:prstGeom>
          <a:noFill/>
          <a:ln>
            <a:miter lim="800000"/>
            <a:headEnd/>
            <a:tailEnd/>
          </a:ln>
        </p:spPr>
        <p:txBody>
          <a:bodyPr lIns="91429" tIns="45714" rIns="91429" bIns="45714"/>
          <a:lstStyle/>
          <a:p>
            <a:pPr lvl="0" algn="ctr" defTabSz="1016000" eaLnBrk="0" hangingPunct="0"/>
            <a:r>
              <a:rPr kumimoji="0" lang="zh-CN" altLang="en-US" sz="3200" b="1" i="0" u="none" strike="noStrike" kern="0" cap="none" spc="0" normalizeH="0" baseline="0" noProof="0" dirty="0" smtClean="0">
                <a:ln>
                  <a:noFill/>
                </a:ln>
                <a:solidFill>
                  <a:srgbClr val="006699"/>
                </a:solidFill>
                <a:effectLst/>
                <a:uLnTx/>
                <a:uFillTx/>
                <a:latin typeface="微软雅黑" pitchFamily="34" charset="-122"/>
                <a:ea typeface="微软雅黑" pitchFamily="34" charset="-122"/>
                <a:cs typeface="+mj-cs"/>
              </a:rPr>
              <a:t>第四部分  事故预防</a:t>
            </a:r>
          </a:p>
        </p:txBody>
      </p:sp>
      <p:sp>
        <p:nvSpPr>
          <p:cNvPr id="1048969" name="Rectangle 9"/>
          <p:cNvSpPr>
            <a:spLocks noChangeArrowheads="1"/>
          </p:cNvSpPr>
          <p:nvPr/>
        </p:nvSpPr>
        <p:spPr bwMode="auto">
          <a:xfrm>
            <a:off x="2588451" y="2826575"/>
            <a:ext cx="6936549" cy="2659825"/>
          </a:xfrm>
          <a:prstGeom prst="rect">
            <a:avLst/>
          </a:prstGeom>
          <a:noFill/>
          <a:ln w="9525">
            <a:noFill/>
            <a:miter lim="800000"/>
            <a:headEnd/>
            <a:tailEnd/>
          </a:ln>
        </p:spPr>
        <p:txBody>
          <a:bodyPr lIns="97210" tIns="48605" rIns="97210" bIns="48605"/>
          <a:lstStyle/>
          <a:p>
            <a:pPr>
              <a:lnSpc>
                <a:spcPct val="150000"/>
              </a:lnSpc>
            </a:pPr>
            <a:r>
              <a:rPr lang="zh-CN" altLang="en-US" sz="3000" dirty="0" smtClean="0">
                <a:solidFill>
                  <a:srgbClr val="006699"/>
                </a:solidFill>
              </a:rPr>
              <a:t>一、健全安全管理机制</a:t>
            </a:r>
            <a:endParaRPr lang="en-US" altLang="zh-CN" sz="3000" dirty="0" smtClean="0">
              <a:solidFill>
                <a:srgbClr val="006699"/>
              </a:solidFill>
            </a:endParaRPr>
          </a:p>
          <a:p>
            <a:pPr eaLnBrk="1" hangingPunct="1">
              <a:lnSpc>
                <a:spcPct val="150000"/>
              </a:lnSpc>
              <a:buFont typeface="Wingdings 2" pitchFamily="18" charset="2"/>
              <a:buNone/>
            </a:pPr>
            <a:r>
              <a:rPr lang="zh-CN" altLang="en-US" sz="3000" dirty="0" smtClean="0">
                <a:solidFill>
                  <a:srgbClr val="006699"/>
                </a:solidFill>
              </a:rPr>
              <a:t>二、作业现场安全改善</a:t>
            </a:r>
            <a:endParaRPr lang="en-US" altLang="zh-CN" sz="3000" dirty="0" smtClean="0">
              <a:solidFill>
                <a:srgbClr val="006699"/>
              </a:solidFill>
            </a:endParaRPr>
          </a:p>
          <a:p>
            <a:pPr eaLnBrk="1" hangingPunct="1">
              <a:lnSpc>
                <a:spcPct val="150000"/>
              </a:lnSpc>
              <a:buFont typeface="Wingdings 2" pitchFamily="18" charset="2"/>
              <a:buNone/>
            </a:pPr>
            <a:r>
              <a:rPr lang="zh-CN" altLang="en-US" sz="3000" dirty="0" smtClean="0">
                <a:solidFill>
                  <a:srgbClr val="006699"/>
                </a:solidFill>
              </a:rPr>
              <a:t>三、提升员工安全素质</a:t>
            </a:r>
            <a:endParaRPr lang="en-US" altLang="zh-CN" sz="3000" dirty="0" smtClean="0">
              <a:solidFill>
                <a:srgbClr val="006699"/>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0" name="Text Box 3"/>
          <p:cNvSpPr txBox="1">
            <a:spLocks noChangeArrowheads="1"/>
          </p:cNvSpPr>
          <p:nvPr/>
        </p:nvSpPr>
        <p:spPr bwMode="auto">
          <a:xfrm>
            <a:off x="825501" y="1871980"/>
            <a:ext cx="8881872" cy="457200"/>
          </a:xfrm>
          <a:prstGeom prst="rect">
            <a:avLst/>
          </a:prstGeom>
          <a:noFill/>
          <a:ln w="9525">
            <a:noFill/>
            <a:miter lim="800000"/>
            <a:headEnd/>
            <a:tailEnd/>
          </a:ln>
        </p:spPr>
        <p:txBody>
          <a:bodyPr wrap="square" lIns="0" tIns="0" rIns="0" bIns="0">
            <a:spAutoFit/>
          </a:bodyPr>
          <a:lstStyle/>
          <a:p>
            <a:pPr marL="382588" indent="-382588" defTabSz="1016000" eaLnBrk="0" hangingPunct="0">
              <a:lnSpc>
                <a:spcPct val="165000"/>
              </a:lnSpc>
            </a:pPr>
            <a:r>
              <a:rPr lang="zh-CN" altLang="en-US" sz="2000" dirty="0" smtClean="0">
                <a:solidFill>
                  <a:srgbClr val="006699"/>
                </a:solidFill>
                <a:latin typeface="微软雅黑" pitchFamily="34" charset="-122"/>
              </a:rPr>
              <a:t>事故发生原因：</a:t>
            </a:r>
            <a:r>
              <a:rPr lang="zh-CN" altLang="en-US" sz="2000" b="0" dirty="0" smtClean="0">
                <a:solidFill>
                  <a:srgbClr val="006699"/>
                </a:solidFill>
                <a:latin typeface="微软雅黑" pitchFamily="34" charset="-122"/>
              </a:rPr>
              <a:t>人的不安全行为、物的不安全状态和管理缺陷导致事故。</a:t>
            </a:r>
            <a:endParaRPr lang="en-US" altLang="zh-CN" sz="2000" b="0" dirty="0" smtClean="0">
              <a:solidFill>
                <a:srgbClr val="006699"/>
              </a:solidFill>
              <a:latin typeface="微软雅黑" pitchFamily="34" charset="-122"/>
            </a:endParaRPr>
          </a:p>
        </p:txBody>
      </p:sp>
      <p:pic>
        <p:nvPicPr>
          <p:cNvPr id="2097204" name="Picture 2" descr="D:\Users\sungla\Desktop\RTX截图未命名.png"/>
          <p:cNvPicPr>
            <a:picLocks noChangeAspect="1" noChangeArrowheads="1"/>
          </p:cNvPicPr>
          <p:nvPr/>
        </p:nvPicPr>
        <p:blipFill>
          <a:blip r:embed="rId3" cstate="print"/>
          <a:srcRect/>
          <a:stretch>
            <a:fillRect/>
          </a:stretch>
        </p:blipFill>
        <p:spPr bwMode="auto">
          <a:xfrm>
            <a:off x="870147" y="2451100"/>
            <a:ext cx="8057953" cy="3533119"/>
          </a:xfrm>
          <a:prstGeom prst="rect">
            <a:avLst/>
          </a:prstGeom>
          <a:noFill/>
        </p:spPr>
      </p:pic>
      <p:sp>
        <p:nvSpPr>
          <p:cNvPr id="1048971" name="椭圆 10"/>
          <p:cNvSpPr/>
          <p:nvPr/>
        </p:nvSpPr>
        <p:spPr bwMode="auto">
          <a:xfrm>
            <a:off x="2590800" y="3263900"/>
            <a:ext cx="1168400" cy="635000"/>
          </a:xfrm>
          <a:prstGeom prst="ellipse">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smtClean="0">
              <a:ln>
                <a:noFill/>
              </a:ln>
              <a:solidFill>
                <a:schemeClr val="tx1"/>
              </a:solidFill>
              <a:effectLst/>
              <a:latin typeface="Arial" charset="0"/>
              <a:ea typeface="宋体" charset="-122"/>
            </a:endParaRPr>
          </a:p>
        </p:txBody>
      </p:sp>
      <p:sp>
        <p:nvSpPr>
          <p:cNvPr id="1048972" name="椭圆 7"/>
          <p:cNvSpPr/>
          <p:nvPr/>
        </p:nvSpPr>
        <p:spPr bwMode="auto">
          <a:xfrm>
            <a:off x="2603500" y="4813300"/>
            <a:ext cx="1168400" cy="635000"/>
          </a:xfrm>
          <a:prstGeom prst="ellipse">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smtClean="0">
              <a:ln>
                <a:noFill/>
              </a:ln>
              <a:solidFill>
                <a:schemeClr val="tx1"/>
              </a:solidFill>
              <a:effectLst/>
              <a:latin typeface="Arial" charset="0"/>
              <a:ea typeface="宋体" charset="-122"/>
            </a:endParaRPr>
          </a:p>
        </p:txBody>
      </p:sp>
      <p:sp>
        <p:nvSpPr>
          <p:cNvPr id="1048973"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事故预防</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6" name="Rectangle 6"/>
          <p:cNvSpPr>
            <a:spLocks noChangeArrowheads="1"/>
          </p:cNvSpPr>
          <p:nvPr/>
        </p:nvSpPr>
        <p:spPr bwMode="auto">
          <a:xfrm>
            <a:off x="615188" y="1719263"/>
            <a:ext cx="8656320" cy="279401"/>
          </a:xfrm>
          <a:prstGeom prst="rect">
            <a:avLst/>
          </a:prstGeom>
          <a:noFill/>
          <a:ln w="9525">
            <a:noFill/>
            <a:miter lim="800000"/>
            <a:headEnd/>
            <a:tailEnd/>
          </a:ln>
        </p:spPr>
        <p:txBody>
          <a:bodyPr wrap="square" lIns="182211" tIns="0" rIns="0" bIns="0">
            <a:spAutoFit/>
          </a:bodyPr>
          <a:lstStyle/>
          <a:p>
            <a:r>
              <a:rPr lang="zh-CN" altLang="en-US" sz="2000" dirty="0" smtClean="0">
                <a:solidFill>
                  <a:srgbClr val="006699"/>
                </a:solidFill>
                <a:latin typeface="微软雅黑" pitchFamily="34" charset="-122"/>
              </a:rPr>
              <a:t>事故防范对策（综合治理）：</a:t>
            </a:r>
            <a:r>
              <a:rPr lang="en-US" altLang="zh-CN" sz="2000" dirty="0" smtClean="0">
                <a:solidFill>
                  <a:srgbClr val="006699"/>
                </a:solidFill>
                <a:latin typeface="微软雅黑" pitchFamily="34" charset="-122"/>
              </a:rPr>
              <a:t>3E</a:t>
            </a:r>
            <a:r>
              <a:rPr lang="zh-CN" altLang="en-US" sz="2000" dirty="0" smtClean="0">
                <a:solidFill>
                  <a:srgbClr val="006699"/>
                </a:solidFill>
                <a:latin typeface="微软雅黑" pitchFamily="34" charset="-122"/>
              </a:rPr>
              <a:t>原则</a:t>
            </a:r>
            <a:endParaRPr lang="zh-CN" altLang="en-US" sz="2000" dirty="0">
              <a:solidFill>
                <a:srgbClr val="006699"/>
              </a:solidFill>
              <a:latin typeface="微软雅黑" pitchFamily="34" charset="-122"/>
            </a:endParaRPr>
          </a:p>
        </p:txBody>
      </p:sp>
      <p:sp>
        <p:nvSpPr>
          <p:cNvPr id="1048977" name="Rectangle 7"/>
          <p:cNvSpPr>
            <a:spLocks noGrp="1" noChangeArrowheads="1"/>
          </p:cNvSpPr>
          <p:nvPr>
            <p:ph type="body" idx="4294967295"/>
          </p:nvPr>
        </p:nvSpPr>
        <p:spPr bwMode="auto">
          <a:xfrm>
            <a:off x="805371" y="2209419"/>
            <a:ext cx="2657157" cy="1679829"/>
          </a:xfrm>
          <a:prstGeom prst="rect">
            <a:avLst/>
          </a:prstGeom>
          <a:noFill/>
          <a:ln>
            <a:miter lim="800000"/>
            <a:headEnd/>
            <a:tailEnd/>
          </a:ln>
        </p:spPr>
        <p:txBody>
          <a:bodyPr lIns="97210" tIns="48605" rIns="97210" bIns="48605"/>
          <a:lstStyle/>
          <a:p>
            <a:pPr marL="0" indent="0" algn="just">
              <a:lnSpc>
                <a:spcPct val="200000"/>
              </a:lnSpc>
              <a:spcBef>
                <a:spcPct val="0"/>
              </a:spcBef>
              <a:buNone/>
            </a:pPr>
            <a:r>
              <a:rPr lang="en-US" altLang="zh-CN" sz="1600" kern="1200" dirty="0" smtClean="0">
                <a:solidFill>
                  <a:srgbClr val="006699"/>
                </a:solidFill>
                <a:latin typeface="微软雅黑" pitchFamily="34" charset="-122"/>
                <a:ea typeface="微软雅黑" pitchFamily="34" charset="-122"/>
              </a:rPr>
              <a:t>1</a:t>
            </a:r>
            <a:r>
              <a:rPr lang="zh-CN" altLang="en-US" sz="1600" kern="1200" dirty="0" smtClean="0">
                <a:solidFill>
                  <a:srgbClr val="006699"/>
                </a:solidFill>
                <a:latin typeface="微软雅黑" pitchFamily="34" charset="-122"/>
                <a:ea typeface="微软雅黑" pitchFamily="34" charset="-122"/>
              </a:rPr>
              <a:t>）管理</a:t>
            </a:r>
            <a:r>
              <a:rPr lang="en-US" altLang="zh-CN" sz="1600" kern="1200" dirty="0" smtClean="0">
                <a:solidFill>
                  <a:srgbClr val="006699"/>
                </a:solidFill>
                <a:latin typeface="微软雅黑" pitchFamily="34" charset="-122"/>
                <a:ea typeface="微软雅黑" pitchFamily="34" charset="-122"/>
              </a:rPr>
              <a:t>(Enforcement</a:t>
            </a:r>
            <a:r>
              <a:rPr lang="zh-CN" altLang="en-US" sz="1600" kern="1200" dirty="0" smtClean="0">
                <a:solidFill>
                  <a:srgbClr val="006699"/>
                </a:solidFill>
                <a:latin typeface="微软雅黑" pitchFamily="34" charset="-122"/>
                <a:ea typeface="微软雅黑" pitchFamily="34" charset="-122"/>
              </a:rPr>
              <a:t>）建立健全安全规章制度和操作规程，并严格执行。</a:t>
            </a:r>
            <a:endParaRPr lang="en-US" altLang="zh-CN" sz="1600" kern="1200" dirty="0" smtClean="0">
              <a:solidFill>
                <a:srgbClr val="006699"/>
              </a:solidFill>
              <a:latin typeface="微软雅黑" pitchFamily="34" charset="-122"/>
              <a:ea typeface="微软雅黑" pitchFamily="34" charset="-122"/>
            </a:endParaRPr>
          </a:p>
          <a:p>
            <a:pPr marL="0">
              <a:lnSpc>
                <a:spcPct val="165000"/>
              </a:lnSpc>
              <a:spcBef>
                <a:spcPct val="0"/>
              </a:spcBef>
              <a:buNone/>
            </a:pPr>
            <a:endParaRPr lang="zh-CN" altLang="en-US" sz="1600" b="1" kern="1200" dirty="0" smtClean="0">
              <a:solidFill>
                <a:srgbClr val="006699"/>
              </a:solidFill>
              <a:latin typeface="微软雅黑" pitchFamily="34" charset="-122"/>
              <a:ea typeface="微软雅黑" pitchFamily="34" charset="-122"/>
            </a:endParaRPr>
          </a:p>
        </p:txBody>
      </p:sp>
      <p:pic>
        <p:nvPicPr>
          <p:cNvPr id="2097205" name="Picture 1" descr="D:\Users\sungla\Desktop\u=4261435621,4194111181&amp;fm=21&amp;gp=0.jpg"/>
          <p:cNvPicPr>
            <a:picLocks noChangeAspect="1" noChangeArrowheads="1"/>
          </p:cNvPicPr>
          <p:nvPr/>
        </p:nvPicPr>
        <p:blipFill>
          <a:blip r:embed="rId3" cstate="print"/>
          <a:srcRect/>
          <a:stretch>
            <a:fillRect/>
          </a:stretch>
        </p:blipFill>
        <p:spPr bwMode="auto">
          <a:xfrm>
            <a:off x="833311" y="3953510"/>
            <a:ext cx="2577162" cy="1971801"/>
          </a:xfrm>
          <a:prstGeom prst="rect">
            <a:avLst/>
          </a:prstGeom>
          <a:noFill/>
        </p:spPr>
      </p:pic>
      <p:pic>
        <p:nvPicPr>
          <p:cNvPr id="2097206" name="Picture 2" descr="D:\Users\sungla\Desktop\1982774_145431467965_2.jpg"/>
          <p:cNvPicPr>
            <a:picLocks noChangeAspect="1" noChangeArrowheads="1"/>
          </p:cNvPicPr>
          <p:nvPr/>
        </p:nvPicPr>
        <p:blipFill>
          <a:blip r:embed="rId4" cstate="print"/>
          <a:srcRect/>
          <a:stretch>
            <a:fillRect/>
          </a:stretch>
        </p:blipFill>
        <p:spPr bwMode="auto">
          <a:xfrm>
            <a:off x="6681574" y="3974592"/>
            <a:ext cx="2472078" cy="1938528"/>
          </a:xfrm>
          <a:prstGeom prst="rect">
            <a:avLst/>
          </a:prstGeom>
          <a:noFill/>
        </p:spPr>
      </p:pic>
      <p:pic>
        <p:nvPicPr>
          <p:cNvPr id="2097207" name="Picture 4" descr="D:\Users\sungla\Desktop\U7429P1197DT20120622070631.jpg"/>
          <p:cNvPicPr>
            <a:picLocks noChangeAspect="1" noChangeArrowheads="1"/>
          </p:cNvPicPr>
          <p:nvPr/>
        </p:nvPicPr>
        <p:blipFill>
          <a:blip r:embed="rId5" cstate="print"/>
          <a:srcRect/>
          <a:stretch>
            <a:fillRect/>
          </a:stretch>
        </p:blipFill>
        <p:spPr bwMode="auto">
          <a:xfrm>
            <a:off x="3680968" y="3940493"/>
            <a:ext cx="2542540" cy="1983624"/>
          </a:xfrm>
          <a:prstGeom prst="rect">
            <a:avLst/>
          </a:prstGeom>
          <a:noFill/>
        </p:spPr>
      </p:pic>
      <p:sp>
        <p:nvSpPr>
          <p:cNvPr id="1048978" name="Rectangle 7"/>
          <p:cNvSpPr txBox="1">
            <a:spLocks noChangeArrowheads="1"/>
          </p:cNvSpPr>
          <p:nvPr/>
        </p:nvSpPr>
        <p:spPr bwMode="auto">
          <a:xfrm>
            <a:off x="3579051" y="2313051"/>
            <a:ext cx="2669349" cy="1564005"/>
          </a:xfrm>
          <a:prstGeom prst="rect">
            <a:avLst/>
          </a:prstGeom>
          <a:noFill/>
          <a:ln>
            <a:miter lim="800000"/>
            <a:headEnd/>
            <a:tailEnd/>
          </a:ln>
        </p:spPr>
        <p:txBody>
          <a:bodyPr lIns="97210" tIns="48605" rIns="97210" bIns="48605"/>
          <a:lstStyle/>
          <a:p>
            <a:pPr algn="just" defTabSz="1016000" eaLnBrk="0" hangingPunct="0">
              <a:lnSpc>
                <a:spcPct val="150000"/>
              </a:lnSpc>
            </a:pPr>
            <a:r>
              <a:rPr lang="en-US" altLang="zh-CN" b="0" dirty="0" smtClean="0">
                <a:solidFill>
                  <a:srgbClr val="006699"/>
                </a:solidFill>
                <a:latin typeface="微软雅黑" pitchFamily="34" charset="-122"/>
              </a:rPr>
              <a:t>2</a:t>
            </a:r>
            <a:r>
              <a:rPr lang="zh-CN" altLang="en-US" b="0" dirty="0" smtClean="0">
                <a:solidFill>
                  <a:srgbClr val="006699"/>
                </a:solidFill>
                <a:latin typeface="微软雅黑" pitchFamily="34" charset="-122"/>
              </a:rPr>
              <a:t>）工程技术</a:t>
            </a:r>
            <a:r>
              <a:rPr lang="en-US" altLang="zh-CN" b="0" dirty="0" smtClean="0">
                <a:solidFill>
                  <a:srgbClr val="006699"/>
                </a:solidFill>
                <a:latin typeface="微软雅黑" pitchFamily="34" charset="-122"/>
              </a:rPr>
              <a:t>(Engineering)</a:t>
            </a:r>
            <a:r>
              <a:rPr lang="zh-CN" altLang="en-US" b="0" dirty="0" smtClean="0">
                <a:solidFill>
                  <a:srgbClr val="006699"/>
                </a:solidFill>
                <a:latin typeface="微软雅黑" pitchFamily="34" charset="-122"/>
              </a:rPr>
              <a:t> 采取安全技术措施，消除、减少、隔离危险因素，或使</a:t>
            </a:r>
            <a:r>
              <a:rPr lang="zh-CN" altLang="zh-CN" b="0" dirty="0" smtClean="0">
                <a:solidFill>
                  <a:srgbClr val="006699"/>
                </a:solidFill>
                <a:latin typeface="微软雅黑" pitchFamily="34" charset="-122"/>
              </a:rPr>
              <a:t>接触危险源员工得到防护</a:t>
            </a:r>
            <a:r>
              <a:rPr lang="zh-CN" altLang="en-US" b="0" dirty="0" smtClean="0">
                <a:solidFill>
                  <a:srgbClr val="006699"/>
                </a:solidFill>
                <a:latin typeface="微软雅黑" pitchFamily="34" charset="-122"/>
              </a:rPr>
              <a:t>。</a:t>
            </a:r>
          </a:p>
          <a:p>
            <a:pPr marL="0" marR="0" lvl="0" algn="just" defTabSz="1016000" rtl="0" eaLnBrk="0" fontAlgn="base" latinLnBrk="0" hangingPunct="0">
              <a:lnSpc>
                <a:spcPct val="140000"/>
              </a:lnSpc>
              <a:spcBef>
                <a:spcPct val="0"/>
              </a:spcBef>
              <a:spcAft>
                <a:spcPct val="0"/>
              </a:spcAft>
              <a:buClrTx/>
              <a:buSzTx/>
              <a:buFontTx/>
              <a:buNone/>
            </a:pPr>
            <a:endParaRPr kumimoji="0" lang="en-US" altLang="zh-CN" sz="1600" b="0" i="0"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cs typeface="+mn-cs"/>
            </a:endParaRPr>
          </a:p>
        </p:txBody>
      </p:sp>
      <p:sp>
        <p:nvSpPr>
          <p:cNvPr id="1048979" name="Rectangle 7"/>
          <p:cNvSpPr txBox="1">
            <a:spLocks noChangeArrowheads="1"/>
          </p:cNvSpPr>
          <p:nvPr/>
        </p:nvSpPr>
        <p:spPr bwMode="auto">
          <a:xfrm>
            <a:off x="6364923" y="2306955"/>
            <a:ext cx="2925381" cy="1606677"/>
          </a:xfrm>
          <a:prstGeom prst="rect">
            <a:avLst/>
          </a:prstGeom>
          <a:noFill/>
          <a:ln>
            <a:miter lim="800000"/>
            <a:headEnd/>
            <a:tailEnd/>
          </a:ln>
        </p:spPr>
        <p:txBody>
          <a:bodyPr lIns="97210" tIns="48605" rIns="97210" bIns="48605"/>
          <a:lstStyle/>
          <a:p>
            <a:pPr lvl="0" algn="just" defTabSz="1016000" eaLnBrk="0" hangingPunct="0">
              <a:lnSpc>
                <a:spcPct val="150000"/>
              </a:lnSpc>
            </a:pPr>
            <a:r>
              <a:rPr lang="en-US" altLang="zh-CN" b="0" dirty="0" smtClean="0">
                <a:solidFill>
                  <a:srgbClr val="006699"/>
                </a:solidFill>
                <a:latin typeface="微软雅黑" pitchFamily="34" charset="-122"/>
              </a:rPr>
              <a:t>3</a:t>
            </a:r>
            <a:r>
              <a:rPr lang="zh-CN" altLang="en-US" b="0" dirty="0" smtClean="0">
                <a:solidFill>
                  <a:srgbClr val="006699"/>
                </a:solidFill>
                <a:latin typeface="微软雅黑" pitchFamily="34" charset="-122"/>
              </a:rPr>
              <a:t>）教育</a:t>
            </a:r>
            <a:r>
              <a:rPr lang="en-US" altLang="zh-CN" b="0" dirty="0" smtClean="0">
                <a:solidFill>
                  <a:srgbClr val="006699"/>
                </a:solidFill>
                <a:latin typeface="微软雅黑" pitchFamily="34" charset="-122"/>
              </a:rPr>
              <a:t>(Education</a:t>
            </a:r>
            <a:r>
              <a:rPr lang="zh-CN" altLang="en-US" b="0" dirty="0" smtClean="0">
                <a:solidFill>
                  <a:srgbClr val="006699"/>
                </a:solidFill>
                <a:latin typeface="微软雅黑" pitchFamily="34" charset="-122"/>
              </a:rPr>
              <a:t>）执行安全教育制度，增强员工安全意识，提高员工操作水平。</a:t>
            </a:r>
          </a:p>
        </p:txBody>
      </p:sp>
      <p:sp>
        <p:nvSpPr>
          <p:cNvPr id="1048980"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事故预防</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3" name="Text Box 4"/>
          <p:cNvSpPr txBox="1">
            <a:spLocks noChangeArrowheads="1"/>
          </p:cNvSpPr>
          <p:nvPr/>
        </p:nvSpPr>
        <p:spPr bwMode="auto">
          <a:xfrm>
            <a:off x="1011936" y="2790331"/>
            <a:ext cx="8180832" cy="685801"/>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4400" b="1" dirty="0" smtClean="0">
                <a:solidFill>
                  <a:srgbClr val="006699"/>
                </a:solidFill>
                <a:latin typeface="微软雅黑" pitchFamily="34" charset="-122"/>
              </a:rPr>
              <a:t>一、健全安全管理机制</a:t>
            </a:r>
            <a:endParaRPr lang="zh-CN" altLang="en-US" sz="4400" b="1" dirty="0">
              <a:solidFill>
                <a:srgbClr val="006699"/>
              </a:solidFill>
              <a:latin typeface="微软雅黑" pitchFamily="34" charset="-122"/>
            </a:endParaRPr>
          </a:p>
        </p:txBody>
      </p:sp>
      <p:sp>
        <p:nvSpPr>
          <p:cNvPr id="1048984"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0" y="1587170"/>
            <a:ext cx="6388559" cy="3943180"/>
            <a:chOff x="477" y="2072"/>
            <a:chExt cx="2643" cy="1948"/>
          </a:xfrm>
        </p:grpSpPr>
        <p:grpSp>
          <p:nvGrpSpPr>
            <p:cNvPr id="3" name="Group 3"/>
            <p:cNvGrpSpPr/>
            <p:nvPr/>
          </p:nvGrpSpPr>
          <p:grpSpPr bwMode="auto">
            <a:xfrm>
              <a:off x="816" y="2072"/>
              <a:ext cx="2304" cy="1515"/>
              <a:chOff x="816" y="2072"/>
              <a:chExt cx="2304" cy="1515"/>
            </a:xfrm>
          </p:grpSpPr>
          <p:sp>
            <p:nvSpPr>
              <p:cNvPr id="1049066" name="Oval 30"/>
              <p:cNvSpPr>
                <a:spLocks noChangeArrowheads="1"/>
              </p:cNvSpPr>
              <p:nvPr/>
            </p:nvSpPr>
            <p:spPr bwMode="auto">
              <a:xfrm>
                <a:off x="1059" y="2850"/>
                <a:ext cx="1654" cy="575"/>
              </a:xfrm>
              <a:prstGeom prst="ellipse">
                <a:avLst/>
              </a:prstGeom>
              <a:solidFill>
                <a:srgbClr val="99CCFF"/>
              </a:solidFill>
              <a:ln w="9525">
                <a:round/>
                <a:headEnd/>
                <a:tailEnd/>
              </a:ln>
              <a:scene3d>
                <a:camera prst="legacyPerspectiveBottom"/>
                <a:lightRig rig="legacyFlat3" dir="t"/>
              </a:scene3d>
              <a:sp3d extrusionH="121893000" prstMaterial="legacyMatte">
                <a:bevelT w="13500" h="13500" prst="angle"/>
                <a:bevelB w="13500" h="13500" prst="angle"/>
                <a:extrusionClr>
                  <a:srgbClr val="99CCFF"/>
                </a:extrusionClr>
              </a:sp3d>
            </p:spPr>
            <p:txBody>
              <a:bodyPr wrap="none" anchor="ctr">
                <a:flatTx/>
              </a:bodyPr>
              <a:lstStyle/>
              <a:p>
                <a:pPr latinLnBrk="1">
                  <a:lnSpc>
                    <a:spcPct val="93000"/>
                  </a:lnSpc>
                  <a:spcBef>
                    <a:spcPct val="50000"/>
                  </a:spcBef>
                </a:pPr>
                <a:endParaRPr lang="zh-CN" altLang="zh-CN" sz="1900" dirty="0">
                  <a:solidFill>
                    <a:schemeClr val="tx2"/>
                  </a:solidFill>
                  <a:latin typeface="Arial" charset="0"/>
                </a:endParaRPr>
              </a:p>
            </p:txBody>
          </p:sp>
          <p:sp>
            <p:nvSpPr>
              <p:cNvPr id="1049067" name="Arc 31"/>
              <p:cNvSpPr/>
              <p:nvPr/>
            </p:nvSpPr>
            <p:spPr bwMode="auto">
              <a:xfrm rot="10800000">
                <a:off x="1569" y="2710"/>
                <a:ext cx="1387" cy="754"/>
              </a:xfrm>
              <a:custGeom>
                <a:avLst/>
                <a:gdLst>
                  <a:gd name="T0" fmla="*/ 4934073 w 28936"/>
                  <a:gd name="T1" fmla="*/ 888150 h 37076"/>
                  <a:gd name="T2" fmla="*/ 4934073 w 28936"/>
                  <a:gd name="T3" fmla="*/ 0 h 37076"/>
                  <a:gd name="T4" fmla="*/ 4934073 w 28936"/>
                  <a:gd name="T5" fmla="*/ 888150 h 37076"/>
                  <a:gd name="T6" fmla="*/ 0 60000 65536"/>
                  <a:gd name="T7" fmla="*/ 0 60000 65536"/>
                  <a:gd name="T8" fmla="*/ 0 60000 65536"/>
                  <a:gd name="T9" fmla="*/ 0 w 28936"/>
                  <a:gd name="T10" fmla="*/ 0 h 37076"/>
                  <a:gd name="T11" fmla="*/ 28936 w 28936"/>
                  <a:gd name="T12" fmla="*/ 37076 h 37076"/>
                </a:gdLst>
                <a:ahLst/>
                <a:cxnLst>
                  <a:cxn ang="T6">
                    <a:pos x="T0" y="T1"/>
                  </a:cxn>
                  <a:cxn ang="T7">
                    <a:pos x="T2" y="T3"/>
                  </a:cxn>
                  <a:cxn ang="T8">
                    <a:pos x="T4" y="T5"/>
                  </a:cxn>
                </a:cxnLst>
                <a:rect l="T9" t="T10" r="T11" b="T12"/>
                <a:pathLst>
                  <a:path w="28936" h="37076" fill="none" extrusionOk="0">
                    <a:moveTo>
                      <a:pt x="28936" y="35792"/>
                    </a:moveTo>
                    <a:cubicBezTo>
                      <a:pt x="26583" y="36641"/>
                      <a:pt x="24101" y="37075"/>
                      <a:pt x="21600" y="37076"/>
                    </a:cubicBezTo>
                    <a:cubicBezTo>
                      <a:pt x="9670" y="37076"/>
                      <a:pt x="0" y="27405"/>
                      <a:pt x="0" y="15476"/>
                    </a:cubicBezTo>
                    <a:cubicBezTo>
                      <a:pt x="-1" y="9647"/>
                      <a:pt x="2355" y="4065"/>
                      <a:pt x="6531" y="-1"/>
                    </a:cubicBezTo>
                  </a:path>
                  <a:path w="28936" h="37076" stroke="0" extrusionOk="0">
                    <a:moveTo>
                      <a:pt x="28936" y="35792"/>
                    </a:moveTo>
                    <a:cubicBezTo>
                      <a:pt x="26583" y="36641"/>
                      <a:pt x="24101" y="37075"/>
                      <a:pt x="21600" y="37076"/>
                    </a:cubicBezTo>
                    <a:cubicBezTo>
                      <a:pt x="9670" y="37076"/>
                      <a:pt x="0" y="27405"/>
                      <a:pt x="0" y="15476"/>
                    </a:cubicBezTo>
                    <a:cubicBezTo>
                      <a:pt x="-1" y="9647"/>
                      <a:pt x="2355" y="4065"/>
                      <a:pt x="6531" y="-1"/>
                    </a:cubicBezTo>
                    <a:lnTo>
                      <a:pt x="21600" y="15476"/>
                    </a:lnTo>
                    <a:close/>
                  </a:path>
                </a:pathLst>
              </a:custGeom>
              <a:solidFill>
                <a:srgbClr val="99CCFF">
                  <a:alpha val="70195"/>
                </a:srgbClr>
              </a:solidFill>
              <a:ln w="19050">
                <a:solidFill>
                  <a:srgbClr val="3399FF"/>
                </a:solidFill>
                <a:round/>
                <a:headEnd type="triangle" w="sm" len="med"/>
                <a:tailEnd type="triangle" w="sm" len="med"/>
              </a:ln>
            </p:spPr>
            <p:txBody>
              <a:bodyPr rot="10800000" wrap="none" anchor="ctr"/>
              <a:lstStyle/>
              <a:p>
                <a:endParaRPr lang="zh-CN" altLang="en-US"/>
              </a:p>
            </p:txBody>
          </p:sp>
          <p:sp>
            <p:nvSpPr>
              <p:cNvPr id="1049068" name="Arc 32"/>
              <p:cNvSpPr/>
              <p:nvPr/>
            </p:nvSpPr>
            <p:spPr bwMode="auto">
              <a:xfrm rot="10800000">
                <a:off x="884" y="2748"/>
                <a:ext cx="1139" cy="839"/>
              </a:xfrm>
              <a:custGeom>
                <a:avLst/>
                <a:gdLst>
                  <a:gd name="T0" fmla="*/ 0 w 23759"/>
                  <a:gd name="T1" fmla="*/ 15239 h 41257"/>
                  <a:gd name="T2" fmla="*/ 4935380 w 23759"/>
                  <a:gd name="T3" fmla="*/ 888092 h 41257"/>
                  <a:gd name="T4" fmla="*/ 4935380 w 23759"/>
                  <a:gd name="T5" fmla="*/ 888092 h 41257"/>
                  <a:gd name="T6" fmla="*/ 0 60000 65536"/>
                  <a:gd name="T7" fmla="*/ 0 60000 65536"/>
                  <a:gd name="T8" fmla="*/ 0 60000 65536"/>
                  <a:gd name="T9" fmla="*/ 0 w 23759"/>
                  <a:gd name="T10" fmla="*/ 0 h 41257"/>
                  <a:gd name="T11" fmla="*/ 23759 w 23759"/>
                  <a:gd name="T12" fmla="*/ 41257 h 41257"/>
                </a:gdLst>
                <a:ahLst/>
                <a:cxnLst>
                  <a:cxn ang="T6">
                    <a:pos x="T0" y="T1"/>
                  </a:cxn>
                  <a:cxn ang="T7">
                    <a:pos x="T2" y="T3"/>
                  </a:cxn>
                  <a:cxn ang="T8">
                    <a:pos x="T4" y="T5"/>
                  </a:cxn>
                </a:cxnLst>
                <a:rect l="T9" t="T10" r="T11" b="T12"/>
                <a:pathLst>
                  <a:path w="23759" h="41257" fill="none" extrusionOk="0">
                    <a:moveTo>
                      <a:pt x="0" y="108"/>
                    </a:moveTo>
                    <a:cubicBezTo>
                      <a:pt x="717" y="36"/>
                      <a:pt x="1437" y="-1"/>
                      <a:pt x="2159" y="0"/>
                    </a:cubicBezTo>
                    <a:cubicBezTo>
                      <a:pt x="14088" y="0"/>
                      <a:pt x="23759" y="9670"/>
                      <a:pt x="23759" y="21600"/>
                    </a:cubicBezTo>
                    <a:cubicBezTo>
                      <a:pt x="23759" y="30064"/>
                      <a:pt x="18815" y="37748"/>
                      <a:pt x="11112" y="41257"/>
                    </a:cubicBezTo>
                  </a:path>
                  <a:path w="23759" h="41257" stroke="0" extrusionOk="0">
                    <a:moveTo>
                      <a:pt x="0" y="108"/>
                    </a:moveTo>
                    <a:cubicBezTo>
                      <a:pt x="717" y="36"/>
                      <a:pt x="1437" y="-1"/>
                      <a:pt x="2159" y="0"/>
                    </a:cubicBezTo>
                    <a:cubicBezTo>
                      <a:pt x="14088" y="0"/>
                      <a:pt x="23759" y="9670"/>
                      <a:pt x="23759" y="21600"/>
                    </a:cubicBezTo>
                    <a:cubicBezTo>
                      <a:pt x="23759" y="30064"/>
                      <a:pt x="18815" y="37748"/>
                      <a:pt x="11112" y="41257"/>
                    </a:cubicBezTo>
                    <a:lnTo>
                      <a:pt x="2159" y="21600"/>
                    </a:lnTo>
                    <a:close/>
                  </a:path>
                </a:pathLst>
              </a:custGeom>
              <a:solidFill>
                <a:srgbClr val="E5CCBF">
                  <a:alpha val="70195"/>
                </a:srgbClr>
              </a:solidFill>
              <a:ln w="19050">
                <a:solidFill>
                  <a:srgbClr val="FF6600"/>
                </a:solidFill>
                <a:round/>
                <a:headEnd type="triangle" w="sm" len="med"/>
                <a:tailEnd type="triangle" w="sm" len="med"/>
              </a:ln>
            </p:spPr>
            <p:txBody>
              <a:bodyPr rot="10800000" wrap="none" anchor="ctr"/>
              <a:lstStyle/>
              <a:p>
                <a:endParaRPr lang="zh-CN" altLang="en-US"/>
              </a:p>
            </p:txBody>
          </p:sp>
          <p:sp>
            <p:nvSpPr>
              <p:cNvPr id="1049069" name="Line 33"/>
              <p:cNvSpPr>
                <a:spLocks noChangeShapeType="1"/>
              </p:cNvSpPr>
              <p:nvPr/>
            </p:nvSpPr>
            <p:spPr bwMode="auto">
              <a:xfrm flipV="1">
                <a:off x="1319" y="2825"/>
                <a:ext cx="1134" cy="493"/>
              </a:xfrm>
              <a:prstGeom prst="line">
                <a:avLst/>
              </a:prstGeom>
              <a:noFill/>
              <a:ln w="9525">
                <a:solidFill>
                  <a:srgbClr val="FFFFFF"/>
                </a:solidFill>
                <a:round/>
                <a:headEnd type="triangle" w="med" len="med"/>
                <a:tailEnd type="triangle" w="med" len="med"/>
              </a:ln>
            </p:spPr>
            <p:txBody>
              <a:bodyPr wrap="none" anchor="ctr"/>
              <a:lstStyle/>
              <a:p>
                <a:endParaRPr lang="zh-CN" altLang="en-US"/>
              </a:p>
            </p:txBody>
          </p:sp>
          <p:sp>
            <p:nvSpPr>
              <p:cNvPr id="1049070" name="Line 34"/>
              <p:cNvSpPr>
                <a:spLocks noChangeShapeType="1"/>
              </p:cNvSpPr>
              <p:nvPr/>
            </p:nvSpPr>
            <p:spPr bwMode="auto">
              <a:xfrm>
                <a:off x="1088" y="3068"/>
                <a:ext cx="1623" cy="0"/>
              </a:xfrm>
              <a:prstGeom prst="line">
                <a:avLst/>
              </a:prstGeom>
              <a:noFill/>
              <a:ln w="28575">
                <a:solidFill>
                  <a:srgbClr val="FFFFFF"/>
                </a:solidFill>
                <a:round/>
                <a:headEnd/>
                <a:tailEnd/>
              </a:ln>
            </p:spPr>
            <p:txBody>
              <a:bodyPr wrap="none" anchor="ctr"/>
              <a:lstStyle/>
              <a:p>
                <a:endParaRPr lang="zh-CN" altLang="en-US"/>
              </a:p>
            </p:txBody>
          </p:sp>
          <p:sp>
            <p:nvSpPr>
              <p:cNvPr id="1049071" name="Line 35"/>
              <p:cNvSpPr>
                <a:spLocks noChangeShapeType="1"/>
              </p:cNvSpPr>
              <p:nvPr/>
            </p:nvSpPr>
            <p:spPr bwMode="auto">
              <a:xfrm flipH="1">
                <a:off x="1508" y="2721"/>
                <a:ext cx="640" cy="802"/>
              </a:xfrm>
              <a:prstGeom prst="line">
                <a:avLst/>
              </a:prstGeom>
              <a:noFill/>
              <a:ln w="9525">
                <a:solidFill>
                  <a:srgbClr val="FFFFFF"/>
                </a:solidFill>
                <a:round/>
                <a:headEnd type="triangle" w="med" len="med"/>
                <a:tailEnd type="triangle" w="med" len="med"/>
              </a:ln>
            </p:spPr>
            <p:txBody>
              <a:bodyPr wrap="none" anchor="ctr"/>
              <a:lstStyle/>
              <a:p>
                <a:endParaRPr lang="zh-CN" altLang="en-US"/>
              </a:p>
            </p:txBody>
          </p:sp>
          <p:sp>
            <p:nvSpPr>
              <p:cNvPr id="1049072" name="Oval 36"/>
              <p:cNvSpPr>
                <a:spLocks noChangeArrowheads="1"/>
              </p:cNvSpPr>
              <p:nvPr/>
            </p:nvSpPr>
            <p:spPr bwMode="auto">
              <a:xfrm>
                <a:off x="884" y="3174"/>
                <a:ext cx="426" cy="82"/>
              </a:xfrm>
              <a:prstGeom prst="ellipse">
                <a:avLst/>
              </a:prstGeom>
              <a:gradFill rotWithShape="1">
                <a:gsLst>
                  <a:gs pos="0">
                    <a:srgbClr val="000000">
                      <a:alpha val="39998"/>
                    </a:srgbClr>
                  </a:gs>
                  <a:gs pos="100000">
                    <a:srgbClr val="000000">
                      <a:alpha val="0"/>
                    </a:srgbClr>
                  </a:gs>
                </a:gsLst>
                <a:path path="shape">
                  <a:fillToRect l="50000" t="50000" r="50000" b="50000"/>
                </a:path>
              </a:gradFill>
              <a:ln w="9525" algn="ctr">
                <a:noFill/>
                <a:round/>
                <a:headEnd/>
                <a:tailEnd/>
              </a:ln>
            </p:spPr>
            <p:txBody>
              <a:bodyPr wrap="none" anchor="ctr"/>
              <a:lstStyle/>
              <a:p>
                <a:pPr latinLnBrk="1">
                  <a:lnSpc>
                    <a:spcPct val="93000"/>
                  </a:lnSpc>
                  <a:spcBef>
                    <a:spcPct val="50000"/>
                  </a:spcBef>
                </a:pPr>
                <a:endParaRPr lang="zh-CN" altLang="zh-CN" sz="1900" dirty="0">
                  <a:solidFill>
                    <a:schemeClr val="tx2"/>
                  </a:solidFill>
                  <a:latin typeface="Arial" charset="0"/>
                </a:endParaRPr>
              </a:p>
            </p:txBody>
          </p:sp>
          <p:sp>
            <p:nvSpPr>
              <p:cNvPr id="1049073" name="Oval 37"/>
              <p:cNvSpPr>
                <a:spLocks noChangeArrowheads="1"/>
              </p:cNvSpPr>
              <p:nvPr/>
            </p:nvSpPr>
            <p:spPr bwMode="auto">
              <a:xfrm>
                <a:off x="1059" y="3464"/>
                <a:ext cx="426" cy="119"/>
              </a:xfrm>
              <a:prstGeom prst="ellipse">
                <a:avLst/>
              </a:prstGeom>
              <a:gradFill rotWithShape="1">
                <a:gsLst>
                  <a:gs pos="0">
                    <a:srgbClr val="000000">
                      <a:alpha val="39998"/>
                    </a:srgbClr>
                  </a:gs>
                  <a:gs pos="100000">
                    <a:srgbClr val="000000">
                      <a:alpha val="0"/>
                    </a:srgbClr>
                  </a:gs>
                </a:gsLst>
                <a:path path="shape">
                  <a:fillToRect l="50000" t="50000" r="50000" b="50000"/>
                </a:path>
              </a:gradFill>
              <a:ln w="9525" algn="ctr">
                <a:noFill/>
                <a:round/>
                <a:headEnd/>
                <a:tailEnd/>
              </a:ln>
            </p:spPr>
            <p:txBody>
              <a:bodyPr wrap="none" anchor="ctr"/>
              <a:lstStyle/>
              <a:p>
                <a:pPr latinLnBrk="1">
                  <a:lnSpc>
                    <a:spcPct val="93000"/>
                  </a:lnSpc>
                  <a:spcBef>
                    <a:spcPct val="50000"/>
                  </a:spcBef>
                </a:pPr>
                <a:endParaRPr lang="zh-CN" altLang="zh-CN" sz="1900" dirty="0">
                  <a:solidFill>
                    <a:schemeClr val="tx2"/>
                  </a:solidFill>
                  <a:latin typeface="Arial" charset="0"/>
                </a:endParaRPr>
              </a:p>
            </p:txBody>
          </p:sp>
          <p:sp>
            <p:nvSpPr>
              <p:cNvPr id="1049074" name="Oval 39"/>
              <p:cNvSpPr>
                <a:spLocks noChangeArrowheads="1"/>
              </p:cNvSpPr>
              <p:nvPr/>
            </p:nvSpPr>
            <p:spPr bwMode="auto">
              <a:xfrm>
                <a:off x="2690" y="3127"/>
                <a:ext cx="426" cy="119"/>
              </a:xfrm>
              <a:prstGeom prst="ellipse">
                <a:avLst/>
              </a:prstGeom>
              <a:gradFill rotWithShape="1">
                <a:gsLst>
                  <a:gs pos="0">
                    <a:srgbClr val="000000">
                      <a:alpha val="39998"/>
                    </a:srgbClr>
                  </a:gs>
                  <a:gs pos="100000">
                    <a:srgbClr val="000000">
                      <a:alpha val="0"/>
                    </a:srgbClr>
                  </a:gs>
                </a:gsLst>
                <a:path path="shape">
                  <a:fillToRect l="50000" t="50000" r="50000" b="50000"/>
                </a:path>
              </a:gradFill>
              <a:ln w="9525" algn="ctr">
                <a:noFill/>
                <a:round/>
                <a:headEnd/>
                <a:tailEnd/>
              </a:ln>
            </p:spPr>
            <p:txBody>
              <a:bodyPr wrap="none" anchor="ctr"/>
              <a:lstStyle/>
              <a:p>
                <a:pPr latinLnBrk="1">
                  <a:lnSpc>
                    <a:spcPct val="93000"/>
                  </a:lnSpc>
                  <a:spcBef>
                    <a:spcPct val="50000"/>
                  </a:spcBef>
                </a:pPr>
                <a:endParaRPr lang="zh-CN" altLang="zh-CN" sz="1900" dirty="0">
                  <a:solidFill>
                    <a:schemeClr val="tx2"/>
                  </a:solidFill>
                  <a:latin typeface="Arial" charset="0"/>
                </a:endParaRPr>
              </a:p>
            </p:txBody>
          </p:sp>
          <p:pic>
            <p:nvPicPr>
              <p:cNvPr id="2097210" name="Picture 40" descr="yellowish_ball"/>
              <p:cNvPicPr>
                <a:picLocks noChangeAspect="1" noChangeArrowheads="1"/>
              </p:cNvPicPr>
              <p:nvPr/>
            </p:nvPicPr>
            <p:blipFill>
              <a:blip r:embed="rId2" cstate="print">
                <a:lum bright="-32000"/>
              </a:blip>
              <a:srcRect/>
              <a:stretch>
                <a:fillRect/>
              </a:stretch>
            </p:blipFill>
            <p:spPr bwMode="auto">
              <a:xfrm>
                <a:off x="816" y="2855"/>
                <a:ext cx="344" cy="344"/>
              </a:xfrm>
              <a:prstGeom prst="rect">
                <a:avLst/>
              </a:prstGeom>
              <a:noFill/>
              <a:ln w="9525">
                <a:noFill/>
                <a:miter lim="800000"/>
                <a:headEnd/>
                <a:tailEnd/>
              </a:ln>
            </p:spPr>
          </p:pic>
          <p:pic>
            <p:nvPicPr>
              <p:cNvPr id="2097211" name="Picture 42" descr="yellow_ball"/>
              <p:cNvPicPr>
                <a:picLocks noChangeAspect="1" noChangeArrowheads="1"/>
              </p:cNvPicPr>
              <p:nvPr/>
            </p:nvPicPr>
            <p:blipFill>
              <a:blip r:embed="rId3" cstate="print">
                <a:lum bright="-20000"/>
              </a:blip>
              <a:srcRect/>
              <a:stretch>
                <a:fillRect/>
              </a:stretch>
            </p:blipFill>
            <p:spPr bwMode="auto">
              <a:xfrm>
                <a:off x="2690" y="2823"/>
                <a:ext cx="341" cy="340"/>
              </a:xfrm>
              <a:prstGeom prst="rect">
                <a:avLst/>
              </a:prstGeom>
              <a:noFill/>
              <a:ln w="9525">
                <a:noFill/>
                <a:miter lim="800000"/>
                <a:headEnd/>
                <a:tailEnd/>
              </a:ln>
            </p:spPr>
          </p:pic>
          <p:pic>
            <p:nvPicPr>
              <p:cNvPr id="2097212" name="Picture 43" descr="red_ball"/>
              <p:cNvPicPr>
                <a:picLocks noChangeAspect="1" noChangeArrowheads="1"/>
              </p:cNvPicPr>
              <p:nvPr/>
            </p:nvPicPr>
            <p:blipFill>
              <a:blip r:embed="rId4" cstate="print">
                <a:lum bright="10000"/>
              </a:blip>
              <a:srcRect/>
              <a:stretch>
                <a:fillRect/>
              </a:stretch>
            </p:blipFill>
            <p:spPr bwMode="auto">
              <a:xfrm>
                <a:off x="1045" y="3180"/>
                <a:ext cx="343" cy="343"/>
              </a:xfrm>
              <a:prstGeom prst="rect">
                <a:avLst/>
              </a:prstGeom>
              <a:noFill/>
              <a:ln w="9525">
                <a:noFill/>
                <a:miter lim="800000"/>
                <a:headEnd/>
                <a:tailEnd/>
              </a:ln>
            </p:spPr>
          </p:pic>
          <p:sp>
            <p:nvSpPr>
              <p:cNvPr id="1049075" name="Oval 44"/>
              <p:cNvSpPr>
                <a:spLocks noChangeArrowheads="1"/>
              </p:cNvSpPr>
              <p:nvPr/>
            </p:nvSpPr>
            <p:spPr bwMode="auto">
              <a:xfrm>
                <a:off x="1508" y="2992"/>
                <a:ext cx="1344" cy="441"/>
              </a:xfrm>
              <a:prstGeom prst="ellipse">
                <a:avLst/>
              </a:prstGeom>
              <a:gradFill rotWithShape="1">
                <a:gsLst>
                  <a:gs pos="0">
                    <a:srgbClr val="000000">
                      <a:alpha val="39998"/>
                    </a:srgbClr>
                  </a:gs>
                  <a:gs pos="100000">
                    <a:srgbClr val="000000">
                      <a:alpha val="0"/>
                    </a:srgbClr>
                  </a:gs>
                </a:gsLst>
                <a:path path="shape">
                  <a:fillToRect l="50000" t="50000" r="50000" b="50000"/>
                </a:path>
              </a:gradFill>
              <a:ln w="9525" algn="ctr">
                <a:noFill/>
                <a:round/>
                <a:headEnd/>
                <a:tailEnd/>
              </a:ln>
            </p:spPr>
            <p:txBody>
              <a:bodyPr wrap="none" anchor="ctr"/>
              <a:lstStyle/>
              <a:p>
                <a:pPr latinLnBrk="1">
                  <a:lnSpc>
                    <a:spcPct val="93000"/>
                  </a:lnSpc>
                  <a:spcBef>
                    <a:spcPct val="50000"/>
                  </a:spcBef>
                </a:pPr>
                <a:endParaRPr lang="zh-CN" altLang="zh-CN" sz="1900" dirty="0">
                  <a:solidFill>
                    <a:schemeClr val="tx2"/>
                  </a:solidFill>
                  <a:latin typeface="Arial" charset="0"/>
                </a:endParaRPr>
              </a:p>
            </p:txBody>
          </p:sp>
          <p:sp>
            <p:nvSpPr>
              <p:cNvPr id="1049076" name="Oval 45"/>
              <p:cNvSpPr>
                <a:spLocks noChangeArrowheads="1"/>
              </p:cNvSpPr>
              <p:nvPr/>
            </p:nvSpPr>
            <p:spPr bwMode="gray">
              <a:xfrm>
                <a:off x="1398" y="2804"/>
                <a:ext cx="986" cy="255"/>
              </a:xfrm>
              <a:prstGeom prst="ellipse">
                <a:avLst/>
              </a:prstGeom>
              <a:gradFill rotWithShape="1">
                <a:gsLst>
                  <a:gs pos="0">
                    <a:srgbClr val="33CCFF"/>
                  </a:gs>
                  <a:gs pos="50000">
                    <a:srgbClr val="185E76"/>
                  </a:gs>
                  <a:gs pos="100000">
                    <a:srgbClr val="33CCFF"/>
                  </a:gs>
                </a:gsLst>
                <a:lin ang="18900000" scaled="1"/>
              </a:gradFill>
              <a:ln w="9525">
                <a:round/>
                <a:headEnd/>
                <a:tailEnd/>
              </a:ln>
              <a:scene3d>
                <a:camera prst="legacyPerspectiveBottom">
                  <a:rot lat="20999991" lon="0" rev="0"/>
                </a:camera>
                <a:lightRig rig="legacyFlat3" dir="t"/>
              </a:scene3d>
              <a:sp3d extrusionH="1878000" prstMaterial="legacyMatte">
                <a:bevelT w="13500" h="13500" prst="angle"/>
                <a:bevelB w="13500" h="13500" prst="angle"/>
                <a:extrusionClr>
                  <a:srgbClr val="33CCFF"/>
                </a:extrusionClr>
              </a:sp3d>
            </p:spPr>
            <p:txBody>
              <a:bodyPr lIns="90000" tIns="46800" rIns="90000" bIns="46800" anchor="ctr">
                <a:spAutoFit/>
                <a:flatTx/>
              </a:bodyPr>
              <a:lstStyle/>
              <a:p>
                <a:pPr latinLnBrk="1">
                  <a:lnSpc>
                    <a:spcPct val="93000"/>
                  </a:lnSpc>
                  <a:spcBef>
                    <a:spcPct val="50000"/>
                  </a:spcBef>
                </a:pPr>
                <a:endParaRPr lang="zh-CN" altLang="zh-CN" sz="1900" dirty="0">
                  <a:solidFill>
                    <a:schemeClr val="tx2"/>
                  </a:solidFill>
                  <a:latin typeface="Arial" charset="0"/>
                </a:endParaRPr>
              </a:p>
            </p:txBody>
          </p:sp>
          <p:sp>
            <p:nvSpPr>
              <p:cNvPr id="1049077" name="Oval 46"/>
              <p:cNvSpPr>
                <a:spLocks noChangeArrowheads="1"/>
              </p:cNvSpPr>
              <p:nvPr/>
            </p:nvSpPr>
            <p:spPr bwMode="gray">
              <a:xfrm>
                <a:off x="1568" y="2721"/>
                <a:ext cx="644" cy="255"/>
              </a:xfrm>
              <a:prstGeom prst="ellipse">
                <a:avLst/>
              </a:prstGeom>
              <a:gradFill rotWithShape="1">
                <a:gsLst>
                  <a:gs pos="0">
                    <a:srgbClr val="FFFF99"/>
                  </a:gs>
                  <a:gs pos="50000">
                    <a:srgbClr val="767647"/>
                  </a:gs>
                  <a:gs pos="100000">
                    <a:srgbClr val="FFFF99"/>
                  </a:gs>
                </a:gsLst>
                <a:lin ang="18900000" scaled="1"/>
              </a:gradFill>
              <a:ln w="9525">
                <a:round/>
                <a:headEnd/>
                <a:tailEnd/>
              </a:ln>
              <a:scene3d>
                <a:camera prst="legacyPerspectiveBottom">
                  <a:rot lat="20999991" lon="0" rev="0"/>
                </a:camera>
                <a:lightRig rig="legacyFlat3" dir="t"/>
              </a:scene3d>
              <a:sp3d extrusionH="887400" prstMaterial="legacyMatte">
                <a:bevelT w="13500" h="13500" prst="angle"/>
                <a:bevelB w="13500" h="13500" prst="angle"/>
                <a:extrusionClr>
                  <a:srgbClr val="FFFF99"/>
                </a:extrusionClr>
              </a:sp3d>
            </p:spPr>
            <p:txBody>
              <a:bodyPr lIns="90000" tIns="46800" rIns="90000" bIns="46800" anchor="ctr">
                <a:spAutoFit/>
                <a:flatTx/>
              </a:bodyPr>
              <a:lstStyle/>
              <a:p>
                <a:pPr latinLnBrk="1">
                  <a:lnSpc>
                    <a:spcPct val="93000"/>
                  </a:lnSpc>
                  <a:spcBef>
                    <a:spcPct val="50000"/>
                  </a:spcBef>
                </a:pPr>
                <a:endParaRPr lang="zh-CN" altLang="zh-CN" sz="1900" dirty="0">
                  <a:solidFill>
                    <a:schemeClr val="tx2"/>
                  </a:solidFill>
                  <a:latin typeface="Arial" charset="0"/>
                </a:endParaRPr>
              </a:p>
            </p:txBody>
          </p:sp>
          <p:sp>
            <p:nvSpPr>
              <p:cNvPr id="1049078" name="AutoShape 47"/>
              <p:cNvSpPr>
                <a:spLocks noChangeArrowheads="1"/>
              </p:cNvSpPr>
              <p:nvPr/>
            </p:nvSpPr>
            <p:spPr bwMode="auto">
              <a:xfrm>
                <a:off x="1735" y="2697"/>
                <a:ext cx="303" cy="204"/>
              </a:xfrm>
              <a:prstGeom prst="can">
                <a:avLst>
                  <a:gd name="adj" fmla="val 50000"/>
                </a:avLst>
              </a:prstGeom>
              <a:gradFill rotWithShape="1">
                <a:gsLst>
                  <a:gs pos="0">
                    <a:srgbClr val="CC3300"/>
                  </a:gs>
                  <a:gs pos="50000">
                    <a:srgbClr val="5E1800"/>
                  </a:gs>
                  <a:gs pos="100000">
                    <a:srgbClr val="CC3300"/>
                  </a:gs>
                </a:gsLst>
                <a:lin ang="18900000" scaled="1"/>
              </a:gradFill>
              <a:ln w="9525">
                <a:noFill/>
                <a:round/>
                <a:headEnd/>
                <a:tailEnd/>
              </a:ln>
            </p:spPr>
            <p:txBody>
              <a:bodyPr wrap="none" anchor="ctr"/>
              <a:lstStyle/>
              <a:p>
                <a:pPr latinLnBrk="1">
                  <a:lnSpc>
                    <a:spcPct val="93000"/>
                  </a:lnSpc>
                  <a:spcBef>
                    <a:spcPct val="50000"/>
                  </a:spcBef>
                </a:pPr>
                <a:endParaRPr lang="zh-CN" altLang="zh-CN" sz="1900" dirty="0">
                  <a:solidFill>
                    <a:schemeClr val="tx2"/>
                  </a:solidFill>
                  <a:latin typeface="Arial" charset="0"/>
                </a:endParaRPr>
              </a:p>
            </p:txBody>
          </p:sp>
          <p:sp>
            <p:nvSpPr>
              <p:cNvPr id="1049079" name="Rectangle 48"/>
              <p:cNvSpPr>
                <a:spLocks noChangeArrowheads="1"/>
              </p:cNvSpPr>
              <p:nvPr/>
            </p:nvSpPr>
            <p:spPr bwMode="auto">
              <a:xfrm>
                <a:off x="1584" y="2875"/>
                <a:ext cx="618" cy="159"/>
              </a:xfrm>
              <a:prstGeom prst="rect">
                <a:avLst/>
              </a:prstGeom>
              <a:noFill/>
              <a:ln w="9525">
                <a:noFill/>
                <a:miter lim="800000"/>
                <a:headEnd/>
                <a:tailEnd/>
              </a:ln>
            </p:spPr>
            <p:txBody>
              <a:bodyPr>
                <a:spAutoFit/>
              </a:bodyPr>
              <a:lstStyle/>
              <a:p>
                <a:pPr latinLnBrk="1">
                  <a:lnSpc>
                    <a:spcPct val="93000"/>
                  </a:lnSpc>
                  <a:spcBef>
                    <a:spcPct val="50000"/>
                  </a:spcBef>
                </a:pPr>
                <a:r>
                  <a:rPr lang="en-US" altLang="zh-CN" sz="1800" dirty="0">
                    <a:latin typeface="宋体" charset="-122"/>
                  </a:rPr>
                  <a:t>EHS</a:t>
                </a:r>
                <a:r>
                  <a:rPr lang="zh-CN" altLang="en-US" sz="1800" dirty="0">
                    <a:latin typeface="宋体" charset="-122"/>
                  </a:rPr>
                  <a:t>管理原则</a:t>
                </a:r>
                <a:endParaRPr lang="en-US" altLang="ko-KR" sz="1800" dirty="0">
                  <a:latin typeface="宋体" charset="-122"/>
                </a:endParaRPr>
              </a:p>
            </p:txBody>
          </p:sp>
          <p:sp>
            <p:nvSpPr>
              <p:cNvPr id="1049080" name="Rectangle 50"/>
              <p:cNvSpPr>
                <a:spLocks noChangeArrowheads="1"/>
              </p:cNvSpPr>
              <p:nvPr/>
            </p:nvSpPr>
            <p:spPr bwMode="auto">
              <a:xfrm>
                <a:off x="1296" y="3145"/>
                <a:ext cx="1281" cy="100"/>
              </a:xfrm>
              <a:prstGeom prst="rect">
                <a:avLst/>
              </a:prstGeom>
              <a:noFill/>
              <a:ln w="9525">
                <a:noFill/>
                <a:miter lim="800000"/>
                <a:headEnd/>
                <a:tailEnd/>
              </a:ln>
            </p:spPr>
            <p:txBody>
              <a:bodyPr>
                <a:spAutoFit/>
              </a:bodyPr>
              <a:lstStyle/>
              <a:p>
                <a:pPr algn="ctr" latinLnBrk="1">
                  <a:lnSpc>
                    <a:spcPct val="40000"/>
                  </a:lnSpc>
                  <a:spcBef>
                    <a:spcPct val="50000"/>
                  </a:spcBef>
                </a:pPr>
                <a:r>
                  <a:rPr lang="en-US" altLang="ko-KR" sz="1800" dirty="0">
                    <a:solidFill>
                      <a:srgbClr val="000000"/>
                    </a:solidFill>
                    <a:latin typeface="宋体" charset="-122"/>
                  </a:rPr>
                  <a:t>EHS</a:t>
                </a:r>
                <a:r>
                  <a:rPr lang="zh-CN" altLang="en-US" sz="1800" dirty="0">
                    <a:solidFill>
                      <a:srgbClr val="000000"/>
                    </a:solidFill>
                    <a:latin typeface="宋体" charset="-122"/>
                  </a:rPr>
                  <a:t>目标</a:t>
                </a:r>
                <a:endParaRPr lang="en-US" altLang="ko-KR" sz="1800" dirty="0">
                  <a:solidFill>
                    <a:srgbClr val="000000"/>
                  </a:solidFill>
                  <a:latin typeface="宋体" charset="-122"/>
                </a:endParaRPr>
              </a:p>
            </p:txBody>
          </p:sp>
          <p:sp>
            <p:nvSpPr>
              <p:cNvPr id="1049081" name="Rectangle 52"/>
              <p:cNvSpPr>
                <a:spLocks noChangeArrowheads="1"/>
              </p:cNvSpPr>
              <p:nvPr/>
            </p:nvSpPr>
            <p:spPr bwMode="auto">
              <a:xfrm>
                <a:off x="816" y="2969"/>
                <a:ext cx="355" cy="121"/>
              </a:xfrm>
              <a:prstGeom prst="rect">
                <a:avLst/>
              </a:prstGeom>
              <a:noFill/>
              <a:ln w="9525">
                <a:noFill/>
                <a:miter lim="800000"/>
                <a:headEnd/>
                <a:tailEnd/>
              </a:ln>
            </p:spPr>
            <p:txBody>
              <a:bodyPr wrap="none" anchor="ctr"/>
              <a:lstStyle/>
              <a:p>
                <a:pPr latinLnBrk="1">
                  <a:lnSpc>
                    <a:spcPct val="93000"/>
                  </a:lnSpc>
                  <a:spcBef>
                    <a:spcPct val="50000"/>
                  </a:spcBef>
                </a:pPr>
                <a:r>
                  <a:rPr lang="zh-CN" altLang="en-US" sz="1800" dirty="0">
                    <a:solidFill>
                      <a:srgbClr val="FFFFFF"/>
                    </a:solidFill>
                    <a:latin typeface="Arial" charset="0"/>
                  </a:rPr>
                  <a:t>零事故</a:t>
                </a:r>
                <a:endParaRPr lang="en-US" altLang="ko-KR" sz="1800" dirty="0">
                  <a:solidFill>
                    <a:srgbClr val="FFFFFF"/>
                  </a:solidFill>
                  <a:latin typeface="Arial" charset="0"/>
                </a:endParaRPr>
              </a:p>
            </p:txBody>
          </p:sp>
          <p:sp>
            <p:nvSpPr>
              <p:cNvPr id="1049082" name="Rectangle 53"/>
              <p:cNvSpPr>
                <a:spLocks noChangeArrowheads="1"/>
              </p:cNvSpPr>
              <p:nvPr/>
            </p:nvSpPr>
            <p:spPr bwMode="auto">
              <a:xfrm>
                <a:off x="2650" y="2928"/>
                <a:ext cx="470" cy="110"/>
              </a:xfrm>
              <a:prstGeom prst="rect">
                <a:avLst/>
              </a:prstGeom>
              <a:noFill/>
              <a:ln w="9525">
                <a:noFill/>
                <a:miter lim="800000"/>
                <a:headEnd/>
                <a:tailEnd/>
              </a:ln>
            </p:spPr>
            <p:txBody>
              <a:bodyPr wrap="none" anchor="ctr"/>
              <a:lstStyle/>
              <a:p>
                <a:pPr algn="ctr" latinLnBrk="1">
                  <a:lnSpc>
                    <a:spcPct val="93000"/>
                  </a:lnSpc>
                  <a:spcBef>
                    <a:spcPct val="50000"/>
                  </a:spcBef>
                </a:pPr>
                <a:r>
                  <a:rPr lang="zh-CN" altLang="en-US" sz="1800" dirty="0">
                    <a:solidFill>
                      <a:srgbClr val="FFFFFF"/>
                    </a:solidFill>
                    <a:latin typeface="宋体" charset="-122"/>
                  </a:rPr>
                  <a:t>零伤害</a:t>
                </a:r>
                <a:r>
                  <a:rPr lang="en-US" altLang="ko-KR" sz="1800" dirty="0">
                    <a:solidFill>
                      <a:srgbClr val="FFFFFF"/>
                    </a:solidFill>
                    <a:latin typeface="宋体" charset="-122"/>
                  </a:rPr>
                  <a:t> </a:t>
                </a:r>
              </a:p>
            </p:txBody>
          </p:sp>
          <p:sp>
            <p:nvSpPr>
              <p:cNvPr id="1049083" name="Rectangle 54"/>
              <p:cNvSpPr>
                <a:spLocks noChangeArrowheads="1"/>
              </p:cNvSpPr>
              <p:nvPr/>
            </p:nvSpPr>
            <p:spPr bwMode="auto">
              <a:xfrm>
                <a:off x="980" y="3312"/>
                <a:ext cx="470" cy="59"/>
              </a:xfrm>
              <a:prstGeom prst="rect">
                <a:avLst/>
              </a:prstGeom>
              <a:noFill/>
              <a:ln w="9525">
                <a:noFill/>
                <a:miter lim="800000"/>
                <a:headEnd/>
                <a:tailEnd/>
              </a:ln>
            </p:spPr>
            <p:txBody>
              <a:bodyPr wrap="none" anchor="ctr"/>
              <a:lstStyle/>
              <a:p>
                <a:pPr algn="ctr" latinLnBrk="1">
                  <a:lnSpc>
                    <a:spcPct val="93000"/>
                  </a:lnSpc>
                  <a:spcBef>
                    <a:spcPct val="50000"/>
                  </a:spcBef>
                </a:pPr>
                <a:r>
                  <a:rPr lang="zh-CN" altLang="en-US" sz="1800" dirty="0">
                    <a:solidFill>
                      <a:srgbClr val="FFFFFF"/>
                    </a:solidFill>
                    <a:latin typeface="Arial" charset="0"/>
                  </a:rPr>
                  <a:t>零排放</a:t>
                </a:r>
                <a:endParaRPr lang="en-US" altLang="ko-KR" sz="1800" dirty="0">
                  <a:solidFill>
                    <a:srgbClr val="FFFFFF"/>
                  </a:solidFill>
                  <a:latin typeface="Arial" charset="0"/>
                </a:endParaRPr>
              </a:p>
            </p:txBody>
          </p:sp>
          <p:pic>
            <p:nvPicPr>
              <p:cNvPr id="2097213" name="Picture 41" descr="cobalt blue_ball"/>
              <p:cNvPicPr>
                <a:picLocks noChangeAspect="1" noChangeArrowheads="1"/>
              </p:cNvPicPr>
              <p:nvPr/>
            </p:nvPicPr>
            <p:blipFill>
              <a:blip r:embed="rId5" cstate="print">
                <a:lum bright="52000" contrast="52000"/>
              </a:blip>
              <a:srcRect/>
              <a:stretch>
                <a:fillRect/>
              </a:stretch>
            </p:blipFill>
            <p:spPr bwMode="auto">
              <a:xfrm>
                <a:off x="1548" y="2072"/>
                <a:ext cx="664" cy="706"/>
              </a:xfrm>
              <a:prstGeom prst="rect">
                <a:avLst/>
              </a:prstGeom>
              <a:noFill/>
              <a:ln w="9525">
                <a:noFill/>
                <a:miter lim="800000"/>
                <a:headEnd/>
                <a:tailEnd/>
              </a:ln>
            </p:spPr>
          </p:pic>
          <p:sp>
            <p:nvSpPr>
              <p:cNvPr id="1049084" name="矩形 29"/>
              <p:cNvSpPr>
                <a:spLocks noChangeArrowheads="1"/>
              </p:cNvSpPr>
              <p:nvPr/>
            </p:nvSpPr>
            <p:spPr bwMode="auto">
              <a:xfrm>
                <a:off x="1522" y="2212"/>
                <a:ext cx="719" cy="347"/>
              </a:xfrm>
              <a:prstGeom prst="rect">
                <a:avLst/>
              </a:prstGeom>
              <a:noFill/>
              <a:ln w="9525">
                <a:noFill/>
                <a:miter lim="800000"/>
                <a:headEnd/>
                <a:tailEnd/>
              </a:ln>
            </p:spPr>
            <p:txBody>
              <a:bodyPr>
                <a:spAutoFit/>
              </a:bodyPr>
              <a:lstStyle/>
              <a:p>
                <a:pPr algn="ctr">
                  <a:lnSpc>
                    <a:spcPct val="93000"/>
                  </a:lnSpc>
                  <a:spcBef>
                    <a:spcPct val="50000"/>
                  </a:spcBef>
                </a:pPr>
                <a:r>
                  <a:rPr lang="zh-CN" altLang="en-US" sz="1200" dirty="0">
                    <a:solidFill>
                      <a:srgbClr val="006699"/>
                    </a:solidFill>
                    <a:latin typeface="微软雅黑" pitchFamily="34" charset="-122"/>
                  </a:rPr>
                  <a:t>领导作用、全员参与、合法性承诺、过程方法</a:t>
                </a:r>
                <a:r>
                  <a:rPr lang="en-US" altLang="zh-CN" sz="1200" dirty="0">
                    <a:solidFill>
                      <a:srgbClr val="006699"/>
                    </a:solidFill>
                    <a:latin typeface="微软雅黑" pitchFamily="34" charset="-122"/>
                  </a:rPr>
                  <a:t>(PDCA)</a:t>
                </a:r>
                <a:r>
                  <a:rPr lang="zh-CN" altLang="en-US" sz="1200" dirty="0">
                    <a:solidFill>
                      <a:srgbClr val="006699"/>
                    </a:solidFill>
                    <a:latin typeface="微软雅黑" pitchFamily="34" charset="-122"/>
                  </a:rPr>
                  <a:t>、进行系统的管理、持续改进</a:t>
                </a:r>
              </a:p>
            </p:txBody>
          </p:sp>
        </p:grpSp>
        <p:sp>
          <p:nvSpPr>
            <p:cNvPr id="1049085" name="矩形 30"/>
            <p:cNvSpPr/>
            <p:nvPr/>
          </p:nvSpPr>
          <p:spPr>
            <a:xfrm rot="21227318">
              <a:off x="477" y="3637"/>
              <a:ext cx="2219" cy="383"/>
            </a:xfrm>
            <a:prstGeom prst="rect">
              <a:avLst/>
            </a:prstGeom>
            <a:solidFill>
              <a:srgbClr val="FFC000"/>
            </a:solidFill>
            <a:scene3d>
              <a:camera prst="perspectiveHeroicExtremeLeftFacing"/>
              <a:lightRig rig="threePt" dir="t"/>
            </a:scene3d>
          </p:spPr>
          <p:txBody>
            <a:bodyPr>
              <a:spAutoFit/>
            </a:bodyPr>
            <a:lstStyle/>
            <a:p>
              <a:pPr>
                <a:lnSpc>
                  <a:spcPct val="93000"/>
                </a:lnSpc>
                <a:spcBef>
                  <a:spcPct val="50000"/>
                </a:spcBef>
              </a:pPr>
              <a:r>
                <a:rPr lang="zh-CN" altLang="en-US" sz="2700" dirty="0">
                  <a:latin typeface="微软雅黑" pitchFamily="34" charset="-122"/>
                </a:rPr>
                <a:t>关心员工成长与身心健康，建设可持续发展的绿色企业</a:t>
              </a:r>
            </a:p>
          </p:txBody>
        </p:sp>
      </p:grpSp>
      <p:sp>
        <p:nvSpPr>
          <p:cNvPr id="1049086" name="Rectangle 28"/>
          <p:cNvSpPr>
            <a:spLocks noChangeArrowheads="1"/>
          </p:cNvSpPr>
          <p:nvPr/>
        </p:nvSpPr>
        <p:spPr bwMode="auto">
          <a:xfrm>
            <a:off x="6240639" y="1643044"/>
            <a:ext cx="3579090" cy="3864646"/>
          </a:xfrm>
          <a:prstGeom prst="rect">
            <a:avLst/>
          </a:prstGeom>
          <a:noFill/>
          <a:ln w="9525">
            <a:noFill/>
            <a:miter lim="800000"/>
            <a:headEnd/>
            <a:tailEnd/>
          </a:ln>
        </p:spPr>
        <p:txBody>
          <a:bodyPr lIns="101837" tIns="50918" rIns="101837" bIns="50918"/>
          <a:lstStyle/>
          <a:p>
            <a:pPr defTabSz="1060799" eaLnBrk="0" hangingPunct="0">
              <a:lnSpc>
                <a:spcPct val="150000"/>
              </a:lnSpc>
              <a:spcAft>
                <a:spcPct val="20000"/>
              </a:spcAft>
              <a:buClr>
                <a:schemeClr val="tx2"/>
              </a:buClr>
              <a:buSzPct val="75000"/>
            </a:pPr>
            <a:r>
              <a:rPr lang="zh-CN" altLang="en-US" sz="2000" dirty="0">
                <a:solidFill>
                  <a:srgbClr val="FF0000"/>
                </a:solidFill>
                <a:latin typeface="微软雅黑" pitchFamily="34" charset="-122"/>
              </a:rPr>
              <a:t>意义：</a:t>
            </a:r>
          </a:p>
          <a:p>
            <a:pPr defTabSz="1060799" eaLnBrk="0" hangingPunct="0">
              <a:lnSpc>
                <a:spcPct val="150000"/>
              </a:lnSpc>
              <a:spcAft>
                <a:spcPct val="20000"/>
              </a:spcAft>
              <a:buClr>
                <a:schemeClr val="tx2"/>
              </a:buClr>
              <a:buSzPct val="75000"/>
            </a:pPr>
            <a:r>
              <a:rPr lang="zh-CN" altLang="en-US" sz="1800" dirty="0">
                <a:latin typeface="微软雅黑" pitchFamily="34" charset="-122"/>
              </a:rPr>
              <a:t> </a:t>
            </a:r>
            <a:r>
              <a:rPr lang="en-US" altLang="zh-CN" sz="1800" dirty="0">
                <a:solidFill>
                  <a:srgbClr val="006699"/>
                </a:solidFill>
                <a:latin typeface="微软雅黑" pitchFamily="34" charset="-122"/>
              </a:rPr>
              <a:t>1</a:t>
            </a:r>
            <a:r>
              <a:rPr lang="zh-CN" altLang="en-US" sz="1800" dirty="0">
                <a:solidFill>
                  <a:srgbClr val="006699"/>
                </a:solidFill>
                <a:latin typeface="微软雅黑" pitchFamily="34" charset="-122"/>
              </a:rPr>
              <a:t>、减少工伤事故，杜绝职业病</a:t>
            </a:r>
            <a:r>
              <a:rPr lang="zh-CN" altLang="en-US" sz="1800" dirty="0" smtClean="0">
                <a:solidFill>
                  <a:srgbClr val="006699"/>
                </a:solidFill>
                <a:latin typeface="微软雅黑" pitchFamily="34" charset="-122"/>
              </a:rPr>
              <a:t>危害，减少财产损失；</a:t>
            </a:r>
            <a:endParaRPr lang="zh-CN" altLang="en-US" sz="1800" dirty="0">
              <a:solidFill>
                <a:srgbClr val="006699"/>
              </a:solidFill>
              <a:latin typeface="微软雅黑" pitchFamily="34" charset="-122"/>
            </a:endParaRPr>
          </a:p>
          <a:p>
            <a:pPr defTabSz="1060799" eaLnBrk="0" hangingPunct="0">
              <a:lnSpc>
                <a:spcPct val="150000"/>
              </a:lnSpc>
              <a:spcAft>
                <a:spcPct val="20000"/>
              </a:spcAft>
              <a:buClr>
                <a:schemeClr val="tx2"/>
              </a:buClr>
              <a:buSzPct val="75000"/>
            </a:pPr>
            <a:r>
              <a:rPr lang="zh-CN" altLang="en-US" sz="1800" dirty="0">
                <a:solidFill>
                  <a:srgbClr val="006699"/>
                </a:solidFill>
                <a:latin typeface="微软雅黑" pitchFamily="34" charset="-122"/>
              </a:rPr>
              <a:t> </a:t>
            </a:r>
            <a:r>
              <a:rPr lang="en-US" altLang="zh-CN" sz="1800" dirty="0">
                <a:solidFill>
                  <a:srgbClr val="006699"/>
                </a:solidFill>
                <a:latin typeface="微软雅黑" pitchFamily="34" charset="-122"/>
              </a:rPr>
              <a:t>2</a:t>
            </a:r>
            <a:r>
              <a:rPr lang="zh-CN" altLang="en-US" sz="1800" dirty="0" smtClean="0">
                <a:solidFill>
                  <a:srgbClr val="006699"/>
                </a:solidFill>
                <a:latin typeface="微软雅黑" pitchFamily="34" charset="-122"/>
              </a:rPr>
              <a:t>、体现</a:t>
            </a:r>
            <a:r>
              <a:rPr lang="zh-CN" altLang="en-US" sz="1800" dirty="0">
                <a:solidFill>
                  <a:srgbClr val="006699"/>
                </a:solidFill>
                <a:latin typeface="微软雅黑" pitchFamily="34" charset="-122"/>
              </a:rPr>
              <a:t>以人为本，调动员工积极性，实现可持续性发展；</a:t>
            </a:r>
          </a:p>
          <a:p>
            <a:pPr defTabSz="1060799" eaLnBrk="0" hangingPunct="0">
              <a:lnSpc>
                <a:spcPct val="150000"/>
              </a:lnSpc>
              <a:spcAft>
                <a:spcPct val="20000"/>
              </a:spcAft>
              <a:buClr>
                <a:schemeClr val="tx2"/>
              </a:buClr>
              <a:buSzPct val="75000"/>
            </a:pPr>
            <a:r>
              <a:rPr lang="zh-CN" altLang="en-US" sz="1800" dirty="0">
                <a:solidFill>
                  <a:srgbClr val="006699"/>
                </a:solidFill>
                <a:latin typeface="微软雅黑" pitchFamily="34" charset="-122"/>
              </a:rPr>
              <a:t> </a:t>
            </a:r>
            <a:r>
              <a:rPr lang="en-US" altLang="zh-CN" sz="1800" dirty="0" smtClean="0">
                <a:solidFill>
                  <a:srgbClr val="006699"/>
                </a:solidFill>
                <a:latin typeface="微软雅黑" pitchFamily="34" charset="-122"/>
              </a:rPr>
              <a:t>3</a:t>
            </a:r>
            <a:r>
              <a:rPr lang="zh-CN" altLang="en-US" sz="1800" dirty="0" smtClean="0">
                <a:solidFill>
                  <a:srgbClr val="006699"/>
                </a:solidFill>
                <a:latin typeface="微软雅黑" pitchFamily="34" charset="-122"/>
              </a:rPr>
              <a:t>、</a:t>
            </a:r>
            <a:r>
              <a:rPr lang="zh-CN" altLang="en-US" sz="1800" dirty="0">
                <a:solidFill>
                  <a:srgbClr val="006699"/>
                </a:solidFill>
                <a:latin typeface="微软雅黑" pitchFamily="34" charset="-122"/>
              </a:rPr>
              <a:t>展示企业对社会和公众高度负责的形象和责任，为建设资源节约型和环境友好型社会作贡献。更多地参与国内和国际贸易，增强</a:t>
            </a:r>
            <a:r>
              <a:rPr lang="zh-CN" altLang="en-US" sz="1800" dirty="0" smtClean="0">
                <a:solidFill>
                  <a:srgbClr val="006699"/>
                </a:solidFill>
                <a:latin typeface="微软雅黑" pitchFamily="34" charset="-122"/>
              </a:rPr>
              <a:t>竞争能力。</a:t>
            </a:r>
            <a:endParaRPr lang="zh-CN" altLang="en-US" sz="1800" dirty="0">
              <a:solidFill>
                <a:srgbClr val="006699"/>
              </a:solidFill>
              <a:latin typeface="微软雅黑" pitchFamily="34" charset="-122"/>
            </a:endParaRPr>
          </a:p>
        </p:txBody>
      </p:sp>
      <p:sp>
        <p:nvSpPr>
          <p:cNvPr id="1049087" name="Text Box 29"/>
          <p:cNvSpPr txBox="1">
            <a:spLocks noChangeArrowheads="1"/>
          </p:cNvSpPr>
          <p:nvPr/>
        </p:nvSpPr>
        <p:spPr bwMode="auto">
          <a:xfrm>
            <a:off x="1572733" y="5847108"/>
            <a:ext cx="7867227" cy="964605"/>
          </a:xfrm>
          <a:prstGeom prst="rect">
            <a:avLst/>
          </a:prstGeom>
          <a:noFill/>
          <a:ln w="9525">
            <a:noFill/>
            <a:miter lim="800000"/>
            <a:headEnd/>
            <a:tailEnd/>
          </a:ln>
        </p:spPr>
        <p:txBody>
          <a:bodyPr lIns="101837" tIns="50918" rIns="101837" bIns="50918">
            <a:spAutoFit/>
          </a:bodyPr>
          <a:lstStyle/>
          <a:p>
            <a:pPr eaLnBrk="0" hangingPunct="0">
              <a:lnSpc>
                <a:spcPct val="110000"/>
              </a:lnSpc>
              <a:spcAft>
                <a:spcPct val="20000"/>
              </a:spcAft>
              <a:buClr>
                <a:schemeClr val="tx2"/>
              </a:buClr>
              <a:buSzPct val="75000"/>
              <a:buFont typeface="Monotype Sorts" pitchFamily="2" charset="2"/>
              <a:buNone/>
            </a:pPr>
            <a:r>
              <a:rPr lang="en-US" altLang="zh-CN" sz="2000" dirty="0">
                <a:solidFill>
                  <a:srgbClr val="006699"/>
                </a:solidFill>
                <a:latin typeface="宋体" charset="-122"/>
              </a:rPr>
              <a:t>EHS</a:t>
            </a:r>
            <a:r>
              <a:rPr lang="zh-CN" altLang="en-US" sz="2000" dirty="0">
                <a:solidFill>
                  <a:srgbClr val="006699"/>
                </a:solidFill>
                <a:latin typeface="宋体" charset="-122"/>
              </a:rPr>
              <a:t>体系方针：</a:t>
            </a:r>
            <a:r>
              <a:rPr lang="zh-CN" altLang="en-US" sz="2000" dirty="0">
                <a:solidFill>
                  <a:srgbClr val="FF0000"/>
                </a:solidFill>
                <a:latin typeface="宋体" charset="-122"/>
              </a:rPr>
              <a:t>系心于人，用心于车</a:t>
            </a:r>
          </a:p>
          <a:p>
            <a:pPr>
              <a:spcBef>
                <a:spcPct val="50000"/>
              </a:spcBef>
            </a:pPr>
            <a:r>
              <a:rPr lang="en-US" altLang="zh-CN" sz="2000" dirty="0">
                <a:solidFill>
                  <a:srgbClr val="006699"/>
                </a:solidFill>
                <a:latin typeface="宋体" charset="-122"/>
              </a:rPr>
              <a:t>EHS</a:t>
            </a:r>
            <a:r>
              <a:rPr lang="zh-CN" altLang="en-US" sz="2000" dirty="0">
                <a:solidFill>
                  <a:srgbClr val="006699"/>
                </a:solidFill>
                <a:latin typeface="宋体" charset="-122"/>
              </a:rPr>
              <a:t>目标：通过实施</a:t>
            </a:r>
            <a:r>
              <a:rPr lang="en-US" altLang="zh-CN" sz="2000" dirty="0">
                <a:solidFill>
                  <a:srgbClr val="006699"/>
                </a:solidFill>
                <a:latin typeface="宋体" charset="-122"/>
              </a:rPr>
              <a:t>EHS</a:t>
            </a:r>
            <a:r>
              <a:rPr lang="zh-CN" altLang="en-US" sz="2000" dirty="0">
                <a:solidFill>
                  <a:srgbClr val="006699"/>
                </a:solidFill>
                <a:latin typeface="宋体" charset="-122"/>
              </a:rPr>
              <a:t>管理，逐步实现</a:t>
            </a:r>
            <a:r>
              <a:rPr lang="zh-CN" altLang="en-US" sz="2000" dirty="0">
                <a:solidFill>
                  <a:srgbClr val="FF0000"/>
                </a:solidFill>
                <a:latin typeface="宋体" charset="-122"/>
              </a:rPr>
              <a:t>零事故、零伤害、</a:t>
            </a:r>
            <a:r>
              <a:rPr lang="zh-CN" altLang="en-US" sz="2000" dirty="0" smtClean="0">
                <a:solidFill>
                  <a:srgbClr val="FF0000"/>
                </a:solidFill>
                <a:latin typeface="宋体" charset="-122"/>
              </a:rPr>
              <a:t>零排放。</a:t>
            </a:r>
            <a:endParaRPr lang="zh-CN" altLang="en-US" sz="2000" dirty="0">
              <a:solidFill>
                <a:srgbClr val="FF0000"/>
              </a:solidFill>
              <a:latin typeface="宋体" charset="-122"/>
            </a:endParaRPr>
          </a:p>
        </p:txBody>
      </p:sp>
      <p:sp>
        <p:nvSpPr>
          <p:cNvPr id="1049088" name="Text Box 32"/>
          <p:cNvSpPr txBox="1">
            <a:spLocks noChangeArrowheads="1"/>
          </p:cNvSpPr>
          <p:nvPr/>
        </p:nvSpPr>
        <p:spPr bwMode="auto">
          <a:xfrm>
            <a:off x="802488" y="1090385"/>
            <a:ext cx="8660825" cy="472162"/>
          </a:xfrm>
          <a:prstGeom prst="rect">
            <a:avLst/>
          </a:prstGeom>
          <a:noFill/>
          <a:ln w="12700" algn="ctr">
            <a:noFill/>
            <a:miter lim="800000"/>
            <a:headEnd type="none" w="sm" len="sm"/>
            <a:tailEnd type="none" w="sm" len="sm"/>
          </a:ln>
        </p:spPr>
        <p:txBody>
          <a:bodyPr wrap="square" lIns="101837" tIns="50918" rIns="101837" bIns="50918">
            <a:spAutoFit/>
          </a:bodyPr>
          <a:lstStyle/>
          <a:p>
            <a:pPr algn="ctr">
              <a:spcBef>
                <a:spcPct val="50000"/>
              </a:spcBef>
            </a:pPr>
            <a:r>
              <a:rPr kumimoji="1" lang="en-US" altLang="zh-CN" sz="2400" dirty="0" smtClean="0">
                <a:solidFill>
                  <a:srgbClr val="006699"/>
                </a:solidFill>
                <a:latin typeface="黑体" pitchFamily="49" charset="-122"/>
                <a:ea typeface="黑体" pitchFamily="49" charset="-122"/>
              </a:rPr>
              <a:t>1</a:t>
            </a:r>
            <a:r>
              <a:rPr kumimoji="1" lang="zh-CN" altLang="en-US" sz="2400" dirty="0" smtClean="0">
                <a:solidFill>
                  <a:srgbClr val="006699"/>
                </a:solidFill>
                <a:latin typeface="黑体" pitchFamily="49" charset="-122"/>
                <a:ea typeface="黑体" pitchFamily="49" charset="-122"/>
              </a:rPr>
              <a:t>、</a:t>
            </a:r>
            <a:r>
              <a:rPr lang="zh-CN" altLang="en-US" sz="2200" dirty="0" smtClean="0">
                <a:solidFill>
                  <a:srgbClr val="006699"/>
                </a:solidFill>
                <a:latin typeface="宋体" charset="-122"/>
              </a:rPr>
              <a:t>公司</a:t>
            </a:r>
            <a:r>
              <a:rPr lang="en-US" altLang="zh-CN" sz="2200" dirty="0">
                <a:solidFill>
                  <a:srgbClr val="006699"/>
                </a:solidFill>
                <a:latin typeface="宋体" charset="-122"/>
              </a:rPr>
              <a:t>EHS</a:t>
            </a:r>
            <a:r>
              <a:rPr lang="zh-CN" altLang="en-US" sz="2200" dirty="0">
                <a:solidFill>
                  <a:srgbClr val="006699"/>
                </a:solidFill>
                <a:latin typeface="宋体" charset="-122"/>
              </a:rPr>
              <a:t>管理方针和理念</a:t>
            </a:r>
          </a:p>
        </p:txBody>
      </p:sp>
      <p:sp>
        <p:nvSpPr>
          <p:cNvPr id="1049089"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7" name="Rectangle 2"/>
          <p:cNvSpPr>
            <a:spLocks noGrp="1"/>
          </p:cNvSpPr>
          <p:nvPr>
            <p:ph type="body" idx="4294967295"/>
          </p:nvPr>
        </p:nvSpPr>
        <p:spPr>
          <a:xfrm>
            <a:off x="736599" y="1500999"/>
            <a:ext cx="9034943" cy="2450503"/>
          </a:xfrm>
          <a:prstGeom prst="rect">
            <a:avLst/>
          </a:prstGeom>
        </p:spPr>
        <p:txBody>
          <a:bodyPr lIns="97210" tIns="48605" rIns="97210" bIns="48605"/>
          <a:lstStyle/>
          <a:p>
            <a:pPr marL="0" indent="0" algn="just">
              <a:lnSpc>
                <a:spcPct val="150000"/>
              </a:lnSpc>
              <a:spcBef>
                <a:spcPct val="0"/>
              </a:spcBef>
              <a:buNone/>
            </a:pPr>
            <a:r>
              <a:rPr lang="zh-CN" altLang="zh-CN" sz="2000" kern="1200" dirty="0" smtClean="0">
                <a:solidFill>
                  <a:srgbClr val="006699"/>
                </a:solidFill>
                <a:latin typeface="Arial" pitchFamily="34" charset="0"/>
                <a:ea typeface="微软雅黑" pitchFamily="34" charset="-122"/>
              </a:rPr>
              <a:t>公司</a:t>
            </a:r>
            <a:r>
              <a:rPr lang="zh-CN" altLang="en-US" sz="2000" kern="1200" dirty="0" smtClean="0">
                <a:solidFill>
                  <a:srgbClr val="006699"/>
                </a:solidFill>
                <a:latin typeface="Arial" pitchFamily="34" charset="0"/>
                <a:ea typeface="微软雅黑" pitchFamily="34" charset="-122"/>
              </a:rPr>
              <a:t>建立</a:t>
            </a:r>
            <a:r>
              <a:rPr lang="zh-CN" altLang="zh-CN" sz="2000" kern="1200" dirty="0" smtClean="0">
                <a:solidFill>
                  <a:srgbClr val="006699"/>
                </a:solidFill>
                <a:latin typeface="Arial" pitchFamily="34" charset="0"/>
                <a:ea typeface="微软雅黑" pitchFamily="34" charset="-122"/>
              </a:rPr>
              <a:t>安全生产委员会，以总经理为主任</a:t>
            </a:r>
            <a:r>
              <a:rPr lang="zh-CN" altLang="en-US" sz="2000" kern="1200" dirty="0" smtClean="0">
                <a:solidFill>
                  <a:srgbClr val="006699"/>
                </a:solidFill>
                <a:latin typeface="Arial" pitchFamily="34" charset="0"/>
                <a:ea typeface="微软雅黑" pitchFamily="34" charset="-122"/>
              </a:rPr>
              <a:t>，</a:t>
            </a:r>
            <a:r>
              <a:rPr lang="zh-CN" altLang="zh-CN" sz="2000" kern="1200" dirty="0" smtClean="0">
                <a:solidFill>
                  <a:srgbClr val="006699"/>
                </a:solidFill>
                <a:latin typeface="Arial" pitchFamily="34" charset="0"/>
                <a:ea typeface="微软雅黑" pitchFamily="34" charset="-122"/>
              </a:rPr>
              <a:t>设备安全处为公司安全管理常设机构。从组织机构上和领导上保障安全管理工作</a:t>
            </a:r>
            <a:r>
              <a:rPr lang="zh-CN" altLang="en-US" sz="2000" kern="1200" dirty="0" smtClean="0">
                <a:solidFill>
                  <a:srgbClr val="006699"/>
                </a:solidFill>
                <a:latin typeface="Arial" pitchFamily="34" charset="0"/>
                <a:ea typeface="微软雅黑" pitchFamily="34" charset="-122"/>
              </a:rPr>
              <a:t>顺利开展</a:t>
            </a:r>
            <a:r>
              <a:rPr lang="zh-CN" altLang="zh-CN" sz="2000" kern="1200" dirty="0" smtClean="0">
                <a:solidFill>
                  <a:srgbClr val="006699"/>
                </a:solidFill>
                <a:latin typeface="Arial" pitchFamily="34" charset="0"/>
                <a:ea typeface="微软雅黑" pitchFamily="34" charset="-122"/>
              </a:rPr>
              <a:t>。</a:t>
            </a:r>
            <a:endParaRPr lang="en-US" altLang="zh-CN" sz="2000" kern="1200" dirty="0" smtClean="0">
              <a:solidFill>
                <a:srgbClr val="006699"/>
              </a:solidFill>
              <a:latin typeface="Arial" pitchFamily="34" charset="0"/>
              <a:ea typeface="微软雅黑" pitchFamily="34" charset="-122"/>
            </a:endParaRPr>
          </a:p>
          <a:p>
            <a:pPr marL="0" indent="0" algn="just">
              <a:lnSpc>
                <a:spcPct val="150000"/>
              </a:lnSpc>
              <a:spcBef>
                <a:spcPct val="0"/>
              </a:spcBef>
              <a:buNone/>
            </a:pPr>
            <a:r>
              <a:rPr lang="zh-CN" altLang="zh-CN" sz="2000" kern="1200" dirty="0" smtClean="0">
                <a:solidFill>
                  <a:srgbClr val="006699"/>
                </a:solidFill>
                <a:latin typeface="Arial" pitchFamily="34" charset="0"/>
                <a:ea typeface="微软雅黑" pitchFamily="34" charset="-122"/>
              </a:rPr>
              <a:t>各车间</a:t>
            </a:r>
            <a:r>
              <a:rPr lang="en-US" altLang="zh-CN" sz="2000" kern="1200" dirty="0" smtClean="0">
                <a:solidFill>
                  <a:srgbClr val="006699"/>
                </a:solidFill>
                <a:latin typeface="Arial" pitchFamily="34" charset="0"/>
                <a:ea typeface="微软雅黑" pitchFamily="34" charset="-122"/>
              </a:rPr>
              <a:t>/</a:t>
            </a:r>
            <a:r>
              <a:rPr lang="zh-CN" altLang="en-US" sz="2000" kern="1200" dirty="0" smtClean="0">
                <a:solidFill>
                  <a:srgbClr val="006699"/>
                </a:solidFill>
                <a:latin typeface="Arial" pitchFamily="34" charset="0"/>
                <a:ea typeface="微软雅黑" pitchFamily="34" charset="-122"/>
              </a:rPr>
              <a:t>部门</a:t>
            </a:r>
            <a:r>
              <a:rPr lang="zh-CN" altLang="zh-CN" sz="2000" kern="1200" dirty="0" smtClean="0">
                <a:solidFill>
                  <a:srgbClr val="006699"/>
                </a:solidFill>
                <a:latin typeface="Arial" pitchFamily="34" charset="0"/>
                <a:ea typeface="微软雅黑" pitchFamily="34" charset="-122"/>
              </a:rPr>
              <a:t>建立安全生产领导小组，以车间</a:t>
            </a:r>
            <a:r>
              <a:rPr lang="en-US" altLang="zh-CN" sz="2000" kern="1200" dirty="0" smtClean="0">
                <a:solidFill>
                  <a:srgbClr val="006699"/>
                </a:solidFill>
                <a:latin typeface="Arial" pitchFamily="34" charset="0"/>
                <a:ea typeface="微软雅黑" pitchFamily="34" charset="-122"/>
              </a:rPr>
              <a:t>/</a:t>
            </a:r>
            <a:r>
              <a:rPr lang="zh-CN" altLang="zh-CN" sz="2000" kern="1200" dirty="0" smtClean="0">
                <a:solidFill>
                  <a:srgbClr val="006699"/>
                </a:solidFill>
                <a:latin typeface="Arial" pitchFamily="34" charset="0"/>
                <a:ea typeface="微软雅黑" pitchFamily="34" charset="-122"/>
              </a:rPr>
              <a:t>部门负责人为组长，部门有关人员为成员，负责本部门的安全生产管理工作。</a:t>
            </a:r>
            <a:endParaRPr lang="en-US" altLang="zh-CN" sz="2000" kern="1200" dirty="0" smtClean="0">
              <a:solidFill>
                <a:srgbClr val="006699"/>
              </a:solidFill>
              <a:latin typeface="Arial" pitchFamily="34" charset="0"/>
              <a:ea typeface="微软雅黑" pitchFamily="34" charset="-122"/>
            </a:endParaRPr>
          </a:p>
        </p:txBody>
      </p:sp>
      <p:sp>
        <p:nvSpPr>
          <p:cNvPr id="1048988" name="Line 20"/>
          <p:cNvSpPr>
            <a:spLocks noChangeShapeType="1"/>
          </p:cNvSpPr>
          <p:nvPr/>
        </p:nvSpPr>
        <p:spPr bwMode="auto">
          <a:xfrm flipH="1">
            <a:off x="871432" y="6288225"/>
            <a:ext cx="2159873" cy="1390"/>
          </a:xfrm>
          <a:prstGeom prst="line">
            <a:avLst/>
          </a:prstGeom>
          <a:noFill/>
          <a:ln w="19050" cap="rnd">
            <a:solidFill>
              <a:srgbClr val="FF0000"/>
            </a:solidFill>
            <a:prstDash val="sysDot"/>
            <a:round/>
            <a:headEnd/>
            <a:tailEnd/>
          </a:ln>
        </p:spPr>
        <p:txBody>
          <a:bodyPr wrap="none" lIns="97210" tIns="48605" rIns="97210" bIns="48605" anchor="ctr"/>
          <a:lstStyle/>
          <a:p>
            <a:endParaRPr lang="zh-CN" altLang="en-US"/>
          </a:p>
        </p:txBody>
      </p:sp>
      <p:sp>
        <p:nvSpPr>
          <p:cNvPr id="1048989" name="Line 21"/>
          <p:cNvSpPr>
            <a:spLocks noChangeShapeType="1"/>
          </p:cNvSpPr>
          <p:nvPr/>
        </p:nvSpPr>
        <p:spPr bwMode="auto">
          <a:xfrm flipH="1">
            <a:off x="871433" y="5242726"/>
            <a:ext cx="2527381" cy="1391"/>
          </a:xfrm>
          <a:prstGeom prst="line">
            <a:avLst/>
          </a:prstGeom>
          <a:noFill/>
          <a:ln w="19050" cap="rnd">
            <a:solidFill>
              <a:srgbClr val="FF0000"/>
            </a:solidFill>
            <a:prstDash val="sysDot"/>
            <a:round/>
            <a:headEnd/>
            <a:tailEnd/>
          </a:ln>
        </p:spPr>
        <p:txBody>
          <a:bodyPr wrap="none" lIns="97210" tIns="48605" rIns="97210" bIns="48605" anchor="ctr"/>
          <a:lstStyle/>
          <a:p>
            <a:endParaRPr lang="zh-CN" altLang="en-US"/>
          </a:p>
        </p:txBody>
      </p:sp>
      <p:sp>
        <p:nvSpPr>
          <p:cNvPr id="1048990" name="Line 22"/>
          <p:cNvSpPr>
            <a:spLocks noChangeShapeType="1"/>
          </p:cNvSpPr>
          <p:nvPr/>
        </p:nvSpPr>
        <p:spPr bwMode="auto">
          <a:xfrm flipH="1">
            <a:off x="871432" y="4275754"/>
            <a:ext cx="2894890" cy="1391"/>
          </a:xfrm>
          <a:prstGeom prst="line">
            <a:avLst/>
          </a:prstGeom>
          <a:noFill/>
          <a:ln w="19050" cap="rnd">
            <a:solidFill>
              <a:srgbClr val="FF0000"/>
            </a:solidFill>
            <a:prstDash val="sysDot"/>
            <a:round/>
            <a:headEnd/>
            <a:tailEnd/>
          </a:ln>
        </p:spPr>
        <p:txBody>
          <a:bodyPr wrap="none" lIns="97210" tIns="48605" rIns="97210" bIns="48605" anchor="ctr"/>
          <a:lstStyle/>
          <a:p>
            <a:endParaRPr lang="zh-CN" altLang="en-US"/>
          </a:p>
        </p:txBody>
      </p:sp>
      <p:sp>
        <p:nvSpPr>
          <p:cNvPr id="1048991" name="Line 23"/>
          <p:cNvSpPr>
            <a:spLocks noChangeShapeType="1"/>
          </p:cNvSpPr>
          <p:nvPr/>
        </p:nvSpPr>
        <p:spPr bwMode="auto">
          <a:xfrm flipH="1">
            <a:off x="871432" y="3416975"/>
            <a:ext cx="3217222" cy="1391"/>
          </a:xfrm>
          <a:prstGeom prst="line">
            <a:avLst/>
          </a:prstGeom>
          <a:noFill/>
          <a:ln w="19050" cap="rnd">
            <a:solidFill>
              <a:srgbClr val="FF0000"/>
            </a:solidFill>
            <a:prstDash val="sysDot"/>
            <a:round/>
            <a:headEnd/>
            <a:tailEnd/>
          </a:ln>
        </p:spPr>
        <p:txBody>
          <a:bodyPr wrap="none" lIns="97210" tIns="48605" rIns="97210" bIns="48605" anchor="ctr"/>
          <a:lstStyle/>
          <a:p>
            <a:endParaRPr lang="zh-CN" altLang="en-US"/>
          </a:p>
        </p:txBody>
      </p:sp>
      <p:sp>
        <p:nvSpPr>
          <p:cNvPr id="1048992" name="Line 24"/>
          <p:cNvSpPr>
            <a:spLocks noChangeShapeType="1"/>
          </p:cNvSpPr>
          <p:nvPr/>
        </p:nvSpPr>
        <p:spPr bwMode="auto">
          <a:xfrm>
            <a:off x="1119749" y="3423977"/>
            <a:ext cx="0" cy="855013"/>
          </a:xfrm>
          <a:prstGeom prst="line">
            <a:avLst/>
          </a:prstGeom>
          <a:noFill/>
          <a:ln w="9525">
            <a:solidFill>
              <a:srgbClr val="FF0000"/>
            </a:solidFill>
            <a:round/>
            <a:headEnd type="triangle" w="med" len="med"/>
            <a:tailEnd type="triangle" w="med" len="med"/>
          </a:ln>
        </p:spPr>
        <p:txBody>
          <a:bodyPr wrap="none" lIns="97210" tIns="48605" rIns="97210" bIns="48605" anchor="ctr"/>
          <a:lstStyle/>
          <a:p>
            <a:endParaRPr lang="zh-CN" altLang="en-US"/>
          </a:p>
        </p:txBody>
      </p:sp>
      <p:sp>
        <p:nvSpPr>
          <p:cNvPr id="1048993" name="Line 25"/>
          <p:cNvSpPr>
            <a:spLocks noChangeShapeType="1"/>
          </p:cNvSpPr>
          <p:nvPr/>
        </p:nvSpPr>
        <p:spPr bwMode="auto">
          <a:xfrm>
            <a:off x="1123718" y="4286243"/>
            <a:ext cx="0" cy="938428"/>
          </a:xfrm>
          <a:prstGeom prst="line">
            <a:avLst/>
          </a:prstGeom>
          <a:noFill/>
          <a:ln w="9525">
            <a:solidFill>
              <a:srgbClr val="FF0000"/>
            </a:solidFill>
            <a:round/>
            <a:headEnd type="triangle" w="med" len="med"/>
            <a:tailEnd type="triangle" w="med" len="med"/>
          </a:ln>
        </p:spPr>
        <p:txBody>
          <a:bodyPr wrap="none" lIns="97210" tIns="48605" rIns="97210" bIns="48605" anchor="ctr"/>
          <a:lstStyle/>
          <a:p>
            <a:endParaRPr lang="zh-CN" altLang="en-US"/>
          </a:p>
        </p:txBody>
      </p:sp>
      <p:sp>
        <p:nvSpPr>
          <p:cNvPr id="1048994" name="Line 26"/>
          <p:cNvSpPr>
            <a:spLocks noChangeShapeType="1"/>
          </p:cNvSpPr>
          <p:nvPr/>
        </p:nvSpPr>
        <p:spPr bwMode="auto">
          <a:xfrm flipH="1">
            <a:off x="1119578" y="5266249"/>
            <a:ext cx="3663" cy="1028795"/>
          </a:xfrm>
          <a:prstGeom prst="line">
            <a:avLst/>
          </a:prstGeom>
          <a:noFill/>
          <a:ln w="9525">
            <a:solidFill>
              <a:srgbClr val="FF0000"/>
            </a:solidFill>
            <a:round/>
            <a:headEnd type="triangle" w="med" len="med"/>
            <a:tailEnd type="triangle" w="med" len="med"/>
          </a:ln>
        </p:spPr>
        <p:txBody>
          <a:bodyPr wrap="none" lIns="97210" tIns="48605" rIns="97210" bIns="48605" anchor="ctr"/>
          <a:lstStyle/>
          <a:p>
            <a:endParaRPr lang="zh-CN" altLang="en-US"/>
          </a:p>
        </p:txBody>
      </p:sp>
      <p:sp>
        <p:nvSpPr>
          <p:cNvPr id="1048995" name="Text Box 29"/>
          <p:cNvSpPr txBox="1">
            <a:spLocks noChangeArrowheads="1"/>
          </p:cNvSpPr>
          <p:nvPr/>
        </p:nvSpPr>
        <p:spPr bwMode="auto">
          <a:xfrm>
            <a:off x="1045749" y="3634012"/>
            <a:ext cx="1754850" cy="427410"/>
          </a:xfrm>
          <a:prstGeom prst="rect">
            <a:avLst/>
          </a:prstGeom>
          <a:noFill/>
          <a:ln w="9525">
            <a:noFill/>
            <a:miter lim="800000"/>
            <a:headEnd/>
            <a:tailEnd/>
          </a:ln>
        </p:spPr>
        <p:txBody>
          <a:bodyPr wrap="square" lIns="97210" tIns="48605" rIns="97210" bIns="48605">
            <a:spAutoFit/>
          </a:bodyPr>
          <a:lstStyle/>
          <a:p>
            <a:r>
              <a:rPr lang="zh-CN" altLang="en-US" sz="1300" dirty="0">
                <a:solidFill>
                  <a:schemeClr val="tx1"/>
                </a:solidFill>
              </a:rPr>
              <a:t>总经理为安全生产委员会主任</a:t>
            </a:r>
            <a:endParaRPr lang="en-US" altLang="zh-CN" sz="1300" dirty="0">
              <a:solidFill>
                <a:schemeClr val="tx1"/>
              </a:solidFill>
            </a:endParaRPr>
          </a:p>
        </p:txBody>
      </p:sp>
      <p:sp>
        <p:nvSpPr>
          <p:cNvPr id="1048996" name="Text Box 30"/>
          <p:cNvSpPr txBox="1">
            <a:spLocks noChangeArrowheads="1"/>
          </p:cNvSpPr>
          <p:nvPr/>
        </p:nvSpPr>
        <p:spPr bwMode="auto">
          <a:xfrm>
            <a:off x="1049717" y="4576791"/>
            <a:ext cx="1233167" cy="323931"/>
          </a:xfrm>
          <a:prstGeom prst="rect">
            <a:avLst/>
          </a:prstGeom>
          <a:noFill/>
          <a:ln w="9525">
            <a:noFill/>
            <a:round/>
            <a:headEnd type="triangle" w="med" len="med"/>
            <a:tailEnd type="triangle" w="med" len="med"/>
          </a:ln>
        </p:spPr>
        <p:txBody>
          <a:bodyPr wrap="none" lIns="97210" tIns="48605" rIns="97210" bIns="48605" anchor="ctr"/>
          <a:lstStyle/>
          <a:p>
            <a:r>
              <a:rPr lang="zh-CN" altLang="en-US" sz="1300" dirty="0">
                <a:solidFill>
                  <a:schemeClr val="tx1"/>
                </a:solidFill>
              </a:rPr>
              <a:t>主管</a:t>
            </a:r>
            <a:r>
              <a:rPr lang="zh-CN" altLang="en-US" sz="1300" dirty="0" smtClean="0">
                <a:solidFill>
                  <a:schemeClr val="tx1"/>
                </a:solidFill>
              </a:rPr>
              <a:t>安全高层为</a:t>
            </a:r>
            <a:r>
              <a:rPr lang="zh-CN" altLang="en-US" sz="1300" dirty="0">
                <a:solidFill>
                  <a:schemeClr val="tx1"/>
                </a:solidFill>
              </a:rPr>
              <a:t>办公室主任</a:t>
            </a:r>
            <a:endParaRPr lang="en-US" altLang="zh-CN" sz="1300" dirty="0">
              <a:solidFill>
                <a:schemeClr val="tx1"/>
              </a:solidFill>
            </a:endParaRPr>
          </a:p>
        </p:txBody>
      </p:sp>
      <p:sp>
        <p:nvSpPr>
          <p:cNvPr id="1048997" name="Text Box 31"/>
          <p:cNvSpPr txBox="1">
            <a:spLocks noChangeArrowheads="1"/>
          </p:cNvSpPr>
          <p:nvPr/>
        </p:nvSpPr>
        <p:spPr bwMode="auto">
          <a:xfrm>
            <a:off x="1050511" y="5707323"/>
            <a:ext cx="2126179" cy="427410"/>
          </a:xfrm>
          <a:prstGeom prst="rect">
            <a:avLst/>
          </a:prstGeom>
          <a:noFill/>
          <a:ln w="9525">
            <a:noFill/>
            <a:miter lim="800000"/>
            <a:headEnd/>
            <a:tailEnd/>
          </a:ln>
        </p:spPr>
        <p:txBody>
          <a:bodyPr wrap="square" lIns="97210" tIns="48605" rIns="97210" bIns="48605">
            <a:spAutoFit/>
          </a:bodyPr>
          <a:lstStyle/>
          <a:p>
            <a:r>
              <a:rPr lang="zh-CN" altLang="en-US" sz="1300" dirty="0">
                <a:solidFill>
                  <a:schemeClr val="tx1"/>
                </a:solidFill>
              </a:rPr>
              <a:t>部门负责人为安全生产领导小组组长</a:t>
            </a:r>
            <a:endParaRPr lang="en-US" altLang="zh-CN" sz="1300" dirty="0">
              <a:solidFill>
                <a:schemeClr val="tx1"/>
              </a:solidFill>
            </a:endParaRPr>
          </a:p>
        </p:txBody>
      </p:sp>
      <p:grpSp>
        <p:nvGrpSpPr>
          <p:cNvPr id="304" name="Group 39"/>
          <p:cNvGrpSpPr/>
          <p:nvPr/>
        </p:nvGrpSpPr>
        <p:grpSpPr bwMode="auto">
          <a:xfrm>
            <a:off x="3551198" y="3395972"/>
            <a:ext cx="3548102" cy="2855603"/>
            <a:chOff x="2422" y="1253"/>
            <a:chExt cx="2271" cy="1664"/>
          </a:xfrm>
        </p:grpSpPr>
        <p:sp>
          <p:nvSpPr>
            <p:cNvPr id="1048998" name="Freeform 10"/>
            <p:cNvSpPr/>
            <p:nvPr/>
          </p:nvSpPr>
          <p:spPr bwMode="gray">
            <a:xfrm>
              <a:off x="4167" y="2236"/>
              <a:ext cx="526" cy="681"/>
            </a:xfrm>
            <a:custGeom>
              <a:avLst/>
              <a:gdLst>
                <a:gd name="T0" fmla="*/ 0 w 655"/>
                <a:gd name="T1" fmla="*/ 8 h 849"/>
                <a:gd name="T2" fmla="*/ 14 w 655"/>
                <a:gd name="T3" fmla="*/ 31 h 849"/>
                <a:gd name="T4" fmla="*/ 25 w 655"/>
                <a:gd name="T5" fmla="*/ 19 h 849"/>
                <a:gd name="T6" fmla="*/ 7 w 655"/>
                <a:gd name="T7" fmla="*/ 0 h 849"/>
                <a:gd name="T8" fmla="*/ 0 w 655"/>
                <a:gd name="T9" fmla="*/ 8 h 849"/>
                <a:gd name="T10" fmla="*/ 0 60000 65536"/>
                <a:gd name="T11" fmla="*/ 0 60000 65536"/>
                <a:gd name="T12" fmla="*/ 0 60000 65536"/>
                <a:gd name="T13" fmla="*/ 0 60000 65536"/>
                <a:gd name="T14" fmla="*/ 0 60000 65536"/>
                <a:gd name="T15" fmla="*/ 0 w 655"/>
                <a:gd name="T16" fmla="*/ 0 h 849"/>
                <a:gd name="T17" fmla="*/ 655 w 655"/>
                <a:gd name="T18" fmla="*/ 849 h 849"/>
              </a:gdLst>
              <a:ahLst/>
              <a:cxnLst>
                <a:cxn ang="T10">
                  <a:pos x="T0" y="T1"/>
                </a:cxn>
                <a:cxn ang="T11">
                  <a:pos x="T2" y="T3"/>
                </a:cxn>
                <a:cxn ang="T12">
                  <a:pos x="T4" y="T5"/>
                </a:cxn>
                <a:cxn ang="T13">
                  <a:pos x="T6" y="T7"/>
                </a:cxn>
                <a:cxn ang="T14">
                  <a:pos x="T8" y="T9"/>
                </a:cxn>
              </a:cxnLst>
              <a:rect l="T15" t="T16" r="T17" b="T18"/>
              <a:pathLst>
                <a:path w="655" h="849">
                  <a:moveTo>
                    <a:pt x="0" y="230"/>
                  </a:moveTo>
                  <a:lnTo>
                    <a:pt x="387" y="848"/>
                  </a:lnTo>
                  <a:lnTo>
                    <a:pt x="654" y="531"/>
                  </a:lnTo>
                  <a:lnTo>
                    <a:pt x="188" y="0"/>
                  </a:lnTo>
                  <a:lnTo>
                    <a:pt x="0" y="230"/>
                  </a:lnTo>
                </a:path>
              </a:pathLst>
            </a:custGeom>
            <a:gradFill rotWithShape="1">
              <a:gsLst>
                <a:gs pos="0">
                  <a:srgbClr val="B27A09"/>
                </a:gs>
                <a:gs pos="100000">
                  <a:srgbClr val="F4A70C"/>
                </a:gs>
              </a:gsLst>
              <a:lin ang="2700000" scaled="1"/>
            </a:gradFill>
            <a:ln w="12700" cap="rnd">
              <a:noFill/>
              <a:round/>
              <a:headEnd/>
              <a:tailEnd/>
            </a:ln>
          </p:spPr>
          <p:txBody>
            <a:bodyPr/>
            <a:lstStyle/>
            <a:p>
              <a:endParaRPr lang="zh-CN" altLang="en-US"/>
            </a:p>
          </p:txBody>
        </p:sp>
        <p:sp>
          <p:nvSpPr>
            <p:cNvPr id="1048999" name="Freeform 11"/>
            <p:cNvSpPr/>
            <p:nvPr/>
          </p:nvSpPr>
          <p:spPr bwMode="gray">
            <a:xfrm>
              <a:off x="2728" y="2236"/>
              <a:ext cx="1589" cy="184"/>
            </a:xfrm>
            <a:custGeom>
              <a:avLst/>
              <a:gdLst>
                <a:gd name="T0" fmla="*/ 0 w 1980"/>
                <a:gd name="T1" fmla="*/ 8 h 229"/>
                <a:gd name="T2" fmla="*/ 67 w 1980"/>
                <a:gd name="T3" fmla="*/ 8 h 229"/>
                <a:gd name="T4" fmla="*/ 73 w 1980"/>
                <a:gd name="T5" fmla="*/ 0 h 229"/>
                <a:gd name="T6" fmla="*/ 18 w 1980"/>
                <a:gd name="T7" fmla="*/ 0 h 229"/>
                <a:gd name="T8" fmla="*/ 0 w 1980"/>
                <a:gd name="T9" fmla="*/ 8 h 229"/>
                <a:gd name="T10" fmla="*/ 0 60000 65536"/>
                <a:gd name="T11" fmla="*/ 0 60000 65536"/>
                <a:gd name="T12" fmla="*/ 0 60000 65536"/>
                <a:gd name="T13" fmla="*/ 0 60000 65536"/>
                <a:gd name="T14" fmla="*/ 0 60000 65536"/>
                <a:gd name="T15" fmla="*/ 0 w 1980"/>
                <a:gd name="T16" fmla="*/ 0 h 229"/>
                <a:gd name="T17" fmla="*/ 1980 w 1980"/>
                <a:gd name="T18" fmla="*/ 229 h 229"/>
              </a:gdLst>
              <a:ahLst/>
              <a:cxnLst>
                <a:cxn ang="T10">
                  <a:pos x="T0" y="T1"/>
                </a:cxn>
                <a:cxn ang="T11">
                  <a:pos x="T2" y="T3"/>
                </a:cxn>
                <a:cxn ang="T12">
                  <a:pos x="T4" y="T5"/>
                </a:cxn>
                <a:cxn ang="T13">
                  <a:pos x="T6" y="T7"/>
                </a:cxn>
                <a:cxn ang="T14">
                  <a:pos x="T8" y="T9"/>
                </a:cxn>
              </a:cxnLst>
              <a:rect l="T15" t="T16" r="T17" b="T18"/>
              <a:pathLst>
                <a:path w="1980" h="229">
                  <a:moveTo>
                    <a:pt x="0" y="228"/>
                  </a:moveTo>
                  <a:lnTo>
                    <a:pt x="1791" y="228"/>
                  </a:lnTo>
                  <a:lnTo>
                    <a:pt x="1979" y="0"/>
                  </a:lnTo>
                  <a:lnTo>
                    <a:pt x="500" y="0"/>
                  </a:lnTo>
                  <a:lnTo>
                    <a:pt x="0" y="228"/>
                  </a:lnTo>
                </a:path>
              </a:pathLst>
            </a:custGeom>
            <a:gradFill rotWithShape="0">
              <a:gsLst>
                <a:gs pos="0">
                  <a:srgbClr val="F4A70C"/>
                </a:gs>
                <a:gs pos="100000">
                  <a:srgbClr val="744F06"/>
                </a:gs>
              </a:gsLst>
              <a:lin ang="2700000" scaled="1"/>
            </a:gradFill>
            <a:ln w="12700" cap="rnd">
              <a:noFill/>
              <a:round/>
              <a:headEnd/>
              <a:tailEnd/>
            </a:ln>
          </p:spPr>
          <p:txBody>
            <a:bodyPr/>
            <a:lstStyle/>
            <a:p>
              <a:endParaRPr lang="zh-CN" altLang="en-US"/>
            </a:p>
          </p:txBody>
        </p:sp>
        <p:sp>
          <p:nvSpPr>
            <p:cNvPr id="1049000" name="Freeform 12"/>
            <p:cNvSpPr/>
            <p:nvPr/>
          </p:nvSpPr>
          <p:spPr bwMode="gray">
            <a:xfrm>
              <a:off x="2422" y="2419"/>
              <a:ext cx="2056" cy="498"/>
            </a:xfrm>
            <a:custGeom>
              <a:avLst/>
              <a:gdLst>
                <a:gd name="T0" fmla="*/ 0 w 2561"/>
                <a:gd name="T1" fmla="*/ 22 h 621"/>
                <a:gd name="T2" fmla="*/ 96 w 2561"/>
                <a:gd name="T3" fmla="*/ 22 h 621"/>
                <a:gd name="T4" fmla="*/ 80 w 2561"/>
                <a:gd name="T5" fmla="*/ 0 h 621"/>
                <a:gd name="T6" fmla="*/ 14 w 2561"/>
                <a:gd name="T7" fmla="*/ 0 h 621"/>
                <a:gd name="T8" fmla="*/ 0 w 2561"/>
                <a:gd name="T9" fmla="*/ 22 h 621"/>
                <a:gd name="T10" fmla="*/ 0 60000 65536"/>
                <a:gd name="T11" fmla="*/ 0 60000 65536"/>
                <a:gd name="T12" fmla="*/ 0 60000 65536"/>
                <a:gd name="T13" fmla="*/ 0 60000 65536"/>
                <a:gd name="T14" fmla="*/ 0 60000 65536"/>
                <a:gd name="T15" fmla="*/ 0 w 2561"/>
                <a:gd name="T16" fmla="*/ 0 h 621"/>
                <a:gd name="T17" fmla="*/ 2561 w 2561"/>
                <a:gd name="T18" fmla="*/ 621 h 621"/>
              </a:gdLst>
              <a:ahLst/>
              <a:cxnLst>
                <a:cxn ang="T10">
                  <a:pos x="T0" y="T1"/>
                </a:cxn>
                <a:cxn ang="T11">
                  <a:pos x="T2" y="T3"/>
                </a:cxn>
                <a:cxn ang="T12">
                  <a:pos x="T4" y="T5"/>
                </a:cxn>
                <a:cxn ang="T13">
                  <a:pos x="T6" y="T7"/>
                </a:cxn>
                <a:cxn ang="T14">
                  <a:pos x="T8" y="T9"/>
                </a:cxn>
              </a:cxnLst>
              <a:rect l="T15" t="T16" r="T17" b="T18"/>
              <a:pathLst>
                <a:path w="2561" h="621">
                  <a:moveTo>
                    <a:pt x="0" y="620"/>
                  </a:moveTo>
                  <a:lnTo>
                    <a:pt x="2560" y="620"/>
                  </a:lnTo>
                  <a:lnTo>
                    <a:pt x="2172" y="0"/>
                  </a:lnTo>
                  <a:lnTo>
                    <a:pt x="382" y="0"/>
                  </a:lnTo>
                  <a:lnTo>
                    <a:pt x="0" y="620"/>
                  </a:lnTo>
                </a:path>
              </a:pathLst>
            </a:custGeom>
            <a:gradFill rotWithShape="0">
              <a:gsLst>
                <a:gs pos="0">
                  <a:srgbClr val="FAD58C"/>
                </a:gs>
                <a:gs pos="100000">
                  <a:srgbClr val="F4A70C"/>
                </a:gs>
              </a:gsLst>
              <a:lin ang="2700000" scaled="1"/>
            </a:gradFill>
            <a:ln w="12700" cap="rnd">
              <a:noFill/>
              <a:round/>
              <a:headEnd/>
              <a:tailEnd/>
            </a:ln>
          </p:spPr>
          <p:txBody>
            <a:bodyPr/>
            <a:lstStyle/>
            <a:p>
              <a:endParaRPr lang="zh-CN" altLang="en-US"/>
            </a:p>
          </p:txBody>
        </p:sp>
        <p:sp>
          <p:nvSpPr>
            <p:cNvPr id="1049001" name="Freeform 13"/>
            <p:cNvSpPr/>
            <p:nvPr/>
          </p:nvSpPr>
          <p:spPr bwMode="gray">
            <a:xfrm>
              <a:off x="3808" y="1744"/>
              <a:ext cx="453" cy="593"/>
            </a:xfrm>
            <a:custGeom>
              <a:avLst/>
              <a:gdLst>
                <a:gd name="T0" fmla="*/ 14 w 564"/>
                <a:gd name="T1" fmla="*/ 28 h 738"/>
                <a:gd name="T2" fmla="*/ 22 w 564"/>
                <a:gd name="T3" fmla="*/ 20 h 738"/>
                <a:gd name="T4" fmla="*/ 4 w 564"/>
                <a:gd name="T5" fmla="*/ 0 h 738"/>
                <a:gd name="T6" fmla="*/ 0 w 564"/>
                <a:gd name="T7" fmla="*/ 4 h 738"/>
                <a:gd name="T8" fmla="*/ 14 w 564"/>
                <a:gd name="T9" fmla="*/ 28 h 738"/>
                <a:gd name="T10" fmla="*/ 0 60000 65536"/>
                <a:gd name="T11" fmla="*/ 0 60000 65536"/>
                <a:gd name="T12" fmla="*/ 0 60000 65536"/>
                <a:gd name="T13" fmla="*/ 0 60000 65536"/>
                <a:gd name="T14" fmla="*/ 0 60000 65536"/>
                <a:gd name="T15" fmla="*/ 0 w 564"/>
                <a:gd name="T16" fmla="*/ 0 h 738"/>
                <a:gd name="T17" fmla="*/ 564 w 564"/>
                <a:gd name="T18" fmla="*/ 738 h 738"/>
              </a:gdLst>
              <a:ahLst/>
              <a:cxnLst>
                <a:cxn ang="T10">
                  <a:pos x="T0" y="T1"/>
                </a:cxn>
                <a:cxn ang="T11">
                  <a:pos x="T2" y="T3"/>
                </a:cxn>
                <a:cxn ang="T12">
                  <a:pos x="T4" y="T5"/>
                </a:cxn>
                <a:cxn ang="T13">
                  <a:pos x="T6" y="T7"/>
                </a:cxn>
                <a:cxn ang="T14">
                  <a:pos x="T8" y="T9"/>
                </a:cxn>
              </a:cxnLst>
              <a:rect l="T15" t="T16" r="T17" b="T18"/>
              <a:pathLst>
                <a:path w="564" h="738">
                  <a:moveTo>
                    <a:pt x="385" y="737"/>
                  </a:moveTo>
                  <a:lnTo>
                    <a:pt x="563" y="527"/>
                  </a:lnTo>
                  <a:lnTo>
                    <a:pt x="97" y="0"/>
                  </a:lnTo>
                  <a:lnTo>
                    <a:pt x="0" y="111"/>
                  </a:lnTo>
                  <a:lnTo>
                    <a:pt x="385" y="737"/>
                  </a:lnTo>
                </a:path>
              </a:pathLst>
            </a:custGeom>
            <a:gradFill rotWithShape="0">
              <a:gsLst>
                <a:gs pos="0">
                  <a:srgbClr val="9A38CA"/>
                </a:gs>
                <a:gs pos="100000">
                  <a:srgbClr val="C247FF"/>
                </a:gs>
              </a:gsLst>
              <a:lin ang="2700000" scaled="1"/>
            </a:gradFill>
            <a:ln w="12700" cap="rnd">
              <a:noFill/>
              <a:round/>
              <a:headEnd/>
              <a:tailEnd/>
            </a:ln>
          </p:spPr>
          <p:txBody>
            <a:bodyPr/>
            <a:lstStyle/>
            <a:p>
              <a:endParaRPr lang="zh-CN" altLang="en-US"/>
            </a:p>
          </p:txBody>
        </p:sp>
        <p:sp>
          <p:nvSpPr>
            <p:cNvPr id="1049002" name="Freeform 14"/>
            <p:cNvSpPr/>
            <p:nvPr/>
          </p:nvSpPr>
          <p:spPr bwMode="gray">
            <a:xfrm>
              <a:off x="3092" y="1744"/>
              <a:ext cx="793" cy="89"/>
            </a:xfrm>
            <a:custGeom>
              <a:avLst/>
              <a:gdLst>
                <a:gd name="T0" fmla="*/ 0 w 987"/>
                <a:gd name="T1" fmla="*/ 4 h 110"/>
                <a:gd name="T2" fmla="*/ 33 w 987"/>
                <a:gd name="T3" fmla="*/ 4 h 110"/>
                <a:gd name="T4" fmla="*/ 37 w 987"/>
                <a:gd name="T5" fmla="*/ 0 h 110"/>
                <a:gd name="T6" fmla="*/ 11 w 987"/>
                <a:gd name="T7" fmla="*/ 0 h 110"/>
                <a:gd name="T8" fmla="*/ 0 w 987"/>
                <a:gd name="T9" fmla="*/ 4 h 110"/>
                <a:gd name="T10" fmla="*/ 0 60000 65536"/>
                <a:gd name="T11" fmla="*/ 0 60000 65536"/>
                <a:gd name="T12" fmla="*/ 0 60000 65536"/>
                <a:gd name="T13" fmla="*/ 0 60000 65536"/>
                <a:gd name="T14" fmla="*/ 0 60000 65536"/>
                <a:gd name="T15" fmla="*/ 0 w 987"/>
                <a:gd name="T16" fmla="*/ 0 h 110"/>
                <a:gd name="T17" fmla="*/ 987 w 987"/>
                <a:gd name="T18" fmla="*/ 110 h 110"/>
              </a:gdLst>
              <a:ahLst/>
              <a:cxnLst>
                <a:cxn ang="T10">
                  <a:pos x="T0" y="T1"/>
                </a:cxn>
                <a:cxn ang="T11">
                  <a:pos x="T2" y="T3"/>
                </a:cxn>
                <a:cxn ang="T12">
                  <a:pos x="T4" y="T5"/>
                </a:cxn>
                <a:cxn ang="T13">
                  <a:pos x="T6" y="T7"/>
                </a:cxn>
                <a:cxn ang="T14">
                  <a:pos x="T8" y="T9"/>
                </a:cxn>
              </a:cxnLst>
              <a:rect l="T15" t="T16" r="T17" b="T18"/>
              <a:pathLst>
                <a:path w="987" h="110">
                  <a:moveTo>
                    <a:pt x="0" y="109"/>
                  </a:moveTo>
                  <a:lnTo>
                    <a:pt x="889" y="109"/>
                  </a:lnTo>
                  <a:lnTo>
                    <a:pt x="986" y="0"/>
                  </a:lnTo>
                  <a:lnTo>
                    <a:pt x="308" y="0"/>
                  </a:lnTo>
                  <a:lnTo>
                    <a:pt x="0" y="109"/>
                  </a:lnTo>
                </a:path>
              </a:pathLst>
            </a:custGeom>
            <a:gradFill rotWithShape="0">
              <a:gsLst>
                <a:gs pos="0">
                  <a:srgbClr val="C247FF"/>
                </a:gs>
                <a:gs pos="100000">
                  <a:srgbClr val="632482"/>
                </a:gs>
              </a:gsLst>
              <a:lin ang="2700000" scaled="1"/>
            </a:gradFill>
            <a:ln w="12700" cap="rnd">
              <a:noFill/>
              <a:round/>
              <a:headEnd/>
              <a:tailEnd/>
            </a:ln>
          </p:spPr>
          <p:txBody>
            <a:bodyPr/>
            <a:lstStyle/>
            <a:p>
              <a:endParaRPr lang="zh-CN" altLang="en-US"/>
            </a:p>
          </p:txBody>
        </p:sp>
        <p:sp>
          <p:nvSpPr>
            <p:cNvPr id="1049003" name="Freeform 15"/>
            <p:cNvSpPr/>
            <p:nvPr/>
          </p:nvSpPr>
          <p:spPr bwMode="gray">
            <a:xfrm>
              <a:off x="2780" y="1832"/>
              <a:ext cx="1339" cy="505"/>
            </a:xfrm>
            <a:custGeom>
              <a:avLst/>
              <a:gdLst>
                <a:gd name="T0" fmla="*/ 0 w 1669"/>
                <a:gd name="T1" fmla="*/ 24 h 629"/>
                <a:gd name="T2" fmla="*/ 61 w 1669"/>
                <a:gd name="T3" fmla="*/ 24 h 629"/>
                <a:gd name="T4" fmla="*/ 47 w 1669"/>
                <a:gd name="T5" fmla="*/ 0 h 629"/>
                <a:gd name="T6" fmla="*/ 14 w 1669"/>
                <a:gd name="T7" fmla="*/ 0 h 629"/>
                <a:gd name="T8" fmla="*/ 0 w 1669"/>
                <a:gd name="T9" fmla="*/ 24 h 629"/>
                <a:gd name="T10" fmla="*/ 0 60000 65536"/>
                <a:gd name="T11" fmla="*/ 0 60000 65536"/>
                <a:gd name="T12" fmla="*/ 0 60000 65536"/>
                <a:gd name="T13" fmla="*/ 0 60000 65536"/>
                <a:gd name="T14" fmla="*/ 0 60000 65536"/>
                <a:gd name="T15" fmla="*/ 0 w 1669"/>
                <a:gd name="T16" fmla="*/ 0 h 629"/>
                <a:gd name="T17" fmla="*/ 1669 w 1669"/>
                <a:gd name="T18" fmla="*/ 629 h 629"/>
              </a:gdLst>
              <a:ahLst/>
              <a:cxnLst>
                <a:cxn ang="T10">
                  <a:pos x="T0" y="T1"/>
                </a:cxn>
                <a:cxn ang="T11">
                  <a:pos x="T2" y="T3"/>
                </a:cxn>
                <a:cxn ang="T12">
                  <a:pos x="T4" y="T5"/>
                </a:cxn>
                <a:cxn ang="T13">
                  <a:pos x="T6" y="T7"/>
                </a:cxn>
                <a:cxn ang="T14">
                  <a:pos x="T8" y="T9"/>
                </a:cxn>
              </a:cxnLst>
              <a:rect l="T15" t="T16" r="T17" b="T18"/>
              <a:pathLst>
                <a:path w="1669" h="629">
                  <a:moveTo>
                    <a:pt x="0" y="628"/>
                  </a:moveTo>
                  <a:lnTo>
                    <a:pt x="1668" y="628"/>
                  </a:lnTo>
                  <a:lnTo>
                    <a:pt x="1281" y="0"/>
                  </a:lnTo>
                  <a:lnTo>
                    <a:pt x="388" y="0"/>
                  </a:lnTo>
                  <a:lnTo>
                    <a:pt x="0" y="628"/>
                  </a:lnTo>
                </a:path>
              </a:pathLst>
            </a:custGeom>
            <a:gradFill rotWithShape="0">
              <a:gsLst>
                <a:gs pos="0">
                  <a:srgbClr val="E0A3FF"/>
                </a:gs>
                <a:gs pos="100000">
                  <a:srgbClr val="C247FF"/>
                </a:gs>
              </a:gsLst>
              <a:lin ang="2700000" scaled="1"/>
            </a:gradFill>
            <a:ln w="12700" cap="rnd">
              <a:noFill/>
              <a:round/>
              <a:headEnd/>
              <a:tailEnd/>
            </a:ln>
          </p:spPr>
          <p:txBody>
            <a:bodyPr/>
            <a:lstStyle/>
            <a:p>
              <a:endParaRPr lang="zh-CN" altLang="en-US"/>
            </a:p>
          </p:txBody>
        </p:sp>
        <p:sp>
          <p:nvSpPr>
            <p:cNvPr id="1049004" name="Freeform 16"/>
            <p:cNvSpPr/>
            <p:nvPr/>
          </p:nvSpPr>
          <p:spPr bwMode="gray">
            <a:xfrm>
              <a:off x="3446" y="1253"/>
              <a:ext cx="383" cy="502"/>
            </a:xfrm>
            <a:custGeom>
              <a:avLst/>
              <a:gdLst>
                <a:gd name="T0" fmla="*/ 14 w 477"/>
                <a:gd name="T1" fmla="*/ 23 h 625"/>
                <a:gd name="T2" fmla="*/ 18 w 477"/>
                <a:gd name="T3" fmla="*/ 20 h 625"/>
                <a:gd name="T4" fmla="*/ 0 w 477"/>
                <a:gd name="T5" fmla="*/ 0 h 625"/>
                <a:gd name="T6" fmla="*/ 14 w 477"/>
                <a:gd name="T7" fmla="*/ 23 h 625"/>
                <a:gd name="T8" fmla="*/ 0 60000 65536"/>
                <a:gd name="T9" fmla="*/ 0 60000 65536"/>
                <a:gd name="T10" fmla="*/ 0 60000 65536"/>
                <a:gd name="T11" fmla="*/ 0 60000 65536"/>
                <a:gd name="T12" fmla="*/ 0 w 477"/>
                <a:gd name="T13" fmla="*/ 0 h 625"/>
                <a:gd name="T14" fmla="*/ 477 w 477"/>
                <a:gd name="T15" fmla="*/ 625 h 625"/>
              </a:gdLst>
              <a:ahLst/>
              <a:cxnLst>
                <a:cxn ang="T8">
                  <a:pos x="T0" y="T1"/>
                </a:cxn>
                <a:cxn ang="T9">
                  <a:pos x="T2" y="T3"/>
                </a:cxn>
                <a:cxn ang="T10">
                  <a:pos x="T4" y="T5"/>
                </a:cxn>
                <a:cxn ang="T11">
                  <a:pos x="T6" y="T7"/>
                </a:cxn>
              </a:cxnLst>
              <a:rect l="T12" t="T13" r="T14" b="T15"/>
              <a:pathLst>
                <a:path w="477" h="625">
                  <a:moveTo>
                    <a:pt x="387" y="624"/>
                  </a:moveTo>
                  <a:lnTo>
                    <a:pt x="476" y="527"/>
                  </a:lnTo>
                  <a:lnTo>
                    <a:pt x="0" y="0"/>
                  </a:lnTo>
                  <a:lnTo>
                    <a:pt x="387" y="624"/>
                  </a:lnTo>
                </a:path>
              </a:pathLst>
            </a:custGeom>
            <a:gradFill rotWithShape="0">
              <a:gsLst>
                <a:gs pos="0">
                  <a:srgbClr val="0051CA"/>
                </a:gs>
                <a:gs pos="100000">
                  <a:srgbClr val="0066FF"/>
                </a:gs>
              </a:gsLst>
              <a:lin ang="2700000" scaled="1"/>
            </a:gradFill>
            <a:ln w="12700" cap="rnd">
              <a:noFill/>
              <a:round/>
              <a:headEnd/>
              <a:tailEnd/>
            </a:ln>
          </p:spPr>
          <p:txBody>
            <a:bodyPr/>
            <a:lstStyle/>
            <a:p>
              <a:endParaRPr lang="zh-CN" altLang="en-US"/>
            </a:p>
          </p:txBody>
        </p:sp>
        <p:sp>
          <p:nvSpPr>
            <p:cNvPr id="1049005" name="Freeform 17"/>
            <p:cNvSpPr/>
            <p:nvPr/>
          </p:nvSpPr>
          <p:spPr bwMode="gray">
            <a:xfrm>
              <a:off x="3136" y="1253"/>
              <a:ext cx="621" cy="502"/>
            </a:xfrm>
            <a:custGeom>
              <a:avLst/>
              <a:gdLst>
                <a:gd name="T0" fmla="*/ 0 w 773"/>
                <a:gd name="T1" fmla="*/ 23 h 625"/>
                <a:gd name="T2" fmla="*/ 28 w 773"/>
                <a:gd name="T3" fmla="*/ 23 h 625"/>
                <a:gd name="T4" fmla="*/ 14 w 773"/>
                <a:gd name="T5" fmla="*/ 0 h 625"/>
                <a:gd name="T6" fmla="*/ 0 w 773"/>
                <a:gd name="T7" fmla="*/ 23 h 625"/>
                <a:gd name="T8" fmla="*/ 0 60000 65536"/>
                <a:gd name="T9" fmla="*/ 0 60000 65536"/>
                <a:gd name="T10" fmla="*/ 0 60000 65536"/>
                <a:gd name="T11" fmla="*/ 0 60000 65536"/>
                <a:gd name="T12" fmla="*/ 0 w 773"/>
                <a:gd name="T13" fmla="*/ 0 h 625"/>
                <a:gd name="T14" fmla="*/ 773 w 773"/>
                <a:gd name="T15" fmla="*/ 625 h 625"/>
              </a:gdLst>
              <a:ahLst/>
              <a:cxnLst>
                <a:cxn ang="T8">
                  <a:pos x="T0" y="T1"/>
                </a:cxn>
                <a:cxn ang="T9">
                  <a:pos x="T2" y="T3"/>
                </a:cxn>
                <a:cxn ang="T10">
                  <a:pos x="T4" y="T5"/>
                </a:cxn>
                <a:cxn ang="T11">
                  <a:pos x="T6" y="T7"/>
                </a:cxn>
              </a:cxnLst>
              <a:rect l="T12" t="T13" r="T14" b="T15"/>
              <a:pathLst>
                <a:path w="773" h="625">
                  <a:moveTo>
                    <a:pt x="0" y="624"/>
                  </a:moveTo>
                  <a:lnTo>
                    <a:pt x="772" y="624"/>
                  </a:lnTo>
                  <a:lnTo>
                    <a:pt x="387" y="0"/>
                  </a:lnTo>
                  <a:lnTo>
                    <a:pt x="0" y="624"/>
                  </a:lnTo>
                </a:path>
              </a:pathLst>
            </a:custGeom>
            <a:gradFill rotWithShape="0">
              <a:gsLst>
                <a:gs pos="0">
                  <a:srgbClr val="9EC5FF"/>
                </a:gs>
                <a:gs pos="100000">
                  <a:srgbClr val="0066FF"/>
                </a:gs>
              </a:gsLst>
              <a:lin ang="2700000" scaled="1"/>
            </a:gradFill>
            <a:ln w="12700" cap="rnd">
              <a:noFill/>
              <a:round/>
              <a:headEnd/>
              <a:tailEnd/>
            </a:ln>
          </p:spPr>
          <p:txBody>
            <a:bodyPr/>
            <a:lstStyle/>
            <a:p>
              <a:endParaRPr lang="zh-CN" altLang="en-US"/>
            </a:p>
          </p:txBody>
        </p:sp>
      </p:grpSp>
      <p:sp>
        <p:nvSpPr>
          <p:cNvPr id="1049006" name="Text Box 34"/>
          <p:cNvSpPr txBox="1">
            <a:spLocks noChangeArrowheads="1"/>
          </p:cNvSpPr>
          <p:nvPr/>
        </p:nvSpPr>
        <p:spPr bwMode="gray">
          <a:xfrm>
            <a:off x="4688320" y="3667956"/>
            <a:ext cx="963180" cy="503610"/>
          </a:xfrm>
          <a:prstGeom prst="rect">
            <a:avLst/>
          </a:prstGeom>
          <a:noFill/>
          <a:ln w="9525" algn="ctr">
            <a:noFill/>
            <a:miter lim="800000"/>
            <a:headEnd/>
            <a:tailEnd/>
          </a:ln>
          <a:effectLst/>
        </p:spPr>
        <p:txBody>
          <a:bodyPr wrap="square" lIns="97210" tIns="48605" rIns="97210" bIns="48605">
            <a:spAutoFit/>
          </a:bodyPr>
          <a:lstStyle/>
          <a:p>
            <a:pPr algn="ctr">
              <a:lnSpc>
                <a:spcPct val="100000"/>
              </a:lnSpc>
            </a:pPr>
            <a:r>
              <a:rPr lang="zh-CN" altLang="en-US" sz="1500" dirty="0">
                <a:solidFill>
                  <a:schemeClr val="tx1"/>
                </a:solidFill>
                <a:effectLst>
                  <a:outerShdw blurRad="38100" dist="38100" dir="2700000" algn="tl">
                    <a:srgbClr val="C0C0C0"/>
                  </a:outerShdw>
                </a:effectLst>
              </a:rPr>
              <a:t>安全</a:t>
            </a:r>
            <a:r>
              <a:rPr lang="zh-CN" altLang="en-US" sz="1500" dirty="0" smtClean="0">
                <a:solidFill>
                  <a:schemeClr val="tx1"/>
                </a:solidFill>
                <a:effectLst>
                  <a:outerShdw blurRad="38100" dist="38100" dir="2700000" algn="tl">
                    <a:srgbClr val="C0C0C0"/>
                  </a:outerShdw>
                </a:effectLst>
              </a:rPr>
              <a:t>生</a:t>
            </a:r>
            <a:endParaRPr lang="en-US" altLang="zh-CN" sz="1500" dirty="0" smtClean="0">
              <a:solidFill>
                <a:schemeClr val="tx1"/>
              </a:solidFill>
              <a:effectLst>
                <a:outerShdw blurRad="38100" dist="38100" dir="2700000" algn="tl">
                  <a:srgbClr val="C0C0C0"/>
                </a:outerShdw>
              </a:effectLst>
            </a:endParaRPr>
          </a:p>
          <a:p>
            <a:pPr algn="ctr">
              <a:lnSpc>
                <a:spcPct val="100000"/>
              </a:lnSpc>
            </a:pPr>
            <a:r>
              <a:rPr lang="zh-CN" altLang="en-US" sz="1500" dirty="0" smtClean="0">
                <a:solidFill>
                  <a:schemeClr val="tx1"/>
                </a:solidFill>
                <a:effectLst>
                  <a:outerShdw blurRad="38100" dist="38100" dir="2700000" algn="tl">
                    <a:srgbClr val="C0C0C0"/>
                  </a:outerShdw>
                </a:effectLst>
              </a:rPr>
              <a:t>产</a:t>
            </a:r>
            <a:r>
              <a:rPr lang="zh-CN" altLang="en-US" sz="1500" dirty="0">
                <a:solidFill>
                  <a:schemeClr val="tx1"/>
                </a:solidFill>
                <a:effectLst>
                  <a:outerShdw blurRad="38100" dist="38100" dir="2700000" algn="tl">
                    <a:srgbClr val="C0C0C0"/>
                  </a:outerShdw>
                </a:effectLst>
              </a:rPr>
              <a:t>委员会</a:t>
            </a:r>
            <a:endParaRPr lang="en-US" altLang="zh-CN" sz="1500" dirty="0">
              <a:solidFill>
                <a:schemeClr val="tx1"/>
              </a:solidFill>
              <a:effectLst>
                <a:outerShdw blurRad="38100" dist="38100" dir="2700000" algn="tl">
                  <a:srgbClr val="C0C0C0"/>
                </a:outerShdw>
              </a:effectLst>
            </a:endParaRPr>
          </a:p>
        </p:txBody>
      </p:sp>
      <p:sp>
        <p:nvSpPr>
          <p:cNvPr id="1049007" name="Text Box 34"/>
          <p:cNvSpPr txBox="1">
            <a:spLocks noChangeArrowheads="1"/>
          </p:cNvSpPr>
          <p:nvPr/>
        </p:nvSpPr>
        <p:spPr bwMode="gray">
          <a:xfrm>
            <a:off x="4203700" y="4527350"/>
            <a:ext cx="2108200" cy="503610"/>
          </a:xfrm>
          <a:prstGeom prst="rect">
            <a:avLst/>
          </a:prstGeom>
          <a:noFill/>
          <a:ln w="9525" algn="ctr">
            <a:noFill/>
            <a:miter lim="800000"/>
            <a:headEnd/>
            <a:tailEnd/>
          </a:ln>
          <a:effectLst/>
        </p:spPr>
        <p:txBody>
          <a:bodyPr wrap="square" lIns="97210" tIns="48605" rIns="97210" bIns="48605">
            <a:spAutoFit/>
          </a:bodyPr>
          <a:lstStyle/>
          <a:p>
            <a:pPr algn="ctr">
              <a:lnSpc>
                <a:spcPct val="100000"/>
              </a:lnSpc>
            </a:pPr>
            <a:r>
              <a:rPr lang="zh-CN" altLang="en-US" sz="1500" dirty="0">
                <a:solidFill>
                  <a:schemeClr val="tx1"/>
                </a:solidFill>
                <a:effectLst>
                  <a:outerShdw blurRad="38100" dist="38100" dir="2700000" algn="tl">
                    <a:srgbClr val="C0C0C0"/>
                  </a:outerShdw>
                </a:effectLst>
              </a:rPr>
              <a:t>安全生产</a:t>
            </a:r>
            <a:r>
              <a:rPr lang="zh-CN" altLang="en-US" sz="1500" dirty="0" smtClean="0">
                <a:solidFill>
                  <a:schemeClr val="tx1"/>
                </a:solidFill>
                <a:effectLst>
                  <a:outerShdw blurRad="38100" dist="38100" dir="2700000" algn="tl">
                    <a:srgbClr val="C0C0C0"/>
                  </a:outerShdw>
                </a:effectLst>
              </a:rPr>
              <a:t>委员会</a:t>
            </a:r>
            <a:endParaRPr lang="en-US" altLang="zh-CN" sz="1500" dirty="0" smtClean="0">
              <a:solidFill>
                <a:schemeClr val="tx1"/>
              </a:solidFill>
              <a:effectLst>
                <a:outerShdw blurRad="38100" dist="38100" dir="2700000" algn="tl">
                  <a:srgbClr val="C0C0C0"/>
                </a:outerShdw>
              </a:effectLst>
            </a:endParaRPr>
          </a:p>
          <a:p>
            <a:pPr algn="ctr">
              <a:lnSpc>
                <a:spcPct val="100000"/>
              </a:lnSpc>
            </a:pPr>
            <a:r>
              <a:rPr lang="zh-CN" altLang="en-US" sz="1500" dirty="0" smtClean="0">
                <a:solidFill>
                  <a:schemeClr val="tx1"/>
                </a:solidFill>
                <a:effectLst>
                  <a:outerShdw blurRad="38100" dist="38100" dir="2700000" algn="tl">
                    <a:srgbClr val="C0C0C0"/>
                  </a:outerShdw>
                </a:effectLst>
              </a:rPr>
              <a:t>办公室</a:t>
            </a:r>
            <a:r>
              <a:rPr lang="zh-CN" altLang="en-US" sz="1500" dirty="0">
                <a:solidFill>
                  <a:schemeClr val="tx1"/>
                </a:solidFill>
                <a:effectLst>
                  <a:outerShdw blurRad="38100" dist="38100" dir="2700000" algn="tl">
                    <a:srgbClr val="C0C0C0"/>
                  </a:outerShdw>
                </a:effectLst>
              </a:rPr>
              <a:t>（设备安全处）</a:t>
            </a:r>
            <a:endParaRPr lang="en-US" altLang="zh-CN" sz="1500" dirty="0">
              <a:solidFill>
                <a:schemeClr val="tx1"/>
              </a:solidFill>
              <a:effectLst>
                <a:outerShdw blurRad="38100" dist="38100" dir="2700000" algn="tl">
                  <a:srgbClr val="C0C0C0"/>
                </a:outerShdw>
              </a:effectLst>
            </a:endParaRPr>
          </a:p>
        </p:txBody>
      </p:sp>
      <p:sp>
        <p:nvSpPr>
          <p:cNvPr id="1049008" name="Text Box 34"/>
          <p:cNvSpPr txBox="1">
            <a:spLocks noChangeArrowheads="1"/>
          </p:cNvSpPr>
          <p:nvPr/>
        </p:nvSpPr>
        <p:spPr bwMode="gray">
          <a:xfrm>
            <a:off x="4273209" y="5459756"/>
            <a:ext cx="1949869" cy="503610"/>
          </a:xfrm>
          <a:prstGeom prst="rect">
            <a:avLst/>
          </a:prstGeom>
          <a:noFill/>
          <a:ln w="9525" algn="ctr">
            <a:noFill/>
            <a:miter lim="800000"/>
            <a:headEnd/>
            <a:tailEnd/>
          </a:ln>
          <a:effectLst/>
        </p:spPr>
        <p:txBody>
          <a:bodyPr wrap="square" lIns="97210" tIns="48605" rIns="97210" bIns="48605">
            <a:spAutoFit/>
          </a:bodyPr>
          <a:lstStyle/>
          <a:p>
            <a:pPr algn="ctr">
              <a:lnSpc>
                <a:spcPct val="100000"/>
              </a:lnSpc>
            </a:pPr>
            <a:r>
              <a:rPr lang="zh-CN" altLang="en-US" sz="1500" dirty="0">
                <a:solidFill>
                  <a:schemeClr val="tx1"/>
                </a:solidFill>
                <a:effectLst>
                  <a:outerShdw blurRad="38100" dist="38100" dir="2700000" algn="tl">
                    <a:srgbClr val="C0C0C0"/>
                  </a:outerShdw>
                </a:effectLst>
              </a:rPr>
              <a:t>各生产</a:t>
            </a:r>
            <a:r>
              <a:rPr lang="zh-CN" altLang="en-US" sz="1500" dirty="0" smtClean="0">
                <a:solidFill>
                  <a:schemeClr val="tx1"/>
                </a:solidFill>
                <a:effectLst>
                  <a:outerShdw blurRad="38100" dist="38100" dir="2700000" algn="tl">
                    <a:srgbClr val="C0C0C0"/>
                  </a:outerShdw>
                </a:effectLst>
              </a:rPr>
              <a:t>部门</a:t>
            </a:r>
            <a:endParaRPr lang="en-US" altLang="zh-CN" sz="1500" dirty="0" smtClean="0">
              <a:solidFill>
                <a:schemeClr val="tx1"/>
              </a:solidFill>
              <a:effectLst>
                <a:outerShdw blurRad="38100" dist="38100" dir="2700000" algn="tl">
                  <a:srgbClr val="C0C0C0"/>
                </a:outerShdw>
              </a:effectLst>
            </a:endParaRPr>
          </a:p>
          <a:p>
            <a:pPr algn="ctr">
              <a:lnSpc>
                <a:spcPct val="100000"/>
              </a:lnSpc>
            </a:pPr>
            <a:r>
              <a:rPr lang="zh-CN" altLang="en-US" sz="1500" dirty="0" smtClean="0">
                <a:solidFill>
                  <a:schemeClr val="tx1"/>
                </a:solidFill>
                <a:effectLst>
                  <a:outerShdw blurRad="38100" dist="38100" dir="2700000" algn="tl">
                    <a:srgbClr val="C0C0C0"/>
                  </a:outerShdw>
                </a:effectLst>
              </a:rPr>
              <a:t>安全生产</a:t>
            </a:r>
            <a:r>
              <a:rPr lang="zh-CN" altLang="en-US" sz="1500" dirty="0">
                <a:solidFill>
                  <a:schemeClr val="tx1"/>
                </a:solidFill>
                <a:effectLst>
                  <a:outerShdw blurRad="38100" dist="38100" dir="2700000" algn="tl">
                    <a:srgbClr val="C0C0C0"/>
                  </a:outerShdw>
                </a:effectLst>
              </a:rPr>
              <a:t>领导小组</a:t>
            </a:r>
            <a:endParaRPr lang="en-US" altLang="zh-CN" sz="1500" dirty="0">
              <a:solidFill>
                <a:schemeClr val="tx1"/>
              </a:solidFill>
              <a:effectLst>
                <a:outerShdw blurRad="38100" dist="38100" dir="2700000" algn="tl">
                  <a:srgbClr val="C0C0C0"/>
                </a:outerShdw>
              </a:effectLst>
            </a:endParaRPr>
          </a:p>
        </p:txBody>
      </p:sp>
      <p:sp>
        <p:nvSpPr>
          <p:cNvPr id="1049009" name="矩形 24"/>
          <p:cNvSpPr/>
          <p:nvPr/>
        </p:nvSpPr>
        <p:spPr>
          <a:xfrm>
            <a:off x="6794500" y="3089776"/>
            <a:ext cx="3086100" cy="415498"/>
          </a:xfrm>
          <a:prstGeom prst="rect">
            <a:avLst/>
          </a:prstGeom>
        </p:spPr>
        <p:txBody>
          <a:bodyPr wrap="square">
            <a:spAutoFit/>
          </a:bodyPr>
          <a:lstStyle/>
          <a:p>
            <a:pPr algn="ctr">
              <a:lnSpc>
                <a:spcPct val="150000"/>
              </a:lnSpc>
              <a:spcBef>
                <a:spcPct val="50000"/>
              </a:spcBef>
              <a:buFont typeface="Wingdings" pitchFamily="2" charset="2"/>
              <a:buNone/>
            </a:pPr>
            <a:r>
              <a:rPr lang="zh-CN" altLang="de-DE" dirty="0" smtClean="0">
                <a:solidFill>
                  <a:srgbClr val="006699"/>
                </a:solidFill>
                <a:latin typeface="宋体" pitchFamily="2" charset="-122"/>
              </a:rPr>
              <a:t>安全管理人员设置</a:t>
            </a:r>
            <a:endParaRPr lang="zh-CN" altLang="en-US" dirty="0" smtClean="0">
              <a:solidFill>
                <a:srgbClr val="006699"/>
              </a:solidFill>
              <a:latin typeface="宋体" pitchFamily="2" charset="-122"/>
            </a:endParaRPr>
          </a:p>
        </p:txBody>
      </p:sp>
      <p:sp>
        <p:nvSpPr>
          <p:cNvPr id="1049010" name="矩形 25"/>
          <p:cNvSpPr/>
          <p:nvPr/>
        </p:nvSpPr>
        <p:spPr>
          <a:xfrm>
            <a:off x="7112000" y="3635876"/>
            <a:ext cx="3086100" cy="2316481"/>
          </a:xfrm>
          <a:prstGeom prst="rect">
            <a:avLst/>
          </a:prstGeom>
        </p:spPr>
        <p:txBody>
          <a:bodyPr wrap="square">
            <a:spAutoFit/>
          </a:bodyPr>
          <a:lstStyle/>
          <a:p>
            <a:pPr>
              <a:lnSpc>
                <a:spcPct val="150000"/>
              </a:lnSpc>
              <a:spcBef>
                <a:spcPct val="50000"/>
              </a:spcBef>
              <a:buFont typeface="Wingdings" pitchFamily="2" charset="2"/>
              <a:buNone/>
            </a:pPr>
            <a:r>
              <a:rPr lang="zh-CN" altLang="de-DE" dirty="0" smtClean="0">
                <a:solidFill>
                  <a:srgbClr val="006699"/>
                </a:solidFill>
                <a:latin typeface="宋体" pitchFamily="2" charset="-122"/>
              </a:rPr>
              <a:t>专职人员</a:t>
            </a:r>
            <a:r>
              <a:rPr lang="zh-CN" altLang="en-US" dirty="0" smtClean="0">
                <a:solidFill>
                  <a:srgbClr val="006699"/>
                </a:solidFill>
                <a:latin typeface="宋体" pitchFamily="2" charset="-122"/>
              </a:rPr>
              <a:t> ：</a:t>
            </a:r>
            <a:endParaRPr lang="en-US" altLang="zh-CN" dirty="0" smtClean="0">
              <a:solidFill>
                <a:srgbClr val="006699"/>
              </a:solidFill>
              <a:latin typeface="宋体" pitchFamily="2" charset="-122"/>
            </a:endParaRPr>
          </a:p>
          <a:p>
            <a:pPr>
              <a:lnSpc>
                <a:spcPct val="150000"/>
              </a:lnSpc>
              <a:spcBef>
                <a:spcPct val="50000"/>
              </a:spcBef>
              <a:buFont typeface="Wingdings" pitchFamily="2" charset="2"/>
              <a:buNone/>
            </a:pPr>
            <a:r>
              <a:rPr lang="zh-CN" altLang="en-US" b="0" dirty="0" smtClean="0">
                <a:solidFill>
                  <a:srgbClr val="006699"/>
                </a:solidFill>
                <a:latin typeface="宋体" pitchFamily="2" charset="-122"/>
              </a:rPr>
              <a:t>设备安全处专职安全管理人员</a:t>
            </a:r>
            <a:endParaRPr lang="en-US" altLang="zh-CN" b="0" dirty="0" smtClean="0">
              <a:solidFill>
                <a:srgbClr val="006699"/>
              </a:solidFill>
              <a:latin typeface="宋体" pitchFamily="2" charset="-122"/>
            </a:endParaRPr>
          </a:p>
          <a:p>
            <a:pPr>
              <a:lnSpc>
                <a:spcPct val="150000"/>
              </a:lnSpc>
              <a:spcBef>
                <a:spcPct val="50000"/>
              </a:spcBef>
              <a:buFont typeface="Wingdings" pitchFamily="2" charset="2"/>
              <a:buNone/>
            </a:pPr>
            <a:r>
              <a:rPr lang="zh-CN" altLang="en-US" b="0" dirty="0" smtClean="0">
                <a:solidFill>
                  <a:srgbClr val="006699"/>
                </a:solidFill>
                <a:latin typeface="宋体" pitchFamily="2" charset="-122"/>
              </a:rPr>
              <a:t>司法保卫处专职安全管理人员</a:t>
            </a:r>
          </a:p>
          <a:p>
            <a:pPr>
              <a:lnSpc>
                <a:spcPct val="150000"/>
              </a:lnSpc>
              <a:spcBef>
                <a:spcPts val="0"/>
              </a:spcBef>
              <a:buFont typeface="Wingdings" pitchFamily="2" charset="2"/>
              <a:buNone/>
            </a:pPr>
            <a:r>
              <a:rPr lang="zh-CN" altLang="en-US" b="0" dirty="0" smtClean="0">
                <a:solidFill>
                  <a:srgbClr val="006699"/>
                </a:solidFill>
                <a:latin typeface="宋体" pitchFamily="2" charset="-122"/>
              </a:rPr>
              <a:t>各生产部门、车间安全管理员</a:t>
            </a:r>
            <a:endParaRPr lang="en-US" altLang="zh-CN" b="0" dirty="0" smtClean="0">
              <a:solidFill>
                <a:srgbClr val="006699"/>
              </a:solidFill>
              <a:latin typeface="宋体" pitchFamily="2" charset="-122"/>
            </a:endParaRPr>
          </a:p>
          <a:p>
            <a:pPr>
              <a:lnSpc>
                <a:spcPct val="150000"/>
              </a:lnSpc>
              <a:spcBef>
                <a:spcPts val="0"/>
              </a:spcBef>
              <a:buFont typeface="Wingdings" pitchFamily="2" charset="2"/>
              <a:buNone/>
            </a:pPr>
            <a:r>
              <a:rPr lang="zh-CN" altLang="en-US" dirty="0" smtClean="0">
                <a:solidFill>
                  <a:srgbClr val="006699"/>
                </a:solidFill>
                <a:latin typeface="宋体" pitchFamily="2" charset="-122"/>
              </a:rPr>
              <a:t>兼职人员：</a:t>
            </a:r>
            <a:endParaRPr lang="en-US" altLang="zh-CN" dirty="0" smtClean="0">
              <a:solidFill>
                <a:srgbClr val="006699"/>
              </a:solidFill>
              <a:latin typeface="宋体" pitchFamily="2" charset="-122"/>
            </a:endParaRPr>
          </a:p>
          <a:p>
            <a:pPr>
              <a:lnSpc>
                <a:spcPct val="150000"/>
              </a:lnSpc>
              <a:spcBef>
                <a:spcPts val="0"/>
              </a:spcBef>
              <a:buFont typeface="Wingdings" pitchFamily="2" charset="2"/>
              <a:buNone/>
            </a:pPr>
            <a:r>
              <a:rPr lang="zh-CN" altLang="en-US" b="0" dirty="0" smtClean="0">
                <a:solidFill>
                  <a:srgbClr val="006699"/>
                </a:solidFill>
                <a:latin typeface="宋体" pitchFamily="2" charset="-122"/>
              </a:rPr>
              <a:t>单元、工段兼职安全管理人员 </a:t>
            </a:r>
          </a:p>
        </p:txBody>
      </p:sp>
      <p:sp>
        <p:nvSpPr>
          <p:cNvPr id="1049011"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
        <p:nvSpPr>
          <p:cNvPr id="28" name="Text Box 32"/>
          <p:cNvSpPr txBox="1">
            <a:spLocks noChangeArrowheads="1"/>
          </p:cNvSpPr>
          <p:nvPr/>
        </p:nvSpPr>
        <p:spPr bwMode="auto">
          <a:xfrm>
            <a:off x="713588" y="1090385"/>
            <a:ext cx="8660825" cy="472162"/>
          </a:xfrm>
          <a:prstGeom prst="rect">
            <a:avLst/>
          </a:prstGeom>
          <a:noFill/>
          <a:ln w="12700" algn="ctr">
            <a:noFill/>
            <a:miter lim="800000"/>
            <a:headEnd type="none" w="sm" len="sm"/>
            <a:tailEnd type="none" w="sm" len="sm"/>
          </a:ln>
        </p:spPr>
        <p:txBody>
          <a:bodyPr wrap="square" lIns="101837" tIns="50918" rIns="101837" bIns="50918">
            <a:spAutoFit/>
          </a:bodyPr>
          <a:lstStyle/>
          <a:p>
            <a:pPr algn="ctr">
              <a:spcBef>
                <a:spcPct val="50000"/>
              </a:spcBef>
            </a:pPr>
            <a:r>
              <a:rPr kumimoji="1" lang="en-US" altLang="zh-CN" sz="2400" dirty="0" smtClean="0">
                <a:solidFill>
                  <a:srgbClr val="006699"/>
                </a:solidFill>
                <a:latin typeface="黑体" pitchFamily="49" charset="-122"/>
                <a:ea typeface="黑体" pitchFamily="49" charset="-122"/>
              </a:rPr>
              <a:t>2</a:t>
            </a:r>
            <a:r>
              <a:rPr kumimoji="1" lang="zh-CN" altLang="en-US" sz="2400" dirty="0" smtClean="0">
                <a:solidFill>
                  <a:srgbClr val="006699"/>
                </a:solidFill>
                <a:latin typeface="黑体" pitchFamily="49" charset="-122"/>
                <a:ea typeface="黑体" pitchFamily="49" charset="-122"/>
              </a:rPr>
              <a:t>、</a:t>
            </a:r>
            <a:r>
              <a:rPr lang="zh-CN" altLang="en-US" sz="2200" dirty="0" smtClean="0">
                <a:solidFill>
                  <a:srgbClr val="006699"/>
                </a:solidFill>
                <a:latin typeface="宋体" charset="-122"/>
              </a:rPr>
              <a:t>公司安全管理组织机构</a:t>
            </a:r>
            <a:endParaRPr lang="zh-CN" altLang="en-US" sz="2200" dirty="0">
              <a:solidFill>
                <a:srgbClr val="006699"/>
              </a:solidFill>
              <a:latin typeface="宋体"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内容占位符 2"/>
          <p:cNvSpPr>
            <a:spLocks noGrp="1"/>
          </p:cNvSpPr>
          <p:nvPr>
            <p:ph idx="4294967295"/>
          </p:nvPr>
        </p:nvSpPr>
        <p:spPr>
          <a:xfrm>
            <a:off x="755904" y="1563036"/>
            <a:ext cx="8436863" cy="4106186"/>
          </a:xfrm>
          <a:prstGeom prst="rect">
            <a:avLst/>
          </a:prstGeom>
        </p:spPr>
        <p:txBody>
          <a:bodyPr lIns="101837" tIns="50918" rIns="101837" bIns="50918"/>
          <a:lstStyle/>
          <a:p>
            <a:pPr eaLnBrk="1" hangingPunct="1">
              <a:lnSpc>
                <a:spcPct val="150000"/>
              </a:lnSpc>
              <a:buNone/>
            </a:pPr>
            <a:endParaRPr lang="en-US" altLang="zh-CN" kern="1200" dirty="0" smtClean="0">
              <a:solidFill>
                <a:srgbClr val="FF0000"/>
              </a:solidFill>
              <a:latin typeface="宋体" pitchFamily="2" charset="-122"/>
              <a:ea typeface="微软雅黑" pitchFamily="34" charset="-122"/>
            </a:endParaRPr>
          </a:p>
          <a:p>
            <a:pPr eaLnBrk="1" hangingPunct="1">
              <a:lnSpc>
                <a:spcPct val="150000"/>
              </a:lnSpc>
              <a:buNone/>
            </a:pPr>
            <a:r>
              <a:rPr lang="zh-CN" altLang="en-US" sz="3000" kern="1200" dirty="0" smtClean="0">
                <a:solidFill>
                  <a:srgbClr val="FF0000"/>
                </a:solidFill>
                <a:latin typeface="微软雅黑" pitchFamily="34" charset="-122"/>
                <a:ea typeface="微软雅黑" pitchFamily="34" charset="-122"/>
              </a:rPr>
              <a:t>请问在座的各位：</a:t>
            </a:r>
            <a:endParaRPr lang="en-US" altLang="zh-CN" sz="3000" kern="1200" dirty="0" smtClean="0">
              <a:solidFill>
                <a:srgbClr val="FF0000"/>
              </a:solidFill>
              <a:latin typeface="微软雅黑" pitchFamily="34" charset="-122"/>
              <a:ea typeface="微软雅黑" pitchFamily="34" charset="-122"/>
            </a:endParaRPr>
          </a:p>
          <a:p>
            <a:pPr algn="ctr" eaLnBrk="1" hangingPunct="1">
              <a:lnSpc>
                <a:spcPct val="150000"/>
              </a:lnSpc>
              <a:buNone/>
            </a:pPr>
            <a:r>
              <a:rPr lang="zh-CN" altLang="en-US" sz="3000" kern="1200" dirty="0" smtClean="0">
                <a:solidFill>
                  <a:srgbClr val="FF0000"/>
                </a:solidFill>
                <a:latin typeface="微软雅黑" pitchFamily="34" charset="-122"/>
                <a:ea typeface="微软雅黑" pitchFamily="34" charset="-122"/>
              </a:rPr>
              <a:t>你如何理解“安全”一词？</a:t>
            </a:r>
            <a:endParaRPr lang="en-US" altLang="zh-CN" sz="3000" kern="1200" dirty="0" smtClean="0">
              <a:solidFill>
                <a:srgbClr val="FF0000"/>
              </a:solidFill>
              <a:latin typeface="微软雅黑" pitchFamily="34" charset="-122"/>
              <a:ea typeface="微软雅黑" pitchFamily="34" charset="-122"/>
            </a:endParaRPr>
          </a:p>
          <a:p>
            <a:pPr algn="ctr" eaLnBrk="1" hangingPunct="1">
              <a:lnSpc>
                <a:spcPct val="150000"/>
              </a:lnSpc>
              <a:buNone/>
            </a:pPr>
            <a:r>
              <a:rPr lang="zh-CN" altLang="en-US" sz="3000" kern="1200" dirty="0" smtClean="0">
                <a:solidFill>
                  <a:srgbClr val="FF0000"/>
                </a:solidFill>
                <a:latin typeface="微软雅黑" pitchFamily="34" charset="-122"/>
                <a:ea typeface="微软雅黑" pitchFamily="34" charset="-122"/>
              </a:rPr>
              <a:t>       你认为安全与自身有哪些联系？</a:t>
            </a:r>
            <a:endParaRPr lang="en-US" sz="3000" dirty="0" smtClean="0">
              <a:latin typeface="微软雅黑" pitchFamily="34" charset="-122"/>
              <a:ea typeface="微软雅黑" pitchFamily="34" charset="-122"/>
            </a:endParaRPr>
          </a:p>
        </p:txBody>
      </p:sp>
      <p:sp>
        <p:nvSpPr>
          <p:cNvPr id="1048631"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第一部分  安全生产简介</a:t>
            </a:r>
          </a:p>
        </p:txBody>
      </p:sp>
      <p:sp>
        <p:nvSpPr>
          <p:cNvPr id="1048632" name="矩形 6"/>
          <p:cNvSpPr/>
          <p:nvPr/>
        </p:nvSpPr>
        <p:spPr>
          <a:xfrm>
            <a:off x="816114" y="1540461"/>
            <a:ext cx="3416320" cy="523220"/>
          </a:xfrm>
          <a:prstGeom prst="rect">
            <a:avLst/>
          </a:prstGeom>
        </p:spPr>
        <p:txBody>
          <a:bodyPr wrap="none">
            <a:spAutoFit/>
          </a:bodyPr>
          <a:lstStyle/>
          <a:p>
            <a:r>
              <a:rPr lang="zh-CN" altLang="en-US" sz="2800" dirty="0" smtClean="0">
                <a:solidFill>
                  <a:srgbClr val="006699"/>
                </a:solidFill>
                <a:latin typeface="微软雅黑" pitchFamily="34" charset="-122"/>
              </a:rPr>
              <a:t>一、安全和安全生产</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Rectangle 2"/>
          <p:cNvSpPr txBox="1"/>
          <p:nvPr/>
        </p:nvSpPr>
        <p:spPr bwMode="auto">
          <a:xfrm>
            <a:off x="776948" y="1652276"/>
            <a:ext cx="6106452" cy="5098602"/>
          </a:xfrm>
          <a:prstGeom prst="rect">
            <a:avLst/>
          </a:prstGeom>
          <a:noFill/>
          <a:ln w="9525">
            <a:noFill/>
            <a:miter lim="800000"/>
            <a:headEnd/>
            <a:tailEnd/>
          </a:ln>
        </p:spPr>
        <p:txBody>
          <a:bodyPr lIns="101789" tIns="50894" rIns="101789" bIns="50894"/>
          <a:lstStyle/>
          <a:p>
            <a:pPr algn="just" defTabSz="1016000" eaLnBrk="0" hangingPunct="0">
              <a:lnSpc>
                <a:spcPct val="150000"/>
              </a:lnSpc>
            </a:pPr>
            <a:r>
              <a:rPr lang="zh-CN" altLang="en-US" sz="2000" b="0" dirty="0">
                <a:solidFill>
                  <a:srgbClr val="006699"/>
                </a:solidFill>
              </a:rPr>
              <a:t>根据安全生产管理制度规定和公司及上级主管部门要求，公司每年与各车间、相关处室和工段班组逐级分解签订</a:t>
            </a:r>
            <a:r>
              <a:rPr lang="en-US" altLang="zh-CN" sz="2000" b="0" dirty="0">
                <a:solidFill>
                  <a:srgbClr val="006699"/>
                </a:solidFill>
              </a:rPr>
              <a:t>《</a:t>
            </a:r>
            <a:r>
              <a:rPr lang="zh-CN" altLang="en-US" sz="2000" b="0" dirty="0">
                <a:solidFill>
                  <a:srgbClr val="006699"/>
                </a:solidFill>
              </a:rPr>
              <a:t>安全目标责任书</a:t>
            </a:r>
            <a:r>
              <a:rPr lang="en-US" altLang="zh-CN" sz="2000" b="0" dirty="0">
                <a:solidFill>
                  <a:srgbClr val="006699"/>
                </a:solidFill>
              </a:rPr>
              <a:t>》</a:t>
            </a:r>
            <a:r>
              <a:rPr lang="zh-CN" altLang="en-US" sz="2000" b="0" dirty="0">
                <a:solidFill>
                  <a:srgbClr val="006699"/>
                </a:solidFill>
              </a:rPr>
              <a:t>，做到安全责任落实到人，按照“谁主管，谁负责；谁在岗，谁负责”的原则，实行一级抓一级，一级对一级负责的安全责任体系。</a:t>
            </a:r>
          </a:p>
          <a:p>
            <a:pPr algn="just" defTabSz="1016000" eaLnBrk="0" hangingPunct="0">
              <a:lnSpc>
                <a:spcPct val="150000"/>
              </a:lnSpc>
            </a:pPr>
            <a:r>
              <a:rPr lang="zh-CN" altLang="en-US" sz="2000" b="0" dirty="0">
                <a:solidFill>
                  <a:srgbClr val="006699"/>
                </a:solidFill>
              </a:rPr>
              <a:t>公司每年将安全工作指标落实到各级年度绩效合同或绩效计分卡中，每年底根据事故和隐患发生情况，对责任人考核兑现。</a:t>
            </a:r>
            <a:endParaRPr lang="en-US" altLang="zh-CN" sz="2000" b="0" dirty="0">
              <a:solidFill>
                <a:srgbClr val="006699"/>
              </a:solidFill>
            </a:endParaRPr>
          </a:p>
        </p:txBody>
      </p:sp>
      <p:pic>
        <p:nvPicPr>
          <p:cNvPr id="2097208" name="Picture 6"/>
          <p:cNvPicPr>
            <a:picLocks noChangeAspect="1" noChangeArrowheads="1"/>
          </p:cNvPicPr>
          <p:nvPr/>
        </p:nvPicPr>
        <p:blipFill>
          <a:blip r:embed="rId2" cstate="print"/>
          <a:srcRect/>
          <a:stretch>
            <a:fillRect/>
          </a:stretch>
        </p:blipFill>
        <p:spPr bwMode="auto">
          <a:xfrm>
            <a:off x="7117340" y="1886816"/>
            <a:ext cx="1973385" cy="4148193"/>
          </a:xfrm>
          <a:prstGeom prst="rect">
            <a:avLst/>
          </a:prstGeom>
          <a:noFill/>
          <a:ln w="9525">
            <a:noFill/>
            <a:miter lim="800000"/>
            <a:headEnd/>
            <a:tailEnd/>
          </a:ln>
        </p:spPr>
      </p:pic>
      <p:sp>
        <p:nvSpPr>
          <p:cNvPr id="1049015"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6" name="AutoShape 2"/>
          <p:cNvSpPr>
            <a:spLocks noChangeArrowheads="1"/>
          </p:cNvSpPr>
          <p:nvPr/>
        </p:nvSpPr>
        <p:spPr bwMode="gray">
          <a:xfrm>
            <a:off x="3811921" y="5257878"/>
            <a:ext cx="2223347" cy="756126"/>
          </a:xfrm>
          <a:prstGeom prst="can">
            <a:avLst>
              <a:gd name="adj" fmla="val 25000"/>
            </a:avLst>
          </a:prstGeom>
          <a:gradFill rotWithShape="1">
            <a:gsLst>
              <a:gs pos="0">
                <a:srgbClr val="004776"/>
              </a:gs>
              <a:gs pos="50000">
                <a:srgbClr val="0099FF"/>
              </a:gs>
              <a:gs pos="100000">
                <a:srgbClr val="004776"/>
              </a:gs>
            </a:gsLst>
            <a:lin ang="0" scaled="1"/>
          </a:gradFill>
          <a:ln w="9525">
            <a:noFill/>
            <a:round/>
            <a:headEnd/>
            <a:tailEnd/>
          </a:ln>
        </p:spPr>
        <p:txBody>
          <a:bodyPr wrap="none" lIns="97210" tIns="48605" rIns="97210" bIns="48605" anchor="ctr"/>
          <a:lstStyle/>
          <a:p>
            <a:endParaRPr lang="zh-CN" altLang="en-US"/>
          </a:p>
        </p:txBody>
      </p:sp>
      <p:sp>
        <p:nvSpPr>
          <p:cNvPr id="1049017" name="Text Box 5"/>
          <p:cNvSpPr txBox="1">
            <a:spLocks noChangeArrowheads="1"/>
          </p:cNvSpPr>
          <p:nvPr/>
        </p:nvSpPr>
        <p:spPr bwMode="gray">
          <a:xfrm>
            <a:off x="3979699" y="5483343"/>
            <a:ext cx="1812146" cy="421325"/>
          </a:xfrm>
          <a:prstGeom prst="rect">
            <a:avLst/>
          </a:prstGeom>
          <a:noFill/>
          <a:ln w="9525">
            <a:noFill/>
            <a:miter lim="800000"/>
            <a:headEnd/>
            <a:tailEnd/>
          </a:ln>
        </p:spPr>
        <p:txBody>
          <a:bodyPr wrap="none" lIns="97210" tIns="48605" rIns="97210" bIns="48605">
            <a:spAutoFit/>
          </a:bodyPr>
          <a:lstStyle/>
          <a:p>
            <a:pPr algn="ctr" eaLnBrk="0" hangingPunct="0"/>
            <a:r>
              <a:rPr lang="zh-CN" altLang="en-US" sz="2100" dirty="0">
                <a:solidFill>
                  <a:srgbClr val="FFFFFF"/>
                </a:solidFill>
              </a:rPr>
              <a:t>劳保用品管理</a:t>
            </a:r>
            <a:endParaRPr lang="en-US" altLang="zh-CN" sz="2100" dirty="0">
              <a:solidFill>
                <a:srgbClr val="FFFFFF"/>
              </a:solidFill>
            </a:endParaRPr>
          </a:p>
        </p:txBody>
      </p:sp>
      <p:sp>
        <p:nvSpPr>
          <p:cNvPr id="1049018" name="AutoShape 26"/>
          <p:cNvSpPr>
            <a:spLocks noChangeArrowheads="1"/>
          </p:cNvSpPr>
          <p:nvPr/>
        </p:nvSpPr>
        <p:spPr bwMode="gray">
          <a:xfrm rot="10800000">
            <a:off x="3820145" y="5950995"/>
            <a:ext cx="2284192" cy="579347"/>
          </a:xfrm>
          <a:prstGeom prst="downArrow">
            <a:avLst>
              <a:gd name="adj1" fmla="val 56417"/>
              <a:gd name="adj2" fmla="val 48338"/>
            </a:avLst>
          </a:prstGeom>
          <a:gradFill rotWithShape="0">
            <a:gsLst>
              <a:gs pos="0">
                <a:srgbClr val="969696"/>
              </a:gs>
              <a:gs pos="100000">
                <a:srgbClr val="FFFFFF">
                  <a:alpha val="10001"/>
                </a:srgbClr>
              </a:gs>
            </a:gsLst>
            <a:lin ang="5400000" scaled="1"/>
          </a:gradFill>
          <a:ln w="9525">
            <a:noFill/>
            <a:miter lim="800000"/>
            <a:headEnd/>
            <a:tailEnd/>
          </a:ln>
        </p:spPr>
        <p:txBody>
          <a:bodyPr wrap="none" lIns="97210" tIns="48605" rIns="97210" bIns="48605" anchor="ctr"/>
          <a:lstStyle/>
          <a:p>
            <a:endParaRPr lang="zh-CN" altLang="en-US"/>
          </a:p>
        </p:txBody>
      </p:sp>
      <p:sp>
        <p:nvSpPr>
          <p:cNvPr id="1049019" name="AutoShape 27"/>
          <p:cNvSpPr>
            <a:spLocks noChangeArrowheads="1"/>
          </p:cNvSpPr>
          <p:nvPr/>
        </p:nvSpPr>
        <p:spPr bwMode="gray">
          <a:xfrm>
            <a:off x="6063225" y="3568847"/>
            <a:ext cx="769620" cy="2268379"/>
          </a:xfrm>
          <a:prstGeom prst="leftArrow">
            <a:avLst>
              <a:gd name="adj1" fmla="val 62037"/>
              <a:gd name="adj2" fmla="val 54861"/>
            </a:avLst>
          </a:prstGeom>
          <a:gradFill rotWithShape="0">
            <a:gsLst>
              <a:gs pos="0">
                <a:srgbClr val="969696"/>
              </a:gs>
              <a:gs pos="100000">
                <a:srgbClr val="FFFFFF">
                  <a:alpha val="9000"/>
                </a:srgbClr>
              </a:gs>
            </a:gsLst>
            <a:lin ang="0" scaled="1"/>
          </a:gradFill>
          <a:ln w="9525">
            <a:noFill/>
            <a:miter lim="800000"/>
            <a:headEnd/>
            <a:tailEnd/>
          </a:ln>
        </p:spPr>
        <p:txBody>
          <a:bodyPr wrap="none" lIns="97210" tIns="48605" rIns="97210" bIns="48605" anchor="ctr"/>
          <a:lstStyle/>
          <a:p>
            <a:endParaRPr lang="zh-CN" altLang="en-US"/>
          </a:p>
        </p:txBody>
      </p:sp>
      <p:sp>
        <p:nvSpPr>
          <p:cNvPr id="1049020" name="AutoShape 28"/>
          <p:cNvSpPr>
            <a:spLocks noChangeArrowheads="1"/>
          </p:cNvSpPr>
          <p:nvPr/>
        </p:nvSpPr>
        <p:spPr bwMode="gray">
          <a:xfrm>
            <a:off x="3052168" y="3593351"/>
            <a:ext cx="769620" cy="2268379"/>
          </a:xfrm>
          <a:prstGeom prst="rightArrow">
            <a:avLst>
              <a:gd name="adj1" fmla="val 61269"/>
              <a:gd name="adj2" fmla="val 54398"/>
            </a:avLst>
          </a:prstGeom>
          <a:gradFill rotWithShape="0">
            <a:gsLst>
              <a:gs pos="0">
                <a:srgbClr val="FFFFFF">
                  <a:alpha val="10001"/>
                </a:srgbClr>
              </a:gs>
              <a:gs pos="100000">
                <a:srgbClr val="969696"/>
              </a:gs>
            </a:gsLst>
            <a:lin ang="0" scaled="1"/>
          </a:gradFill>
          <a:ln w="9525">
            <a:noFill/>
            <a:miter lim="800000"/>
            <a:headEnd/>
            <a:tailEnd/>
          </a:ln>
        </p:spPr>
        <p:txBody>
          <a:bodyPr wrap="none" lIns="97210" tIns="48605" rIns="97210" bIns="48605" anchor="ctr"/>
          <a:lstStyle/>
          <a:p>
            <a:endParaRPr lang="zh-CN" altLang="en-US"/>
          </a:p>
        </p:txBody>
      </p:sp>
      <p:sp>
        <p:nvSpPr>
          <p:cNvPr id="1049021" name="AutoShape 2"/>
          <p:cNvSpPr>
            <a:spLocks noChangeArrowheads="1"/>
          </p:cNvSpPr>
          <p:nvPr/>
        </p:nvSpPr>
        <p:spPr bwMode="gray">
          <a:xfrm>
            <a:off x="3825077" y="4568263"/>
            <a:ext cx="2223347" cy="756126"/>
          </a:xfrm>
          <a:prstGeom prst="can">
            <a:avLst>
              <a:gd name="adj" fmla="val 25000"/>
            </a:avLst>
          </a:prstGeom>
          <a:gradFill rotWithShape="1">
            <a:gsLst>
              <a:gs pos="0">
                <a:srgbClr val="004776"/>
              </a:gs>
              <a:gs pos="50000">
                <a:srgbClr val="0099FF"/>
              </a:gs>
              <a:gs pos="100000">
                <a:srgbClr val="004776"/>
              </a:gs>
            </a:gsLst>
            <a:lin ang="0" scaled="1"/>
          </a:gradFill>
          <a:ln w="9525">
            <a:noFill/>
            <a:round/>
            <a:headEnd/>
            <a:tailEnd/>
          </a:ln>
        </p:spPr>
        <p:txBody>
          <a:bodyPr wrap="none" lIns="97210" tIns="48605" rIns="97210" bIns="48605" anchor="ctr"/>
          <a:lstStyle/>
          <a:p>
            <a:endParaRPr lang="zh-CN" altLang="en-US"/>
          </a:p>
        </p:txBody>
      </p:sp>
      <p:sp>
        <p:nvSpPr>
          <p:cNvPr id="1049022" name="AutoShape 3"/>
          <p:cNvSpPr>
            <a:spLocks noChangeArrowheads="1"/>
          </p:cNvSpPr>
          <p:nvPr/>
        </p:nvSpPr>
        <p:spPr bwMode="gray">
          <a:xfrm>
            <a:off x="3825077" y="3890901"/>
            <a:ext cx="2223347" cy="756126"/>
          </a:xfrm>
          <a:prstGeom prst="can">
            <a:avLst>
              <a:gd name="adj" fmla="val 25000"/>
            </a:avLst>
          </a:prstGeom>
          <a:gradFill rotWithShape="1">
            <a:gsLst>
              <a:gs pos="0">
                <a:srgbClr val="004776"/>
              </a:gs>
              <a:gs pos="50000">
                <a:srgbClr val="0099FF"/>
              </a:gs>
              <a:gs pos="100000">
                <a:srgbClr val="004776"/>
              </a:gs>
            </a:gsLst>
            <a:lin ang="0" scaled="1"/>
          </a:gradFill>
          <a:ln w="9525">
            <a:noFill/>
            <a:round/>
            <a:headEnd/>
            <a:tailEnd/>
          </a:ln>
        </p:spPr>
        <p:txBody>
          <a:bodyPr wrap="none" lIns="97210" tIns="48605" rIns="97210" bIns="48605" anchor="ctr"/>
          <a:lstStyle/>
          <a:p>
            <a:endParaRPr lang="zh-CN" altLang="en-US"/>
          </a:p>
        </p:txBody>
      </p:sp>
      <p:sp>
        <p:nvSpPr>
          <p:cNvPr id="1049023" name="AutoShape 4"/>
          <p:cNvSpPr>
            <a:spLocks noChangeArrowheads="1"/>
          </p:cNvSpPr>
          <p:nvPr/>
        </p:nvSpPr>
        <p:spPr bwMode="gray">
          <a:xfrm>
            <a:off x="3825077" y="3197785"/>
            <a:ext cx="2223347" cy="756126"/>
          </a:xfrm>
          <a:prstGeom prst="can">
            <a:avLst>
              <a:gd name="adj" fmla="val 25000"/>
            </a:avLst>
          </a:prstGeom>
          <a:gradFill rotWithShape="1">
            <a:gsLst>
              <a:gs pos="0">
                <a:srgbClr val="004776"/>
              </a:gs>
              <a:gs pos="50000">
                <a:srgbClr val="0099FF"/>
              </a:gs>
              <a:gs pos="100000">
                <a:srgbClr val="004776"/>
              </a:gs>
            </a:gsLst>
            <a:lin ang="0" scaled="1"/>
          </a:gradFill>
          <a:ln w="9525">
            <a:noFill/>
            <a:round/>
            <a:headEnd/>
            <a:tailEnd/>
          </a:ln>
        </p:spPr>
        <p:txBody>
          <a:bodyPr wrap="none" lIns="97210" tIns="48605" rIns="97210" bIns="48605" anchor="ctr"/>
          <a:lstStyle/>
          <a:p>
            <a:endParaRPr lang="zh-CN" altLang="en-US"/>
          </a:p>
        </p:txBody>
      </p:sp>
      <p:sp>
        <p:nvSpPr>
          <p:cNvPr id="1049024" name="Text Box 5"/>
          <p:cNvSpPr txBox="1">
            <a:spLocks noChangeArrowheads="1"/>
          </p:cNvSpPr>
          <p:nvPr/>
        </p:nvSpPr>
        <p:spPr bwMode="gray">
          <a:xfrm>
            <a:off x="4007655" y="3448649"/>
            <a:ext cx="1812146" cy="421325"/>
          </a:xfrm>
          <a:prstGeom prst="rect">
            <a:avLst/>
          </a:prstGeom>
          <a:noFill/>
          <a:ln w="9525">
            <a:noFill/>
            <a:miter lim="800000"/>
            <a:headEnd/>
            <a:tailEnd/>
          </a:ln>
        </p:spPr>
        <p:txBody>
          <a:bodyPr wrap="none" lIns="97210" tIns="48605" rIns="97210" bIns="48605">
            <a:spAutoFit/>
          </a:bodyPr>
          <a:lstStyle/>
          <a:p>
            <a:pPr algn="ctr" eaLnBrk="0" hangingPunct="0"/>
            <a:r>
              <a:rPr lang="zh-CN" altLang="en-US" sz="2100" dirty="0">
                <a:solidFill>
                  <a:srgbClr val="FFFFFF"/>
                </a:solidFill>
              </a:rPr>
              <a:t>安全教育培训</a:t>
            </a:r>
            <a:endParaRPr lang="en-US" altLang="zh-CN" sz="2100" dirty="0">
              <a:solidFill>
                <a:srgbClr val="FFFFFF"/>
              </a:solidFill>
            </a:endParaRPr>
          </a:p>
        </p:txBody>
      </p:sp>
      <p:grpSp>
        <p:nvGrpSpPr>
          <p:cNvPr id="309" name="Group 9"/>
          <p:cNvGrpSpPr/>
          <p:nvPr/>
        </p:nvGrpSpPr>
        <p:grpSpPr bwMode="auto">
          <a:xfrm>
            <a:off x="1019582" y="2908986"/>
            <a:ext cx="2220707" cy="3444575"/>
            <a:chOff x="630" y="1440"/>
            <a:chExt cx="1247" cy="1968"/>
          </a:xfrm>
        </p:grpSpPr>
        <p:sp>
          <p:nvSpPr>
            <p:cNvPr id="1049025" name="AutoShape 10"/>
            <p:cNvSpPr>
              <a:spLocks noChangeArrowheads="1"/>
            </p:cNvSpPr>
            <p:nvPr/>
          </p:nvSpPr>
          <p:spPr bwMode="gray">
            <a:xfrm>
              <a:off x="672" y="1440"/>
              <a:ext cx="1152" cy="1968"/>
            </a:xfrm>
            <a:prstGeom prst="roundRect">
              <a:avLst>
                <a:gd name="adj" fmla="val 16667"/>
              </a:avLst>
            </a:prstGeom>
            <a:noFill/>
            <a:ln w="38100">
              <a:solidFill>
                <a:srgbClr val="7099E2"/>
              </a:solidFill>
              <a:round/>
              <a:headEnd/>
              <a:tailEnd/>
            </a:ln>
          </p:spPr>
          <p:txBody>
            <a:bodyPr wrap="none" anchor="ctr"/>
            <a:lstStyle/>
            <a:p>
              <a:endParaRPr lang="zh-CN" altLang="zh-CN">
                <a:latin typeface="Verdana" pitchFamily="34" charset="0"/>
              </a:endParaRPr>
            </a:p>
          </p:txBody>
        </p:sp>
        <p:sp>
          <p:nvSpPr>
            <p:cNvPr id="1049026" name="Text Box 11"/>
            <p:cNvSpPr txBox="1">
              <a:spLocks noChangeArrowheads="1"/>
            </p:cNvSpPr>
            <p:nvPr/>
          </p:nvSpPr>
          <p:spPr bwMode="gray">
            <a:xfrm>
              <a:off x="630" y="1584"/>
              <a:ext cx="1247" cy="1402"/>
            </a:xfrm>
            <a:prstGeom prst="rect">
              <a:avLst/>
            </a:prstGeom>
            <a:noFill/>
            <a:ln w="9525">
              <a:noFill/>
              <a:miter lim="800000"/>
              <a:headEnd/>
              <a:tailEnd/>
            </a:ln>
          </p:spPr>
          <p:txBody>
            <a:bodyPr wrap="square">
              <a:spAutoFit/>
            </a:bodyPr>
            <a:lstStyle/>
            <a:p>
              <a:pPr>
                <a:lnSpc>
                  <a:spcPct val="100000"/>
                </a:lnSpc>
              </a:pPr>
              <a:r>
                <a:rPr lang="zh-CN" altLang="en-US" sz="1900" dirty="0">
                  <a:solidFill>
                    <a:srgbClr val="000000"/>
                  </a:solidFill>
                </a:rPr>
                <a:t>职业健康安全</a:t>
              </a:r>
              <a:endParaRPr lang="en-US" altLang="zh-CN" sz="1900" dirty="0">
                <a:solidFill>
                  <a:srgbClr val="000000"/>
                </a:solidFill>
              </a:endParaRPr>
            </a:p>
            <a:p>
              <a:pPr>
                <a:lnSpc>
                  <a:spcPct val="100000"/>
                </a:lnSpc>
              </a:pPr>
              <a:r>
                <a:rPr lang="zh-CN" altLang="en-US" sz="1900" dirty="0">
                  <a:solidFill>
                    <a:srgbClr val="000000"/>
                  </a:solidFill>
                </a:rPr>
                <a:t>管理体系</a:t>
              </a:r>
              <a:endParaRPr lang="en-US" altLang="zh-CN" sz="1900" dirty="0">
                <a:solidFill>
                  <a:srgbClr val="000000"/>
                </a:solidFill>
              </a:endParaRPr>
            </a:p>
            <a:p>
              <a:pPr>
                <a:buSzPct val="60000"/>
                <a:buFontTx/>
                <a:buChar char="•"/>
              </a:pPr>
              <a:endParaRPr lang="en-US" altLang="zh-CN" sz="1500" dirty="0">
                <a:solidFill>
                  <a:srgbClr val="001D3A"/>
                </a:solidFill>
                <a:latin typeface="Verdana" pitchFamily="34" charset="0"/>
              </a:endParaRPr>
            </a:p>
            <a:p>
              <a:pPr>
                <a:lnSpc>
                  <a:spcPct val="200000"/>
                </a:lnSpc>
                <a:buSzPct val="60000"/>
                <a:buFontTx/>
                <a:buChar char="•"/>
              </a:pPr>
              <a:r>
                <a:rPr lang="zh-CN" altLang="en-US" sz="1500" dirty="0">
                  <a:solidFill>
                    <a:srgbClr val="001D3A"/>
                  </a:solidFill>
                  <a:latin typeface="Verdana" pitchFamily="34" charset="0"/>
                </a:rPr>
                <a:t>建立安全管理体系</a:t>
              </a:r>
              <a:r>
                <a:rPr lang="en-US" altLang="zh-CN" sz="1500" dirty="0">
                  <a:solidFill>
                    <a:srgbClr val="001D3A"/>
                  </a:solidFill>
                  <a:latin typeface="Verdana" pitchFamily="34" charset="0"/>
                </a:rPr>
                <a:t>(P)</a:t>
              </a:r>
            </a:p>
            <a:p>
              <a:pPr>
                <a:lnSpc>
                  <a:spcPct val="200000"/>
                </a:lnSpc>
                <a:buSzPct val="60000"/>
                <a:buFontTx/>
                <a:buChar char="•"/>
              </a:pPr>
              <a:r>
                <a:rPr lang="en-US" altLang="zh-CN" sz="1500" dirty="0">
                  <a:solidFill>
                    <a:srgbClr val="001D3A"/>
                  </a:solidFill>
                  <a:latin typeface="Verdana" pitchFamily="34" charset="0"/>
                </a:rPr>
                <a:t> </a:t>
              </a:r>
              <a:r>
                <a:rPr lang="zh-CN" altLang="en-US" sz="1500" dirty="0">
                  <a:solidFill>
                    <a:srgbClr val="001D3A"/>
                  </a:solidFill>
                  <a:latin typeface="Verdana" pitchFamily="34" charset="0"/>
                </a:rPr>
                <a:t>监控管理举措执行</a:t>
              </a:r>
              <a:r>
                <a:rPr lang="en-US" altLang="zh-CN" sz="1500" dirty="0">
                  <a:solidFill>
                    <a:srgbClr val="001D3A"/>
                  </a:solidFill>
                  <a:latin typeface="Verdana" pitchFamily="34" charset="0"/>
                </a:rPr>
                <a:t>(D)</a:t>
              </a:r>
            </a:p>
            <a:p>
              <a:pPr>
                <a:lnSpc>
                  <a:spcPct val="200000"/>
                </a:lnSpc>
                <a:buSzPct val="60000"/>
                <a:buFontTx/>
                <a:buChar char="•"/>
              </a:pPr>
              <a:r>
                <a:rPr lang="en-US" altLang="zh-CN" sz="1500" dirty="0">
                  <a:solidFill>
                    <a:srgbClr val="001D3A"/>
                  </a:solidFill>
                  <a:latin typeface="Verdana" pitchFamily="34" charset="0"/>
                </a:rPr>
                <a:t> </a:t>
              </a:r>
              <a:r>
                <a:rPr lang="zh-CN" altLang="en-US" sz="1500" dirty="0">
                  <a:solidFill>
                    <a:srgbClr val="001D3A"/>
                  </a:solidFill>
                  <a:latin typeface="Verdana" pitchFamily="34" charset="0"/>
                </a:rPr>
                <a:t>定期回顾分析总结</a:t>
              </a:r>
              <a:r>
                <a:rPr lang="en-US" altLang="zh-CN" sz="1500" dirty="0">
                  <a:solidFill>
                    <a:srgbClr val="001D3A"/>
                  </a:solidFill>
                  <a:latin typeface="Verdana" pitchFamily="34" charset="0"/>
                </a:rPr>
                <a:t>(C)</a:t>
              </a:r>
            </a:p>
            <a:p>
              <a:pPr>
                <a:lnSpc>
                  <a:spcPct val="200000"/>
                </a:lnSpc>
                <a:buSzPct val="60000"/>
                <a:buFontTx/>
                <a:buChar char="•"/>
              </a:pPr>
              <a:r>
                <a:rPr lang="en-US" altLang="zh-CN" sz="1500" dirty="0">
                  <a:solidFill>
                    <a:srgbClr val="001D3A"/>
                  </a:solidFill>
                  <a:latin typeface="Verdana" pitchFamily="34" charset="0"/>
                </a:rPr>
                <a:t> </a:t>
              </a:r>
              <a:r>
                <a:rPr lang="zh-CN" altLang="en-US" sz="1500" dirty="0">
                  <a:solidFill>
                    <a:srgbClr val="001D3A"/>
                  </a:solidFill>
                  <a:latin typeface="Verdana" pitchFamily="34" charset="0"/>
                </a:rPr>
                <a:t>持续改进</a:t>
              </a:r>
              <a:r>
                <a:rPr lang="en-US" altLang="zh-CN" sz="1500" dirty="0">
                  <a:solidFill>
                    <a:srgbClr val="001D3A"/>
                  </a:solidFill>
                  <a:latin typeface="Verdana" pitchFamily="34" charset="0"/>
                </a:rPr>
                <a:t>(A)</a:t>
              </a:r>
            </a:p>
          </p:txBody>
        </p:sp>
      </p:grpSp>
      <p:grpSp>
        <p:nvGrpSpPr>
          <p:cNvPr id="310" name="Group 12"/>
          <p:cNvGrpSpPr/>
          <p:nvPr/>
        </p:nvGrpSpPr>
        <p:grpSpPr bwMode="auto">
          <a:xfrm>
            <a:off x="6737464" y="2908986"/>
            <a:ext cx="2052320" cy="3444575"/>
            <a:chOff x="3936" y="1440"/>
            <a:chExt cx="1152" cy="1968"/>
          </a:xfrm>
        </p:grpSpPr>
        <p:sp>
          <p:nvSpPr>
            <p:cNvPr id="1049027" name="AutoShape 13"/>
            <p:cNvSpPr>
              <a:spLocks noChangeArrowheads="1"/>
            </p:cNvSpPr>
            <p:nvPr/>
          </p:nvSpPr>
          <p:spPr bwMode="gray">
            <a:xfrm>
              <a:off x="3936" y="1440"/>
              <a:ext cx="1152" cy="1968"/>
            </a:xfrm>
            <a:prstGeom prst="roundRect">
              <a:avLst>
                <a:gd name="adj" fmla="val 16667"/>
              </a:avLst>
            </a:prstGeom>
            <a:noFill/>
            <a:ln w="38100">
              <a:solidFill>
                <a:srgbClr val="7099E2"/>
              </a:solidFill>
              <a:round/>
              <a:headEnd/>
              <a:tailEnd/>
            </a:ln>
          </p:spPr>
          <p:txBody>
            <a:bodyPr wrap="none" anchor="ctr"/>
            <a:lstStyle/>
            <a:p>
              <a:endParaRPr lang="zh-CN" altLang="zh-CN">
                <a:latin typeface="Verdana" pitchFamily="34" charset="0"/>
              </a:endParaRPr>
            </a:p>
          </p:txBody>
        </p:sp>
        <p:sp>
          <p:nvSpPr>
            <p:cNvPr id="1049028" name="Text Box 14"/>
            <p:cNvSpPr txBox="1">
              <a:spLocks noChangeArrowheads="1"/>
            </p:cNvSpPr>
            <p:nvPr/>
          </p:nvSpPr>
          <p:spPr bwMode="gray">
            <a:xfrm>
              <a:off x="3984" y="1584"/>
              <a:ext cx="1045" cy="1381"/>
            </a:xfrm>
            <a:prstGeom prst="rect">
              <a:avLst/>
            </a:prstGeom>
            <a:noFill/>
            <a:ln w="9525">
              <a:noFill/>
              <a:miter lim="800000"/>
              <a:headEnd/>
              <a:tailEnd/>
            </a:ln>
          </p:spPr>
          <p:txBody>
            <a:bodyPr>
              <a:spAutoFit/>
            </a:bodyPr>
            <a:lstStyle/>
            <a:p>
              <a:r>
                <a:rPr lang="zh-CN" altLang="en-US" sz="1900" dirty="0">
                  <a:solidFill>
                    <a:srgbClr val="000000"/>
                  </a:solidFill>
                </a:rPr>
                <a:t>安全生产标准化</a:t>
              </a:r>
              <a:r>
                <a:rPr lang="en-US" altLang="zh-CN" sz="1900" dirty="0">
                  <a:solidFill>
                    <a:srgbClr val="000000"/>
                  </a:solidFill>
                </a:rPr>
                <a:t> </a:t>
              </a:r>
            </a:p>
            <a:p>
              <a:pPr>
                <a:buSzPct val="60000"/>
                <a:buFontTx/>
                <a:buChar char="•"/>
              </a:pPr>
              <a:endParaRPr lang="en-US" altLang="zh-CN" sz="1300" dirty="0">
                <a:solidFill>
                  <a:srgbClr val="001D3A"/>
                </a:solidFill>
                <a:latin typeface="Verdana" pitchFamily="34" charset="0"/>
              </a:endParaRPr>
            </a:p>
            <a:p>
              <a:pPr>
                <a:lnSpc>
                  <a:spcPct val="200000"/>
                </a:lnSpc>
                <a:buSzPct val="60000"/>
                <a:buFontTx/>
                <a:buChar char="•"/>
              </a:pPr>
              <a:r>
                <a:rPr lang="zh-CN" altLang="en-US" sz="1500" dirty="0">
                  <a:solidFill>
                    <a:srgbClr val="001D3A"/>
                  </a:solidFill>
                  <a:latin typeface="Verdana" pitchFamily="34" charset="0"/>
                </a:rPr>
                <a:t>明确安全管理和生产现场设备设施安全标准，提升本质化安全管理水平</a:t>
              </a:r>
              <a:endParaRPr lang="en-US" altLang="zh-CN" sz="1500" dirty="0">
                <a:solidFill>
                  <a:srgbClr val="001D3A"/>
                </a:solidFill>
                <a:latin typeface="Verdana" pitchFamily="34" charset="0"/>
              </a:endParaRPr>
            </a:p>
          </p:txBody>
        </p:sp>
      </p:grpSp>
      <p:grpSp>
        <p:nvGrpSpPr>
          <p:cNvPr id="311" name="Group 24"/>
          <p:cNvGrpSpPr/>
          <p:nvPr/>
        </p:nvGrpSpPr>
        <p:grpSpPr bwMode="auto">
          <a:xfrm>
            <a:off x="1175810" y="2121354"/>
            <a:ext cx="7645220" cy="764878"/>
            <a:chOff x="1920" y="990"/>
            <a:chExt cx="1920" cy="437"/>
          </a:xfrm>
        </p:grpSpPr>
        <p:sp>
          <p:nvSpPr>
            <p:cNvPr id="1049029" name="AutoShape 16"/>
            <p:cNvSpPr>
              <a:spLocks noChangeArrowheads="1"/>
            </p:cNvSpPr>
            <p:nvPr/>
          </p:nvSpPr>
          <p:spPr bwMode="gray">
            <a:xfrm>
              <a:off x="1920" y="990"/>
              <a:ext cx="1920" cy="437"/>
            </a:xfrm>
            <a:prstGeom prst="can">
              <a:avLst>
                <a:gd name="adj" fmla="val 32032"/>
              </a:avLst>
            </a:prstGeom>
            <a:gradFill rotWithShape="1">
              <a:gsLst>
                <a:gs pos="0">
                  <a:srgbClr val="FF9933"/>
                </a:gs>
                <a:gs pos="50000">
                  <a:srgbClr val="FFD7AF"/>
                </a:gs>
                <a:gs pos="100000">
                  <a:srgbClr val="FF9933"/>
                </a:gs>
              </a:gsLst>
              <a:lin ang="0" scaled="1"/>
            </a:gradFill>
            <a:ln w="9525">
              <a:noFill/>
              <a:round/>
              <a:headEnd/>
              <a:tailEnd/>
            </a:ln>
          </p:spPr>
          <p:txBody>
            <a:bodyPr wrap="none" anchor="ctr"/>
            <a:lstStyle/>
            <a:p>
              <a:endParaRPr lang="zh-CN" altLang="en-US"/>
            </a:p>
          </p:txBody>
        </p:sp>
        <p:sp>
          <p:nvSpPr>
            <p:cNvPr id="1049030" name="Text Box 18"/>
            <p:cNvSpPr txBox="1">
              <a:spLocks noChangeArrowheads="1"/>
            </p:cNvSpPr>
            <p:nvPr/>
          </p:nvSpPr>
          <p:spPr bwMode="gray">
            <a:xfrm>
              <a:off x="2585" y="1139"/>
              <a:ext cx="531" cy="220"/>
            </a:xfrm>
            <a:prstGeom prst="rect">
              <a:avLst/>
            </a:prstGeom>
            <a:noFill/>
            <a:ln w="9525">
              <a:noFill/>
              <a:miter lim="800000"/>
              <a:headEnd/>
              <a:tailEnd/>
            </a:ln>
          </p:spPr>
          <p:txBody>
            <a:bodyPr wrap="none">
              <a:spAutoFit/>
            </a:bodyPr>
            <a:lstStyle/>
            <a:p>
              <a:pPr marL="381414" indent="-381414" algn="ctr" defTabSz="1015978" eaLnBrk="0" hangingPunct="0">
                <a:spcBef>
                  <a:spcPct val="20000"/>
                </a:spcBef>
              </a:pPr>
              <a:r>
                <a:rPr lang="zh-CN" altLang="en-US" sz="1900" dirty="0">
                  <a:solidFill>
                    <a:schemeClr val="tx1"/>
                  </a:solidFill>
                  <a:latin typeface="+mn-ea"/>
                  <a:ea typeface="宋体" pitchFamily="2" charset="-122"/>
                </a:rPr>
                <a:t>安全生产责任网络</a:t>
              </a:r>
              <a:endParaRPr lang="en-US" altLang="zh-CN" sz="1900" dirty="0">
                <a:solidFill>
                  <a:schemeClr val="tx1"/>
                </a:solidFill>
                <a:latin typeface="+mn-ea"/>
                <a:ea typeface="宋体" pitchFamily="2" charset="-122"/>
              </a:endParaRPr>
            </a:p>
          </p:txBody>
        </p:sp>
      </p:grpSp>
      <p:grpSp>
        <p:nvGrpSpPr>
          <p:cNvPr id="312" name="Group 23"/>
          <p:cNvGrpSpPr/>
          <p:nvPr/>
        </p:nvGrpSpPr>
        <p:grpSpPr bwMode="auto">
          <a:xfrm>
            <a:off x="1095229" y="6318556"/>
            <a:ext cx="7692911" cy="756126"/>
            <a:chOff x="1920" y="3388"/>
            <a:chExt cx="1920" cy="432"/>
          </a:xfrm>
        </p:grpSpPr>
        <p:sp>
          <p:nvSpPr>
            <p:cNvPr id="1049031" name="AutoShape 19"/>
            <p:cNvSpPr>
              <a:spLocks noChangeArrowheads="1"/>
            </p:cNvSpPr>
            <p:nvPr/>
          </p:nvSpPr>
          <p:spPr bwMode="gray">
            <a:xfrm>
              <a:off x="1920" y="3388"/>
              <a:ext cx="1920" cy="432"/>
            </a:xfrm>
            <a:prstGeom prst="can">
              <a:avLst>
                <a:gd name="adj" fmla="val 32032"/>
              </a:avLst>
            </a:prstGeom>
            <a:gradFill rotWithShape="1">
              <a:gsLst>
                <a:gs pos="0">
                  <a:srgbClr val="44BD41"/>
                </a:gs>
                <a:gs pos="50000">
                  <a:srgbClr val="DDF3DD"/>
                </a:gs>
                <a:gs pos="100000">
                  <a:srgbClr val="44BD41"/>
                </a:gs>
              </a:gsLst>
              <a:lin ang="0" scaled="1"/>
            </a:gradFill>
            <a:ln w="9525">
              <a:noFill/>
              <a:round/>
              <a:headEnd/>
              <a:tailEnd/>
            </a:ln>
          </p:spPr>
          <p:txBody>
            <a:bodyPr wrap="none" anchor="ctr"/>
            <a:lstStyle/>
            <a:p>
              <a:endParaRPr lang="zh-CN" altLang="en-US"/>
            </a:p>
          </p:txBody>
        </p:sp>
        <p:sp>
          <p:nvSpPr>
            <p:cNvPr id="1049032" name="Text Box 20"/>
            <p:cNvSpPr txBox="1">
              <a:spLocks noChangeArrowheads="1"/>
            </p:cNvSpPr>
            <p:nvPr/>
          </p:nvSpPr>
          <p:spPr bwMode="gray">
            <a:xfrm>
              <a:off x="2607" y="3476"/>
              <a:ext cx="528" cy="220"/>
            </a:xfrm>
            <a:prstGeom prst="rect">
              <a:avLst/>
            </a:prstGeom>
            <a:noFill/>
            <a:ln w="9525">
              <a:noFill/>
              <a:miter lim="800000"/>
              <a:headEnd/>
              <a:tailEnd/>
            </a:ln>
          </p:spPr>
          <p:txBody>
            <a:bodyPr wrap="none">
              <a:spAutoFit/>
            </a:bodyPr>
            <a:lstStyle/>
            <a:p>
              <a:pPr marL="381414" indent="-381414" algn="ctr" defTabSz="1015978" eaLnBrk="0" hangingPunct="0">
                <a:spcBef>
                  <a:spcPct val="20000"/>
                </a:spcBef>
              </a:pPr>
              <a:r>
                <a:rPr lang="zh-CN" altLang="en-US" sz="1900" dirty="0">
                  <a:solidFill>
                    <a:schemeClr val="tx1"/>
                  </a:solidFill>
                  <a:latin typeface="+mn-ea"/>
                  <a:ea typeface="宋体" pitchFamily="2" charset="-122"/>
                </a:rPr>
                <a:t>安全合格班组建设</a:t>
              </a:r>
              <a:endParaRPr lang="en-US" altLang="zh-CN" sz="1900" dirty="0">
                <a:solidFill>
                  <a:schemeClr val="tx1"/>
                </a:solidFill>
                <a:latin typeface="+mn-ea"/>
                <a:ea typeface="宋体" pitchFamily="2" charset="-122"/>
              </a:endParaRPr>
            </a:p>
          </p:txBody>
        </p:sp>
      </p:grpSp>
      <p:sp>
        <p:nvSpPr>
          <p:cNvPr id="1049033" name="Text Box 5"/>
          <p:cNvSpPr txBox="1">
            <a:spLocks noChangeArrowheads="1"/>
          </p:cNvSpPr>
          <p:nvPr/>
        </p:nvSpPr>
        <p:spPr bwMode="gray">
          <a:xfrm>
            <a:off x="4017522" y="4127315"/>
            <a:ext cx="1812146" cy="421325"/>
          </a:xfrm>
          <a:prstGeom prst="rect">
            <a:avLst/>
          </a:prstGeom>
          <a:noFill/>
          <a:ln w="9525">
            <a:noFill/>
            <a:miter lim="800000"/>
            <a:headEnd/>
            <a:tailEnd/>
          </a:ln>
        </p:spPr>
        <p:txBody>
          <a:bodyPr wrap="none" lIns="97210" tIns="48605" rIns="97210" bIns="48605">
            <a:spAutoFit/>
          </a:bodyPr>
          <a:lstStyle/>
          <a:p>
            <a:pPr algn="ctr" eaLnBrk="0" hangingPunct="0"/>
            <a:r>
              <a:rPr lang="zh-CN" altLang="en-US" sz="2100" dirty="0">
                <a:solidFill>
                  <a:srgbClr val="FFFFFF"/>
                </a:solidFill>
              </a:rPr>
              <a:t>隐患排查治理</a:t>
            </a:r>
            <a:endParaRPr lang="en-US" altLang="zh-CN" sz="2100" dirty="0">
              <a:solidFill>
                <a:srgbClr val="FFFFFF"/>
              </a:solidFill>
            </a:endParaRPr>
          </a:p>
        </p:txBody>
      </p:sp>
      <p:sp>
        <p:nvSpPr>
          <p:cNvPr id="1049034" name="Text Box 5"/>
          <p:cNvSpPr txBox="1">
            <a:spLocks noChangeArrowheads="1"/>
          </p:cNvSpPr>
          <p:nvPr/>
        </p:nvSpPr>
        <p:spPr bwMode="gray">
          <a:xfrm>
            <a:off x="3992855" y="4804677"/>
            <a:ext cx="1812146" cy="421325"/>
          </a:xfrm>
          <a:prstGeom prst="rect">
            <a:avLst/>
          </a:prstGeom>
          <a:noFill/>
          <a:ln w="9525">
            <a:noFill/>
            <a:miter lim="800000"/>
            <a:headEnd/>
            <a:tailEnd/>
          </a:ln>
        </p:spPr>
        <p:txBody>
          <a:bodyPr wrap="none" lIns="97210" tIns="48605" rIns="97210" bIns="48605">
            <a:spAutoFit/>
          </a:bodyPr>
          <a:lstStyle/>
          <a:p>
            <a:pPr algn="ctr" eaLnBrk="0" hangingPunct="0"/>
            <a:r>
              <a:rPr lang="zh-CN" altLang="en-US" sz="2100" dirty="0">
                <a:solidFill>
                  <a:srgbClr val="FFFFFF"/>
                </a:solidFill>
              </a:rPr>
              <a:t>职业健康管理</a:t>
            </a:r>
            <a:endParaRPr lang="en-US" altLang="zh-CN" sz="2100" dirty="0">
              <a:solidFill>
                <a:srgbClr val="FFFFFF"/>
              </a:solidFill>
            </a:endParaRPr>
          </a:p>
        </p:txBody>
      </p:sp>
      <p:sp>
        <p:nvSpPr>
          <p:cNvPr id="1049035" name="Text Box 18"/>
          <p:cNvSpPr txBox="1">
            <a:spLocks noChangeArrowheads="1"/>
          </p:cNvSpPr>
          <p:nvPr/>
        </p:nvSpPr>
        <p:spPr bwMode="gray">
          <a:xfrm>
            <a:off x="3205989" y="4201597"/>
            <a:ext cx="457929" cy="957369"/>
          </a:xfrm>
          <a:prstGeom prst="rect">
            <a:avLst/>
          </a:prstGeom>
          <a:noFill/>
          <a:ln w="9525">
            <a:noFill/>
            <a:miter lim="800000"/>
            <a:headEnd/>
            <a:tailEnd/>
          </a:ln>
        </p:spPr>
        <p:txBody>
          <a:bodyPr vert="eaVert" wrap="none" lIns="97210" tIns="48605" rIns="97210" bIns="48605">
            <a:spAutoFit/>
          </a:bodyPr>
          <a:lstStyle/>
          <a:p>
            <a:pPr marL="381414" indent="-381414" algn="ctr" defTabSz="1015978" eaLnBrk="0" hangingPunct="0">
              <a:spcBef>
                <a:spcPct val="20000"/>
              </a:spcBef>
            </a:pPr>
            <a:r>
              <a:rPr lang="zh-CN" altLang="en-US" sz="1700" dirty="0">
                <a:solidFill>
                  <a:schemeClr val="tx1"/>
                </a:solidFill>
                <a:latin typeface="+mn-ea"/>
                <a:ea typeface="宋体" pitchFamily="2" charset="-122"/>
              </a:rPr>
              <a:t>科学管理</a:t>
            </a:r>
            <a:endParaRPr lang="en-US" altLang="zh-CN" sz="1700" dirty="0">
              <a:solidFill>
                <a:schemeClr val="tx1"/>
              </a:solidFill>
              <a:latin typeface="+mn-ea"/>
              <a:ea typeface="宋体" pitchFamily="2" charset="-122"/>
            </a:endParaRPr>
          </a:p>
        </p:txBody>
      </p:sp>
      <p:sp>
        <p:nvSpPr>
          <p:cNvPr id="1049036" name="Text Box 18"/>
          <p:cNvSpPr txBox="1">
            <a:spLocks noChangeArrowheads="1"/>
          </p:cNvSpPr>
          <p:nvPr/>
        </p:nvSpPr>
        <p:spPr bwMode="gray">
          <a:xfrm>
            <a:off x="6205533" y="4175343"/>
            <a:ext cx="457929" cy="957369"/>
          </a:xfrm>
          <a:prstGeom prst="rect">
            <a:avLst/>
          </a:prstGeom>
          <a:noFill/>
          <a:ln w="9525">
            <a:noFill/>
            <a:miter lim="800000"/>
            <a:headEnd/>
            <a:tailEnd/>
          </a:ln>
        </p:spPr>
        <p:txBody>
          <a:bodyPr vert="eaVert" wrap="none" lIns="97210" tIns="48605" rIns="97210" bIns="48605">
            <a:spAutoFit/>
          </a:bodyPr>
          <a:lstStyle/>
          <a:p>
            <a:pPr marL="381414" indent="-381414" algn="ctr" defTabSz="1015978" eaLnBrk="0" hangingPunct="0">
              <a:spcBef>
                <a:spcPct val="20000"/>
              </a:spcBef>
            </a:pPr>
            <a:r>
              <a:rPr lang="zh-CN" altLang="en-US" sz="1700" dirty="0">
                <a:solidFill>
                  <a:schemeClr val="tx1"/>
                </a:solidFill>
                <a:latin typeface="+mn-ea"/>
                <a:ea typeface="宋体" pitchFamily="2" charset="-122"/>
              </a:rPr>
              <a:t>明确标准</a:t>
            </a:r>
            <a:endParaRPr lang="en-US" altLang="zh-CN" sz="1700" dirty="0">
              <a:solidFill>
                <a:schemeClr val="tx1"/>
              </a:solidFill>
              <a:latin typeface="+mn-ea"/>
              <a:ea typeface="宋体" pitchFamily="2" charset="-122"/>
            </a:endParaRPr>
          </a:p>
        </p:txBody>
      </p:sp>
      <p:sp>
        <p:nvSpPr>
          <p:cNvPr id="1049037" name="等腰三角形 17"/>
          <p:cNvSpPr>
            <a:spLocks noChangeArrowheads="1"/>
          </p:cNvSpPr>
          <p:nvPr/>
        </p:nvSpPr>
        <p:spPr bwMode="auto">
          <a:xfrm>
            <a:off x="1258034" y="1573514"/>
            <a:ext cx="7461038" cy="673862"/>
          </a:xfrm>
          <a:prstGeom prst="triangle">
            <a:avLst>
              <a:gd name="adj" fmla="val 50000"/>
            </a:avLst>
          </a:prstGeom>
          <a:gradFill>
            <a:gsLst>
              <a:gs pos="0">
                <a:srgbClr val="E6DCAC"/>
              </a:gs>
              <a:gs pos="12000">
                <a:srgbClr val="E6D78A"/>
              </a:gs>
              <a:gs pos="30000">
                <a:srgbClr val="C7AC4C"/>
              </a:gs>
              <a:gs pos="45000">
                <a:srgbClr val="E6D78A"/>
              </a:gs>
              <a:gs pos="77000">
                <a:srgbClr val="C7AC4C"/>
              </a:gs>
              <a:gs pos="100000">
                <a:srgbClr val="E6DCAC"/>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lIns="97210" tIns="48605" rIns="97210" bIns="48605" anchor="ctr"/>
          <a:lstStyle/>
          <a:p>
            <a:pPr algn="ctr" defTabSz="1149305"/>
            <a:endParaRPr lang="zh-CN" altLang="en-US" sz="1500" dirty="0">
              <a:solidFill>
                <a:schemeClr val="bg1"/>
              </a:solidFill>
              <a:latin typeface="微软雅黑" pitchFamily="34" charset="-122"/>
              <a:ea typeface="微软雅黑" pitchFamily="34" charset="-122"/>
            </a:endParaRPr>
          </a:p>
        </p:txBody>
      </p:sp>
      <p:sp>
        <p:nvSpPr>
          <p:cNvPr id="1049038" name="Text Box 18"/>
          <p:cNvSpPr txBox="1">
            <a:spLocks noChangeArrowheads="1"/>
          </p:cNvSpPr>
          <p:nvPr/>
        </p:nvSpPr>
        <p:spPr bwMode="gray">
          <a:xfrm>
            <a:off x="3104792" y="1797551"/>
            <a:ext cx="3777388" cy="390547"/>
          </a:xfrm>
          <a:prstGeom prst="rect">
            <a:avLst/>
          </a:prstGeom>
          <a:noFill/>
          <a:ln w="9525">
            <a:noFill/>
            <a:miter lim="800000"/>
            <a:headEnd/>
            <a:tailEnd/>
          </a:ln>
        </p:spPr>
        <p:txBody>
          <a:bodyPr lIns="97210" tIns="48605" rIns="97210" bIns="48605">
            <a:spAutoFit/>
          </a:bodyPr>
          <a:lstStyle/>
          <a:p>
            <a:pPr marL="381414" indent="-381414" algn="ctr" defTabSz="1015978" eaLnBrk="0" hangingPunct="0">
              <a:spcBef>
                <a:spcPct val="20000"/>
              </a:spcBef>
            </a:pPr>
            <a:r>
              <a:rPr lang="zh-CN" altLang="en-US" sz="1900" dirty="0">
                <a:solidFill>
                  <a:schemeClr val="tx1"/>
                </a:solidFill>
                <a:latin typeface="+mn-ea"/>
                <a:ea typeface="宋体" pitchFamily="2" charset="-122"/>
              </a:rPr>
              <a:t>持续提升公司安全管理</a:t>
            </a:r>
            <a:endParaRPr lang="en-US" altLang="zh-CN" sz="1900" dirty="0">
              <a:solidFill>
                <a:schemeClr val="tx1"/>
              </a:solidFill>
              <a:latin typeface="+mn-ea"/>
              <a:ea typeface="宋体" pitchFamily="2" charset="-122"/>
            </a:endParaRPr>
          </a:p>
        </p:txBody>
      </p:sp>
      <p:sp>
        <p:nvSpPr>
          <p:cNvPr id="1049039" name="Text Box 18"/>
          <p:cNvSpPr txBox="1">
            <a:spLocks noChangeArrowheads="1"/>
          </p:cNvSpPr>
          <p:nvPr/>
        </p:nvSpPr>
        <p:spPr bwMode="gray">
          <a:xfrm>
            <a:off x="4416635" y="5971997"/>
            <a:ext cx="1074765" cy="359769"/>
          </a:xfrm>
          <a:prstGeom prst="rect">
            <a:avLst/>
          </a:prstGeom>
          <a:noFill/>
          <a:ln w="9525">
            <a:noFill/>
            <a:miter lim="800000"/>
            <a:headEnd/>
            <a:tailEnd/>
          </a:ln>
        </p:spPr>
        <p:txBody>
          <a:bodyPr wrap="none" lIns="97210" tIns="48605" rIns="97210" bIns="48605">
            <a:spAutoFit/>
          </a:bodyPr>
          <a:lstStyle/>
          <a:p>
            <a:pPr marL="381414" indent="-381414" algn="ctr" defTabSz="1015978" eaLnBrk="0" hangingPunct="0">
              <a:spcBef>
                <a:spcPct val="20000"/>
              </a:spcBef>
            </a:pPr>
            <a:r>
              <a:rPr lang="zh-CN" altLang="en-US" sz="1700" dirty="0">
                <a:solidFill>
                  <a:schemeClr val="tx1"/>
                </a:solidFill>
                <a:latin typeface="+mn-ea"/>
                <a:ea typeface="宋体" pitchFamily="2" charset="-122"/>
              </a:rPr>
              <a:t>落地支撑</a:t>
            </a:r>
            <a:endParaRPr lang="en-US" altLang="zh-CN" sz="1700" dirty="0">
              <a:solidFill>
                <a:schemeClr val="tx1"/>
              </a:solidFill>
              <a:latin typeface="+mn-ea"/>
              <a:ea typeface="宋体" pitchFamily="2" charset="-122"/>
            </a:endParaRPr>
          </a:p>
        </p:txBody>
      </p:sp>
      <p:sp>
        <p:nvSpPr>
          <p:cNvPr id="1049040" name="AutoShape 25"/>
          <p:cNvSpPr>
            <a:spLocks noChangeArrowheads="1"/>
          </p:cNvSpPr>
          <p:nvPr/>
        </p:nvSpPr>
        <p:spPr bwMode="gray">
          <a:xfrm>
            <a:off x="3890857" y="2679698"/>
            <a:ext cx="2109878" cy="579346"/>
          </a:xfrm>
          <a:prstGeom prst="downArrow">
            <a:avLst>
              <a:gd name="adj1" fmla="val 56417"/>
              <a:gd name="adj2" fmla="val 48338"/>
            </a:avLst>
          </a:prstGeom>
          <a:gradFill rotWithShape="0">
            <a:gsLst>
              <a:gs pos="0">
                <a:srgbClr val="FFFFFF">
                  <a:alpha val="10001"/>
                </a:srgbClr>
              </a:gs>
              <a:gs pos="100000">
                <a:srgbClr val="969696"/>
              </a:gs>
            </a:gsLst>
            <a:lin ang="5400000" scaled="1"/>
          </a:gradFill>
          <a:ln w="9525">
            <a:noFill/>
            <a:miter lim="800000"/>
            <a:headEnd/>
            <a:tailEnd/>
          </a:ln>
        </p:spPr>
        <p:txBody>
          <a:bodyPr wrap="none" lIns="97210" tIns="48605" rIns="97210" bIns="48605" anchor="ctr"/>
          <a:lstStyle/>
          <a:p>
            <a:endParaRPr lang="zh-CN" altLang="en-US"/>
          </a:p>
        </p:txBody>
      </p:sp>
      <p:sp>
        <p:nvSpPr>
          <p:cNvPr id="1049041" name="Text Box 18"/>
          <p:cNvSpPr txBox="1">
            <a:spLocks noChangeArrowheads="1"/>
          </p:cNvSpPr>
          <p:nvPr/>
        </p:nvSpPr>
        <p:spPr bwMode="gray">
          <a:xfrm>
            <a:off x="4357434" y="2838975"/>
            <a:ext cx="1074765" cy="359769"/>
          </a:xfrm>
          <a:prstGeom prst="rect">
            <a:avLst/>
          </a:prstGeom>
          <a:noFill/>
          <a:ln w="9525">
            <a:noFill/>
            <a:miter lim="800000"/>
            <a:headEnd/>
            <a:tailEnd/>
          </a:ln>
        </p:spPr>
        <p:txBody>
          <a:bodyPr wrap="none" lIns="97210" tIns="48605" rIns="97210" bIns="48605">
            <a:spAutoFit/>
          </a:bodyPr>
          <a:lstStyle/>
          <a:p>
            <a:pPr marL="381414" indent="-381414" algn="ctr" defTabSz="1015978" eaLnBrk="0" hangingPunct="0">
              <a:spcBef>
                <a:spcPct val="20000"/>
              </a:spcBef>
            </a:pPr>
            <a:r>
              <a:rPr lang="zh-CN" altLang="en-US" sz="1700" dirty="0">
                <a:solidFill>
                  <a:schemeClr val="tx1"/>
                </a:solidFill>
                <a:latin typeface="+mn-ea"/>
                <a:ea typeface="宋体" pitchFamily="2" charset="-122"/>
              </a:rPr>
              <a:t>明确职责</a:t>
            </a:r>
            <a:endParaRPr lang="en-US" altLang="zh-CN" sz="1700" dirty="0">
              <a:solidFill>
                <a:schemeClr val="tx1"/>
              </a:solidFill>
              <a:latin typeface="+mn-ea"/>
              <a:ea typeface="宋体" pitchFamily="2" charset="-122"/>
            </a:endParaRPr>
          </a:p>
        </p:txBody>
      </p:sp>
      <p:cxnSp>
        <p:nvCxnSpPr>
          <p:cNvPr id="3145739" name="直接连接符 39"/>
          <p:cNvCxnSpPr>
            <a:cxnSpLocks noChangeShapeType="1"/>
          </p:cNvCxnSpPr>
          <p:nvPr/>
        </p:nvCxnSpPr>
        <p:spPr bwMode="auto">
          <a:xfrm>
            <a:off x="1108385" y="4002920"/>
            <a:ext cx="2035875" cy="3501"/>
          </a:xfrm>
          <a:prstGeom prst="line">
            <a:avLst/>
          </a:prstGeom>
          <a:noFill/>
          <a:ln w="38100">
            <a:solidFill>
              <a:srgbClr val="7099E2"/>
            </a:solidFill>
            <a:round/>
            <a:headEnd/>
            <a:tailEnd/>
          </a:ln>
        </p:spPr>
      </p:cxnSp>
      <p:cxnSp>
        <p:nvCxnSpPr>
          <p:cNvPr id="3145740" name="直接连接符 41"/>
          <p:cNvCxnSpPr>
            <a:cxnSpLocks noChangeShapeType="1"/>
          </p:cNvCxnSpPr>
          <p:nvPr/>
        </p:nvCxnSpPr>
        <p:spPr bwMode="auto">
          <a:xfrm>
            <a:off x="6762132" y="3981916"/>
            <a:ext cx="2035875" cy="3501"/>
          </a:xfrm>
          <a:prstGeom prst="line">
            <a:avLst/>
          </a:prstGeom>
          <a:noFill/>
          <a:ln w="38100">
            <a:solidFill>
              <a:srgbClr val="7099E2"/>
            </a:solidFill>
            <a:round/>
            <a:headEnd/>
            <a:tailEnd/>
          </a:ln>
        </p:spPr>
      </p:cxnSp>
      <p:sp>
        <p:nvSpPr>
          <p:cNvPr id="1049042" name="Rectangle 2"/>
          <p:cNvSpPr txBox="1"/>
          <p:nvPr/>
        </p:nvSpPr>
        <p:spPr bwMode="auto">
          <a:xfrm>
            <a:off x="376449" y="1012773"/>
            <a:ext cx="9297931" cy="540841"/>
          </a:xfrm>
          <a:prstGeom prst="rect">
            <a:avLst/>
          </a:prstGeom>
          <a:noFill/>
          <a:ln w="9525">
            <a:noFill/>
            <a:miter lim="800000"/>
            <a:headEnd/>
            <a:tailEnd/>
          </a:ln>
        </p:spPr>
        <p:txBody>
          <a:bodyPr lIns="101789" tIns="50894" rIns="101789" bIns="50894"/>
          <a:lstStyle/>
          <a:p>
            <a:pPr marL="382588" indent="-382588" algn="ctr" defTabSz="1016000" eaLnBrk="0" hangingPunct="0">
              <a:lnSpc>
                <a:spcPct val="93000"/>
              </a:lnSpc>
            </a:pPr>
            <a:r>
              <a:rPr kumimoji="1" lang="en-US" altLang="zh-CN" sz="2600" dirty="0" smtClean="0">
                <a:solidFill>
                  <a:srgbClr val="006699"/>
                </a:solidFill>
                <a:latin typeface="黑体" pitchFamily="49" charset="-122"/>
                <a:ea typeface="黑体" pitchFamily="49" charset="-122"/>
              </a:rPr>
              <a:t>3</a:t>
            </a:r>
            <a:r>
              <a:rPr kumimoji="1" lang="zh-CN" altLang="en-US" sz="2600" dirty="0" smtClean="0">
                <a:solidFill>
                  <a:srgbClr val="006699"/>
                </a:solidFill>
                <a:latin typeface="黑体" pitchFamily="49" charset="-122"/>
                <a:ea typeface="黑体" pitchFamily="49" charset="-122"/>
              </a:rPr>
              <a:t>、公司安全管理体系</a:t>
            </a:r>
            <a:endParaRPr kumimoji="1" lang="en-US" altLang="zh-CN" sz="2600" dirty="0">
              <a:solidFill>
                <a:srgbClr val="006699"/>
              </a:solidFill>
              <a:latin typeface="黑体" pitchFamily="49" charset="-122"/>
              <a:ea typeface="黑体" pitchFamily="49" charset="-122"/>
            </a:endParaRPr>
          </a:p>
        </p:txBody>
      </p:sp>
      <p:sp>
        <p:nvSpPr>
          <p:cNvPr id="1049043"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0" name="Rectangle 28"/>
          <p:cNvSpPr>
            <a:spLocks noChangeArrowheads="1"/>
          </p:cNvSpPr>
          <p:nvPr/>
        </p:nvSpPr>
        <p:spPr bwMode="auto">
          <a:xfrm>
            <a:off x="749301" y="1312844"/>
            <a:ext cx="8712200" cy="4211656"/>
          </a:xfrm>
          <a:prstGeom prst="rect">
            <a:avLst/>
          </a:prstGeom>
          <a:noFill/>
          <a:ln w="9525">
            <a:noFill/>
            <a:miter lim="800000"/>
            <a:headEnd/>
            <a:tailEnd/>
          </a:ln>
        </p:spPr>
        <p:txBody>
          <a:bodyPr lIns="101837" tIns="50918" rIns="101837" bIns="50918"/>
          <a:lstStyle/>
          <a:p>
            <a:pPr>
              <a:lnSpc>
                <a:spcPct val="200000"/>
              </a:lnSpc>
            </a:pPr>
            <a:r>
              <a:rPr lang="zh-CN" altLang="en-US" sz="2000" b="0" dirty="0" smtClean="0">
                <a:solidFill>
                  <a:srgbClr val="006699"/>
                </a:solidFill>
              </a:rPr>
              <a:t>安全生产标准化定义：</a:t>
            </a:r>
            <a:endParaRPr lang="en-US" altLang="zh-CN" sz="2000" b="0" dirty="0" smtClean="0">
              <a:solidFill>
                <a:srgbClr val="006699"/>
              </a:solidFill>
            </a:endParaRPr>
          </a:p>
          <a:p>
            <a:pPr>
              <a:lnSpc>
                <a:spcPct val="200000"/>
              </a:lnSpc>
            </a:pPr>
            <a:r>
              <a:rPr lang="zh-CN" altLang="en-US" sz="2000" b="0" dirty="0" smtClean="0">
                <a:solidFill>
                  <a:srgbClr val="006699"/>
                </a:solidFill>
              </a:rPr>
              <a:t>通过建立安全生产责任制，制定安全管理制度和操作规程，排查治理隐患和监控重大危险源，建立预防机制，规范生产行为，使各生产环节符合有关安全生产法律法规和标准规范的要求，人、机、物、环处于良好的生产状态，并持续改进，不断加强企业安全生产规范化建设。</a:t>
            </a:r>
            <a:endParaRPr lang="en-US" altLang="zh-CN" sz="2000" b="0" dirty="0" smtClean="0">
              <a:solidFill>
                <a:srgbClr val="006699"/>
              </a:solidFill>
            </a:endParaRPr>
          </a:p>
          <a:p>
            <a:pPr lvl="0">
              <a:lnSpc>
                <a:spcPct val="200000"/>
              </a:lnSpc>
            </a:pPr>
            <a:r>
              <a:rPr lang="zh-CN" altLang="en-US" sz="2000" b="0" dirty="0" smtClean="0">
                <a:solidFill>
                  <a:srgbClr val="006699"/>
                </a:solidFill>
              </a:rPr>
              <a:t>安全生产标准化建设涵盖了</a:t>
            </a:r>
            <a:r>
              <a:rPr lang="zh-CN" altLang="en-US" sz="2000" dirty="0" smtClean="0">
                <a:solidFill>
                  <a:srgbClr val="FF0000"/>
                </a:solidFill>
              </a:rPr>
              <a:t>增强人员安全素质</a:t>
            </a:r>
            <a:r>
              <a:rPr lang="zh-CN" altLang="en-US" sz="2000" b="0" dirty="0" smtClean="0">
                <a:solidFill>
                  <a:srgbClr val="006699"/>
                </a:solidFill>
              </a:rPr>
              <a:t>、</a:t>
            </a:r>
            <a:r>
              <a:rPr lang="zh-CN" altLang="en-US" sz="2000" dirty="0" smtClean="0">
                <a:solidFill>
                  <a:srgbClr val="FF0000"/>
                </a:solidFill>
              </a:rPr>
              <a:t>提高装备设施水平</a:t>
            </a:r>
            <a:r>
              <a:rPr lang="zh-CN" altLang="en-US" sz="2000" b="0" dirty="0" smtClean="0">
                <a:solidFill>
                  <a:srgbClr val="006699"/>
                </a:solidFill>
              </a:rPr>
              <a:t>、</a:t>
            </a:r>
            <a:r>
              <a:rPr lang="zh-CN" altLang="en-US" sz="2000" dirty="0" smtClean="0">
                <a:solidFill>
                  <a:srgbClr val="FF0000"/>
                </a:solidFill>
              </a:rPr>
              <a:t>改善作业环境、强化岗位责任落实</a:t>
            </a:r>
            <a:r>
              <a:rPr lang="zh-CN" altLang="en-US" sz="2000" b="0" dirty="0" smtClean="0">
                <a:solidFill>
                  <a:srgbClr val="006699"/>
                </a:solidFill>
              </a:rPr>
              <a:t>等各个方面，是一项长期的、基础性的系统工程，有利于全面促进企业提高安全生产保障水平。</a:t>
            </a:r>
          </a:p>
        </p:txBody>
      </p:sp>
      <p:sp>
        <p:nvSpPr>
          <p:cNvPr id="1049091" name="Text Box 32"/>
          <p:cNvSpPr txBox="1">
            <a:spLocks noChangeArrowheads="1"/>
          </p:cNvSpPr>
          <p:nvPr/>
        </p:nvSpPr>
        <p:spPr bwMode="auto">
          <a:xfrm>
            <a:off x="363432" y="843642"/>
            <a:ext cx="5091606" cy="381236"/>
          </a:xfrm>
          <a:prstGeom prst="rect">
            <a:avLst/>
          </a:prstGeom>
          <a:noFill/>
          <a:ln w="12700" algn="ctr">
            <a:noFill/>
            <a:miter lim="800000"/>
            <a:headEnd type="none" w="sm" len="sm"/>
            <a:tailEnd type="none" w="sm" len="sm"/>
          </a:ln>
        </p:spPr>
        <p:txBody>
          <a:bodyPr lIns="101837" tIns="50918" rIns="101837" bIns="50918">
            <a:spAutoFit/>
          </a:bodyPr>
          <a:lstStyle/>
          <a:p>
            <a:pPr>
              <a:spcBef>
                <a:spcPct val="50000"/>
              </a:spcBef>
            </a:pPr>
            <a:r>
              <a:rPr lang="zh-CN" altLang="en-US" sz="2200" dirty="0" smtClean="0">
                <a:solidFill>
                  <a:srgbClr val="006699"/>
                </a:solidFill>
                <a:latin typeface="宋体" charset="-122"/>
              </a:rPr>
              <a:t>公司安全生产标准化简述：</a:t>
            </a:r>
            <a:endParaRPr lang="zh-CN" altLang="en-US" sz="2200" dirty="0">
              <a:solidFill>
                <a:srgbClr val="006699"/>
              </a:solidFill>
              <a:latin typeface="宋体" charset="-122"/>
            </a:endParaRPr>
          </a:p>
        </p:txBody>
      </p:sp>
      <p:sp>
        <p:nvSpPr>
          <p:cNvPr id="1049092"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8" name="Rectangle 9"/>
          <p:cNvSpPr>
            <a:spLocks noChangeArrowheads="1"/>
          </p:cNvSpPr>
          <p:nvPr/>
        </p:nvSpPr>
        <p:spPr bwMode="auto">
          <a:xfrm>
            <a:off x="787400" y="2186305"/>
            <a:ext cx="8518525" cy="3785652"/>
          </a:xfrm>
          <a:prstGeom prst="rect">
            <a:avLst/>
          </a:prstGeom>
          <a:noFill/>
          <a:ln w="9525">
            <a:noFill/>
            <a:miter lim="800000"/>
            <a:headEnd/>
            <a:tailEnd/>
          </a:ln>
        </p:spPr>
        <p:txBody>
          <a:bodyPr wrap="square" lIns="0" tIns="0" rIns="0" bIns="0">
            <a:spAutoFit/>
          </a:bodyPr>
          <a:lstStyle/>
          <a:p>
            <a:pPr>
              <a:lnSpc>
                <a:spcPct val="200000"/>
              </a:lnSpc>
            </a:pPr>
            <a:r>
              <a:rPr lang="zh-CN" altLang="zh-CN" sz="2100" dirty="0" smtClean="0">
                <a:solidFill>
                  <a:srgbClr val="006699"/>
                </a:solidFill>
                <a:latin typeface="黑体" pitchFamily="49" charset="-122"/>
                <a:ea typeface="黑体" pitchFamily="49" charset="-122"/>
              </a:rPr>
              <a:t>从业人员应当接受安全生产教育和培训，掌握本职工作所需的安全生产知识，提高安全生产技能，增强</a:t>
            </a:r>
            <a:r>
              <a:rPr lang="zh-CN" altLang="zh-CN" sz="2100" dirty="0" smtClean="0">
                <a:solidFill>
                  <a:srgbClr val="FF0000"/>
                </a:solidFill>
                <a:latin typeface="黑体" pitchFamily="49" charset="-122"/>
                <a:ea typeface="黑体" pitchFamily="49" charset="-122"/>
              </a:rPr>
              <a:t>事故预防</a:t>
            </a:r>
            <a:r>
              <a:rPr lang="zh-CN" altLang="zh-CN" sz="2100" dirty="0" smtClean="0">
                <a:solidFill>
                  <a:srgbClr val="006699"/>
                </a:solidFill>
                <a:latin typeface="黑体" pitchFamily="49" charset="-122"/>
                <a:ea typeface="黑体" pitchFamily="49" charset="-122"/>
              </a:rPr>
              <a:t>和</a:t>
            </a:r>
            <a:r>
              <a:rPr lang="zh-CN" altLang="zh-CN" sz="2100" dirty="0" smtClean="0">
                <a:solidFill>
                  <a:srgbClr val="FF0000"/>
                </a:solidFill>
                <a:latin typeface="黑体" pitchFamily="49" charset="-122"/>
                <a:ea typeface="黑体" pitchFamily="49" charset="-122"/>
              </a:rPr>
              <a:t>应急处理能力</a:t>
            </a:r>
            <a:r>
              <a:rPr lang="zh-CN" altLang="zh-CN" sz="2100" dirty="0" smtClean="0">
                <a:solidFill>
                  <a:srgbClr val="006699"/>
                </a:solidFill>
                <a:latin typeface="黑体" pitchFamily="49" charset="-122"/>
                <a:ea typeface="黑体" pitchFamily="49" charset="-122"/>
              </a:rPr>
              <a:t>。</a:t>
            </a:r>
            <a:endParaRPr lang="en-US" altLang="zh-CN" sz="2100" dirty="0" smtClean="0">
              <a:solidFill>
                <a:srgbClr val="006699"/>
              </a:solidFill>
              <a:latin typeface="黑体" pitchFamily="49" charset="-122"/>
              <a:ea typeface="黑体" pitchFamily="49" charset="-122"/>
            </a:endParaRPr>
          </a:p>
          <a:p>
            <a:pPr>
              <a:lnSpc>
                <a:spcPct val="200000"/>
              </a:lnSpc>
            </a:pPr>
            <a:r>
              <a:rPr lang="en-US" altLang="zh-CN" sz="2100" dirty="0" smtClean="0">
                <a:solidFill>
                  <a:srgbClr val="006699"/>
                </a:solidFill>
                <a:latin typeface="黑体" pitchFamily="49" charset="-122"/>
                <a:ea typeface="黑体" pitchFamily="49" charset="-122"/>
              </a:rPr>
              <a:t>                   ----《</a:t>
            </a:r>
            <a:r>
              <a:rPr lang="zh-CN" altLang="en-US" sz="2100" dirty="0" smtClean="0">
                <a:solidFill>
                  <a:srgbClr val="006699"/>
                </a:solidFill>
                <a:latin typeface="黑体" pitchFamily="49" charset="-122"/>
                <a:ea typeface="黑体" pitchFamily="49" charset="-122"/>
              </a:rPr>
              <a:t>中华人民共和国安全生产法》</a:t>
            </a:r>
            <a:r>
              <a:rPr lang="zh-CN" altLang="zh-CN" sz="2100" dirty="0" smtClean="0">
                <a:solidFill>
                  <a:srgbClr val="006699"/>
                </a:solidFill>
                <a:latin typeface="黑体" pitchFamily="49" charset="-122"/>
                <a:ea typeface="黑体" pitchFamily="49" charset="-122"/>
              </a:rPr>
              <a:t>第五十五条</a:t>
            </a:r>
            <a:endParaRPr lang="en-US" altLang="zh-CN" sz="2100" dirty="0" smtClean="0">
              <a:solidFill>
                <a:srgbClr val="006699"/>
              </a:solidFill>
              <a:latin typeface="黑体" pitchFamily="49" charset="-122"/>
              <a:ea typeface="黑体" pitchFamily="49" charset="-122"/>
            </a:endParaRPr>
          </a:p>
          <a:p>
            <a:pPr>
              <a:lnSpc>
                <a:spcPct val="200000"/>
              </a:lnSpc>
            </a:pPr>
            <a:r>
              <a:rPr lang="zh-CN" altLang="zh-CN" sz="2000" dirty="0" smtClean="0">
                <a:solidFill>
                  <a:srgbClr val="006699"/>
                </a:solidFill>
                <a:latin typeface="黑体" pitchFamily="49" charset="-122"/>
                <a:ea typeface="黑体" pitchFamily="49" charset="-122"/>
              </a:rPr>
              <a:t>生产经营单位的从业人员有权了解其作业场所和工作岗位存在的</a:t>
            </a:r>
            <a:r>
              <a:rPr lang="zh-CN" altLang="zh-CN" sz="2000" dirty="0" smtClean="0">
                <a:solidFill>
                  <a:srgbClr val="FF0000"/>
                </a:solidFill>
                <a:latin typeface="黑体" pitchFamily="49" charset="-122"/>
                <a:ea typeface="黑体" pitchFamily="49" charset="-122"/>
              </a:rPr>
              <a:t>危险因素、防范措施及事故应急措施</a:t>
            </a:r>
            <a:r>
              <a:rPr lang="zh-CN" altLang="zh-CN" sz="2000" dirty="0" smtClean="0">
                <a:solidFill>
                  <a:srgbClr val="006699"/>
                </a:solidFill>
                <a:latin typeface="黑体" pitchFamily="49" charset="-122"/>
                <a:ea typeface="黑体" pitchFamily="49" charset="-122"/>
              </a:rPr>
              <a:t>，有权对本单位的安全生产工作提出建议。</a:t>
            </a:r>
            <a:endParaRPr lang="en-US" altLang="zh-CN" sz="2000" dirty="0" smtClean="0">
              <a:solidFill>
                <a:srgbClr val="006699"/>
              </a:solidFill>
              <a:latin typeface="黑体" pitchFamily="49" charset="-122"/>
              <a:ea typeface="黑体" pitchFamily="49" charset="-122"/>
            </a:endParaRPr>
          </a:p>
          <a:p>
            <a:pPr algn="r">
              <a:lnSpc>
                <a:spcPct val="200000"/>
              </a:lnSpc>
            </a:pPr>
            <a:r>
              <a:rPr lang="en-US" altLang="zh-CN" sz="2000" dirty="0" smtClean="0">
                <a:solidFill>
                  <a:srgbClr val="006699"/>
                </a:solidFill>
                <a:latin typeface="黑体" pitchFamily="49" charset="-122"/>
                <a:ea typeface="黑体" pitchFamily="49" charset="-122"/>
              </a:rPr>
              <a:t>                       ----</a:t>
            </a:r>
            <a:r>
              <a:rPr lang="en-US" altLang="zh-CN" sz="2000" dirty="0" smtClean="0">
                <a:solidFill>
                  <a:srgbClr val="006699"/>
                </a:solidFill>
              </a:rPr>
              <a:t>《</a:t>
            </a:r>
            <a:r>
              <a:rPr lang="zh-CN" altLang="en-US" sz="2000" dirty="0" smtClean="0">
                <a:solidFill>
                  <a:srgbClr val="006699"/>
                </a:solidFill>
              </a:rPr>
              <a:t>中华人民共和国</a:t>
            </a:r>
            <a:r>
              <a:rPr lang="zh-CN" altLang="zh-CN" sz="2000" dirty="0" smtClean="0">
                <a:solidFill>
                  <a:srgbClr val="006699"/>
                </a:solidFill>
              </a:rPr>
              <a:t>安全生产法</a:t>
            </a:r>
            <a:r>
              <a:rPr lang="en-US" altLang="zh-CN" sz="2000" dirty="0" smtClean="0">
                <a:solidFill>
                  <a:srgbClr val="006699"/>
                </a:solidFill>
              </a:rPr>
              <a:t>》</a:t>
            </a:r>
            <a:r>
              <a:rPr lang="zh-CN" altLang="zh-CN" sz="2000" dirty="0" smtClean="0">
                <a:solidFill>
                  <a:srgbClr val="006699"/>
                </a:solidFill>
                <a:latin typeface="黑体" pitchFamily="49" charset="-122"/>
                <a:ea typeface="黑体" pitchFamily="49" charset="-122"/>
              </a:rPr>
              <a:t>第五十条</a:t>
            </a:r>
            <a:r>
              <a:rPr lang="en-US" altLang="zh-CN" sz="2000" dirty="0" smtClean="0">
                <a:solidFill>
                  <a:srgbClr val="006699"/>
                </a:solidFill>
                <a:latin typeface="黑体" pitchFamily="49" charset="-122"/>
                <a:ea typeface="黑体" pitchFamily="49" charset="-122"/>
              </a:rPr>
              <a:t> </a:t>
            </a:r>
            <a:endParaRPr lang="zh-CN" altLang="en-US" sz="2000" dirty="0" smtClean="0">
              <a:solidFill>
                <a:srgbClr val="006699"/>
              </a:solidFill>
              <a:latin typeface="黑体" pitchFamily="49" charset="-122"/>
              <a:ea typeface="黑体" pitchFamily="49" charset="-122"/>
            </a:endParaRPr>
          </a:p>
        </p:txBody>
      </p:sp>
      <p:sp>
        <p:nvSpPr>
          <p:cNvPr id="1049130"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
        <p:nvSpPr>
          <p:cNvPr id="4" name="Rectangle 2"/>
          <p:cNvSpPr txBox="1"/>
          <p:nvPr/>
        </p:nvSpPr>
        <p:spPr bwMode="auto">
          <a:xfrm>
            <a:off x="510703" y="1524399"/>
            <a:ext cx="9297931" cy="540841"/>
          </a:xfrm>
          <a:prstGeom prst="rect">
            <a:avLst/>
          </a:prstGeom>
          <a:noFill/>
          <a:ln w="9525">
            <a:noFill/>
            <a:miter lim="800000"/>
            <a:headEnd/>
            <a:tailEnd/>
          </a:ln>
        </p:spPr>
        <p:txBody>
          <a:bodyPr lIns="101789" tIns="50894" rIns="101789" bIns="50894"/>
          <a:lstStyle/>
          <a:p>
            <a:pPr marL="382588" indent="-382588" defTabSz="1016000" eaLnBrk="0" hangingPunct="0">
              <a:lnSpc>
                <a:spcPct val="93000"/>
              </a:lnSpc>
            </a:pPr>
            <a:r>
              <a:rPr kumimoji="1" lang="en-US" altLang="zh-CN" sz="2600" dirty="0" smtClean="0">
                <a:solidFill>
                  <a:srgbClr val="006699"/>
                </a:solidFill>
                <a:latin typeface="黑体" pitchFamily="49" charset="-122"/>
                <a:ea typeface="黑体" pitchFamily="49" charset="-122"/>
              </a:rPr>
              <a:t>1</a:t>
            </a:r>
            <a:r>
              <a:rPr kumimoji="1" lang="zh-CN" altLang="en-US" sz="2600" dirty="0" smtClean="0">
                <a:solidFill>
                  <a:srgbClr val="006699"/>
                </a:solidFill>
                <a:latin typeface="黑体" pitchFamily="49" charset="-122"/>
                <a:ea typeface="黑体" pitchFamily="49" charset="-122"/>
              </a:rPr>
              <a:t>）安全教育培训</a:t>
            </a:r>
            <a:endParaRPr kumimoji="1" lang="en-US" altLang="zh-CN" sz="2600" dirty="0">
              <a:solidFill>
                <a:srgbClr val="006699"/>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5" name="灯片编号占位符 3"/>
          <p:cNvSpPr txBox="1">
            <a:spLocks/>
          </p:cNvSpPr>
          <p:nvPr/>
        </p:nvSpPr>
        <p:spPr bwMode="auto">
          <a:xfrm>
            <a:off x="7656732" y="7057179"/>
            <a:ext cx="2394373" cy="353559"/>
          </a:xfrm>
          <a:prstGeom prst="rect">
            <a:avLst/>
          </a:prstGeom>
          <a:noFill/>
          <a:ln w="9525">
            <a:noFill/>
            <a:miter lim="800000"/>
            <a:headEnd/>
            <a:tailEnd/>
          </a:ln>
        </p:spPr>
        <p:txBody>
          <a:bodyPr lIns="97210" tIns="48605" rIns="97210" bIns="48605"/>
          <a:lstStyle/>
          <a:p>
            <a:pPr algn="r"/>
            <a:fld id="{37F438DD-4AFC-4279-860C-87CCE77C9AFD}" type="slidenum">
              <a:rPr lang="en-US" altLang="zh-CN" sz="1700">
                <a:solidFill>
                  <a:schemeClr val="tx1"/>
                </a:solidFill>
              </a:rPr>
              <a:pPr algn="r"/>
              <a:t>64</a:t>
            </a:fld>
            <a:endParaRPr lang="en-US" altLang="zh-CN" sz="1700" dirty="0">
              <a:solidFill>
                <a:schemeClr val="tx1"/>
              </a:solidFill>
            </a:endParaRPr>
          </a:p>
        </p:txBody>
      </p:sp>
      <p:sp>
        <p:nvSpPr>
          <p:cNvPr id="19" name="Text Box 18"/>
          <p:cNvSpPr txBox="1">
            <a:spLocks noChangeArrowheads="1"/>
          </p:cNvSpPr>
          <p:nvPr/>
        </p:nvSpPr>
        <p:spPr bwMode="gray">
          <a:xfrm>
            <a:off x="3220263" y="1251763"/>
            <a:ext cx="3777387" cy="421325"/>
          </a:xfrm>
          <a:prstGeom prst="rect">
            <a:avLst/>
          </a:prstGeom>
          <a:noFill/>
          <a:ln w="9525">
            <a:noFill/>
            <a:miter lim="800000"/>
            <a:headEnd/>
            <a:tailEnd/>
          </a:ln>
        </p:spPr>
        <p:txBody>
          <a:bodyPr lIns="97210" tIns="48605" rIns="97210" bIns="48605">
            <a:spAutoFit/>
          </a:bodyPr>
          <a:lstStyle/>
          <a:p>
            <a:pPr marL="381414" indent="-381414" algn="ctr" defTabSz="1015978" eaLnBrk="0" hangingPunct="0">
              <a:spcBef>
                <a:spcPct val="20000"/>
              </a:spcBef>
              <a:defRPr/>
            </a:pPr>
            <a:r>
              <a:rPr lang="zh-CN" altLang="en-US" sz="2100" dirty="0">
                <a:solidFill>
                  <a:srgbClr val="006699"/>
                </a:solidFill>
                <a:latin typeface="+mn-ea"/>
              </a:rPr>
              <a:t>安全培训项目</a:t>
            </a:r>
            <a:endParaRPr lang="en-US" altLang="zh-CN" sz="2100" dirty="0">
              <a:solidFill>
                <a:srgbClr val="006699"/>
              </a:solidFill>
              <a:latin typeface="+mn-ea"/>
            </a:endParaRPr>
          </a:p>
        </p:txBody>
      </p:sp>
      <p:sp>
        <p:nvSpPr>
          <p:cNvPr id="21"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pic>
        <p:nvPicPr>
          <p:cNvPr id="1026" name="Picture 2"/>
          <p:cNvPicPr>
            <a:picLocks noChangeAspect="1" noChangeArrowheads="1"/>
          </p:cNvPicPr>
          <p:nvPr/>
        </p:nvPicPr>
        <p:blipFill>
          <a:blip r:embed="rId3" cstate="print"/>
          <a:srcRect/>
          <a:stretch>
            <a:fillRect/>
          </a:stretch>
        </p:blipFill>
        <p:spPr bwMode="auto">
          <a:xfrm>
            <a:off x="566057" y="1791549"/>
            <a:ext cx="9110574" cy="46237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0"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
        <p:nvSpPr>
          <p:cNvPr id="4" name="Rectangle 2"/>
          <p:cNvSpPr txBox="1"/>
          <p:nvPr/>
        </p:nvSpPr>
        <p:spPr bwMode="auto">
          <a:xfrm>
            <a:off x="510703" y="1524399"/>
            <a:ext cx="9297931" cy="540841"/>
          </a:xfrm>
          <a:prstGeom prst="rect">
            <a:avLst/>
          </a:prstGeom>
          <a:noFill/>
          <a:ln w="9525">
            <a:noFill/>
            <a:miter lim="800000"/>
            <a:headEnd/>
            <a:tailEnd/>
          </a:ln>
        </p:spPr>
        <p:txBody>
          <a:bodyPr lIns="101789" tIns="50894" rIns="101789" bIns="50894"/>
          <a:lstStyle/>
          <a:p>
            <a:pPr marL="382588" indent="-382588" defTabSz="1016000" eaLnBrk="0" hangingPunct="0">
              <a:lnSpc>
                <a:spcPct val="93000"/>
              </a:lnSpc>
            </a:pPr>
            <a:r>
              <a:rPr kumimoji="1" lang="en-US" altLang="zh-CN" sz="2600" dirty="0" smtClean="0">
                <a:solidFill>
                  <a:srgbClr val="006699"/>
                </a:solidFill>
                <a:latin typeface="黑体" pitchFamily="49" charset="-122"/>
                <a:ea typeface="黑体" pitchFamily="49" charset="-122"/>
              </a:rPr>
              <a:t>2</a:t>
            </a:r>
            <a:r>
              <a:rPr kumimoji="1" lang="zh-CN" altLang="en-US" sz="2600" dirty="0" smtClean="0">
                <a:solidFill>
                  <a:srgbClr val="006699"/>
                </a:solidFill>
                <a:latin typeface="黑体" pitchFamily="49" charset="-122"/>
                <a:ea typeface="黑体" pitchFamily="49" charset="-122"/>
              </a:rPr>
              <a:t>）隐患排查治理</a:t>
            </a:r>
            <a:endParaRPr kumimoji="1" lang="en-US" altLang="zh-CN" sz="2600" dirty="0">
              <a:solidFill>
                <a:srgbClr val="006699"/>
              </a:solidFill>
              <a:latin typeface="黑体" pitchFamily="49" charset="-122"/>
              <a:ea typeface="黑体" pitchFamily="49" charset="-122"/>
            </a:endParaRPr>
          </a:p>
        </p:txBody>
      </p:sp>
      <p:sp>
        <p:nvSpPr>
          <p:cNvPr id="5" name="Rectangle 3"/>
          <p:cNvSpPr>
            <a:spLocks noChangeArrowheads="1"/>
          </p:cNvSpPr>
          <p:nvPr/>
        </p:nvSpPr>
        <p:spPr bwMode="auto">
          <a:xfrm>
            <a:off x="838345" y="5160156"/>
            <a:ext cx="8668512" cy="1454244"/>
          </a:xfrm>
          <a:prstGeom prst="rect">
            <a:avLst/>
          </a:prstGeom>
          <a:noFill/>
          <a:ln w="9525">
            <a:noFill/>
            <a:miter lim="800000"/>
            <a:headEnd/>
            <a:tailEnd/>
          </a:ln>
        </p:spPr>
        <p:txBody>
          <a:bodyPr wrap="square" lIns="0" tIns="0" rIns="0" bIns="0">
            <a:spAutoFit/>
          </a:bodyPr>
          <a:lstStyle/>
          <a:p>
            <a:pPr>
              <a:lnSpc>
                <a:spcPct val="150000"/>
              </a:lnSpc>
            </a:pPr>
            <a:r>
              <a:rPr lang="zh-CN" altLang="zh-CN" sz="2100" dirty="0" smtClean="0">
                <a:solidFill>
                  <a:srgbClr val="006699"/>
                </a:solidFill>
                <a:latin typeface="黑体" pitchFamily="49" charset="-122"/>
                <a:ea typeface="黑体" pitchFamily="49" charset="-122"/>
              </a:rPr>
              <a:t>从业人员发现</a:t>
            </a:r>
            <a:r>
              <a:rPr lang="zh-CN" altLang="zh-CN" sz="2100" dirty="0" smtClean="0">
                <a:solidFill>
                  <a:srgbClr val="FF0000"/>
                </a:solidFill>
                <a:latin typeface="黑体" pitchFamily="49" charset="-122"/>
                <a:ea typeface="黑体" pitchFamily="49" charset="-122"/>
              </a:rPr>
              <a:t>事故隐患</a:t>
            </a:r>
            <a:r>
              <a:rPr lang="zh-CN" altLang="zh-CN" sz="2100" dirty="0" smtClean="0">
                <a:solidFill>
                  <a:srgbClr val="006699"/>
                </a:solidFill>
                <a:latin typeface="黑体" pitchFamily="49" charset="-122"/>
                <a:ea typeface="黑体" pitchFamily="49" charset="-122"/>
              </a:rPr>
              <a:t>或者其他</a:t>
            </a:r>
            <a:r>
              <a:rPr lang="zh-CN" altLang="zh-CN" sz="2100" dirty="0" smtClean="0">
                <a:solidFill>
                  <a:srgbClr val="FF0000"/>
                </a:solidFill>
                <a:latin typeface="黑体" pitchFamily="49" charset="-122"/>
                <a:ea typeface="黑体" pitchFamily="49" charset="-122"/>
              </a:rPr>
              <a:t>不安全因素</a:t>
            </a:r>
            <a:r>
              <a:rPr lang="zh-CN" altLang="zh-CN" sz="2100" dirty="0" smtClean="0">
                <a:solidFill>
                  <a:srgbClr val="006699"/>
                </a:solidFill>
                <a:latin typeface="黑体" pitchFamily="49" charset="-122"/>
                <a:ea typeface="黑体" pitchFamily="49" charset="-122"/>
              </a:rPr>
              <a:t>，应当立即向现场</a:t>
            </a:r>
            <a:r>
              <a:rPr lang="zh-CN" altLang="zh-CN" sz="2100" dirty="0" smtClean="0">
                <a:solidFill>
                  <a:srgbClr val="FF0000"/>
                </a:solidFill>
                <a:latin typeface="黑体" pitchFamily="49" charset="-122"/>
                <a:ea typeface="黑体" pitchFamily="49" charset="-122"/>
              </a:rPr>
              <a:t>安全生产管理人员</a:t>
            </a:r>
            <a:r>
              <a:rPr lang="zh-CN" altLang="zh-CN" sz="2100" dirty="0" smtClean="0">
                <a:solidFill>
                  <a:srgbClr val="006699"/>
                </a:solidFill>
                <a:latin typeface="黑体" pitchFamily="49" charset="-122"/>
                <a:ea typeface="黑体" pitchFamily="49" charset="-122"/>
              </a:rPr>
              <a:t>或者</a:t>
            </a:r>
            <a:r>
              <a:rPr lang="zh-CN" altLang="zh-CN" sz="2100" dirty="0" smtClean="0">
                <a:solidFill>
                  <a:srgbClr val="FF0000"/>
                </a:solidFill>
                <a:latin typeface="黑体" pitchFamily="49" charset="-122"/>
                <a:ea typeface="黑体" pitchFamily="49" charset="-122"/>
              </a:rPr>
              <a:t>本单位负责人</a:t>
            </a:r>
            <a:r>
              <a:rPr lang="zh-CN" altLang="zh-CN" sz="2100" dirty="0" smtClean="0">
                <a:solidFill>
                  <a:srgbClr val="006699"/>
                </a:solidFill>
                <a:latin typeface="黑体" pitchFamily="49" charset="-122"/>
                <a:ea typeface="黑体" pitchFamily="49" charset="-122"/>
              </a:rPr>
              <a:t>报告；接到报告的人员应当</a:t>
            </a:r>
            <a:r>
              <a:rPr lang="zh-CN" altLang="zh-CN" sz="2100" dirty="0" smtClean="0">
                <a:solidFill>
                  <a:srgbClr val="FF0000"/>
                </a:solidFill>
                <a:latin typeface="黑体" pitchFamily="49" charset="-122"/>
                <a:ea typeface="黑体" pitchFamily="49" charset="-122"/>
              </a:rPr>
              <a:t>及时予以处理</a:t>
            </a:r>
            <a:r>
              <a:rPr lang="zh-CN" altLang="zh-CN" sz="2100" dirty="0" smtClean="0">
                <a:solidFill>
                  <a:srgbClr val="006699"/>
                </a:solidFill>
                <a:latin typeface="黑体" pitchFamily="49" charset="-122"/>
                <a:ea typeface="黑体" pitchFamily="49" charset="-122"/>
              </a:rPr>
              <a:t>。</a:t>
            </a:r>
            <a:endParaRPr lang="en-US" altLang="zh-CN" sz="2100" dirty="0" smtClean="0">
              <a:solidFill>
                <a:srgbClr val="006699"/>
              </a:solidFill>
              <a:latin typeface="黑体" pitchFamily="49" charset="-122"/>
              <a:ea typeface="黑体" pitchFamily="49" charset="-122"/>
            </a:endParaRPr>
          </a:p>
          <a:p>
            <a:pPr>
              <a:lnSpc>
                <a:spcPct val="150000"/>
              </a:lnSpc>
            </a:pPr>
            <a:r>
              <a:rPr lang="en-US" altLang="zh-CN" sz="2100" dirty="0" smtClean="0">
                <a:solidFill>
                  <a:srgbClr val="006699"/>
                </a:solidFill>
                <a:latin typeface="黑体" pitchFamily="49" charset="-122"/>
                <a:ea typeface="黑体" pitchFamily="49" charset="-122"/>
              </a:rPr>
              <a:t>                      ----《</a:t>
            </a:r>
            <a:r>
              <a:rPr lang="zh-CN" altLang="en-US" sz="2100" dirty="0" smtClean="0">
                <a:solidFill>
                  <a:srgbClr val="006699"/>
                </a:solidFill>
                <a:latin typeface="黑体" pitchFamily="49" charset="-122"/>
                <a:ea typeface="黑体" pitchFamily="49" charset="-122"/>
              </a:rPr>
              <a:t>中华人民共和国</a:t>
            </a:r>
            <a:r>
              <a:rPr lang="zh-CN" altLang="zh-CN" sz="2100" dirty="0" smtClean="0">
                <a:solidFill>
                  <a:srgbClr val="006699"/>
                </a:solidFill>
                <a:latin typeface="黑体" pitchFamily="49" charset="-122"/>
                <a:ea typeface="黑体" pitchFamily="49" charset="-122"/>
              </a:rPr>
              <a:t>安全生产法</a:t>
            </a:r>
            <a:r>
              <a:rPr lang="en-US" altLang="zh-CN" sz="2100" dirty="0" smtClean="0">
                <a:solidFill>
                  <a:srgbClr val="006699"/>
                </a:solidFill>
                <a:latin typeface="黑体" pitchFamily="49" charset="-122"/>
                <a:ea typeface="黑体" pitchFamily="49" charset="-122"/>
              </a:rPr>
              <a:t>》</a:t>
            </a:r>
            <a:r>
              <a:rPr lang="zh-CN" altLang="zh-CN" sz="2100" dirty="0" smtClean="0">
                <a:solidFill>
                  <a:srgbClr val="006699"/>
                </a:solidFill>
                <a:latin typeface="黑体" pitchFamily="49" charset="-122"/>
                <a:ea typeface="黑体" pitchFamily="49" charset="-122"/>
              </a:rPr>
              <a:t>第五十六条</a:t>
            </a:r>
          </a:p>
        </p:txBody>
      </p:sp>
      <p:sp>
        <p:nvSpPr>
          <p:cNvPr id="6" name="矩形 5"/>
          <p:cNvSpPr/>
          <p:nvPr/>
        </p:nvSpPr>
        <p:spPr>
          <a:xfrm>
            <a:off x="740228" y="2256332"/>
            <a:ext cx="8781143" cy="2677656"/>
          </a:xfrm>
          <a:prstGeom prst="rect">
            <a:avLst/>
          </a:prstGeom>
        </p:spPr>
        <p:txBody>
          <a:bodyPr wrap="square">
            <a:spAutoFit/>
          </a:bodyPr>
          <a:lstStyle/>
          <a:p>
            <a:pPr algn="just">
              <a:lnSpc>
                <a:spcPct val="150000"/>
              </a:lnSpc>
            </a:pPr>
            <a:r>
              <a:rPr lang="en-US" altLang="zh-CN" dirty="0" smtClean="0">
                <a:solidFill>
                  <a:srgbClr val="006699"/>
                </a:solidFill>
              </a:rPr>
              <a:t>《 YTKC.SP04.03-01</a:t>
            </a:r>
            <a:r>
              <a:rPr lang="zh-CN" altLang="zh-CN" dirty="0" smtClean="0">
                <a:solidFill>
                  <a:srgbClr val="006699"/>
                </a:solidFill>
              </a:rPr>
              <a:t>安全生产责任制管理规定</a:t>
            </a:r>
            <a:r>
              <a:rPr lang="en-US" altLang="zh-CN" dirty="0" smtClean="0">
                <a:solidFill>
                  <a:srgbClr val="006699"/>
                </a:solidFill>
              </a:rPr>
              <a:t>》</a:t>
            </a:r>
          </a:p>
          <a:p>
            <a:pPr algn="just">
              <a:lnSpc>
                <a:spcPct val="150000"/>
              </a:lnSpc>
            </a:pPr>
            <a:r>
              <a:rPr lang="en-US" altLang="zh-CN" b="0" dirty="0" smtClean="0">
                <a:solidFill>
                  <a:srgbClr val="006699"/>
                </a:solidFill>
              </a:rPr>
              <a:t>8.3.1</a:t>
            </a:r>
            <a:r>
              <a:rPr lang="zh-CN" altLang="en-US" b="0" dirty="0" smtClean="0">
                <a:solidFill>
                  <a:srgbClr val="006699"/>
                </a:solidFill>
              </a:rPr>
              <a:t>车间（部门）负责人职责：</a:t>
            </a:r>
            <a:endParaRPr lang="en-US" altLang="zh-CN" b="0" dirty="0" smtClean="0">
              <a:solidFill>
                <a:srgbClr val="006699"/>
              </a:solidFill>
            </a:endParaRPr>
          </a:p>
          <a:p>
            <a:pPr marL="0" lvl="3">
              <a:lnSpc>
                <a:spcPct val="150000"/>
              </a:lnSpc>
            </a:pPr>
            <a:r>
              <a:rPr lang="en-US" altLang="zh-CN" b="0" dirty="0" smtClean="0">
                <a:solidFill>
                  <a:srgbClr val="006699"/>
                </a:solidFill>
              </a:rPr>
              <a:t>8.3.1.7 </a:t>
            </a:r>
            <a:r>
              <a:rPr lang="zh-CN" altLang="zh-CN" b="0" dirty="0" smtClean="0">
                <a:solidFill>
                  <a:srgbClr val="006699"/>
                </a:solidFill>
              </a:rPr>
              <a:t>组织部门开展经常性安全生产检查工作，查找消除事故隐患，保证生产设备、安全装置、消防设施、防护器材和急救器具等处于完好状态</a:t>
            </a:r>
            <a:r>
              <a:rPr lang="zh-CN" altLang="en-US" b="0" dirty="0" smtClean="0">
                <a:solidFill>
                  <a:srgbClr val="006699"/>
                </a:solidFill>
              </a:rPr>
              <a:t>。</a:t>
            </a:r>
            <a:r>
              <a:rPr lang="zh-CN" altLang="zh-CN" b="0" dirty="0" smtClean="0">
                <a:solidFill>
                  <a:srgbClr val="006699"/>
                </a:solidFill>
              </a:rPr>
              <a:t>督促指导所属工段、班组做好安全检查工作。</a:t>
            </a:r>
            <a:endParaRPr lang="en-US" altLang="zh-CN" b="0" dirty="0" smtClean="0">
              <a:solidFill>
                <a:srgbClr val="006699"/>
              </a:solidFill>
            </a:endParaRPr>
          </a:p>
          <a:p>
            <a:pPr marL="0" lvl="2">
              <a:lnSpc>
                <a:spcPct val="150000"/>
              </a:lnSpc>
            </a:pPr>
            <a:r>
              <a:rPr lang="en-US" altLang="zh-CN" b="0" dirty="0" smtClean="0">
                <a:solidFill>
                  <a:srgbClr val="006699"/>
                </a:solidFill>
              </a:rPr>
              <a:t>8.3.3</a:t>
            </a:r>
            <a:r>
              <a:rPr lang="zh-CN" altLang="zh-CN" b="0" dirty="0" smtClean="0">
                <a:solidFill>
                  <a:srgbClr val="006699"/>
                </a:solidFill>
              </a:rPr>
              <a:t>班组长（工位长、工段长、调度）等基层管理人员职责</a:t>
            </a:r>
            <a:r>
              <a:rPr lang="zh-CN" altLang="en-US" b="0" dirty="0" smtClean="0">
                <a:solidFill>
                  <a:srgbClr val="006699"/>
                </a:solidFill>
              </a:rPr>
              <a:t>：</a:t>
            </a:r>
            <a:endParaRPr lang="en-US" altLang="zh-CN" b="0" dirty="0" smtClean="0">
              <a:solidFill>
                <a:srgbClr val="006699"/>
              </a:solidFill>
            </a:endParaRPr>
          </a:p>
          <a:p>
            <a:pPr marL="0" lvl="3">
              <a:lnSpc>
                <a:spcPct val="150000"/>
              </a:lnSpc>
            </a:pPr>
            <a:r>
              <a:rPr lang="en-US" altLang="zh-CN" b="0" dirty="0" smtClean="0">
                <a:solidFill>
                  <a:srgbClr val="006699"/>
                </a:solidFill>
              </a:rPr>
              <a:t>8.3.3.4</a:t>
            </a:r>
            <a:r>
              <a:rPr lang="zh-CN" altLang="zh-CN" b="0" dirty="0" smtClean="0">
                <a:solidFill>
                  <a:srgbClr val="006699"/>
                </a:solidFill>
              </a:rPr>
              <a:t>负责班组安全检查，发现不安全因素及时组织力量消除，并逐级上报，情况紧急时，可越级上报。</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0"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
        <p:nvSpPr>
          <p:cNvPr id="4" name="Rectangle 2"/>
          <p:cNvSpPr txBox="1"/>
          <p:nvPr/>
        </p:nvSpPr>
        <p:spPr bwMode="auto">
          <a:xfrm>
            <a:off x="510703" y="1524399"/>
            <a:ext cx="9297931" cy="540841"/>
          </a:xfrm>
          <a:prstGeom prst="rect">
            <a:avLst/>
          </a:prstGeom>
          <a:noFill/>
          <a:ln w="9525">
            <a:noFill/>
            <a:miter lim="800000"/>
            <a:headEnd/>
            <a:tailEnd/>
          </a:ln>
        </p:spPr>
        <p:txBody>
          <a:bodyPr lIns="101789" tIns="50894" rIns="101789" bIns="50894"/>
          <a:lstStyle/>
          <a:p>
            <a:pPr marL="382588" indent="-382588" defTabSz="1016000" eaLnBrk="0" hangingPunct="0">
              <a:lnSpc>
                <a:spcPct val="93000"/>
              </a:lnSpc>
            </a:pPr>
            <a:r>
              <a:rPr kumimoji="1" lang="en-US" altLang="zh-CN" sz="2600" dirty="0" smtClean="0">
                <a:solidFill>
                  <a:srgbClr val="006699"/>
                </a:solidFill>
                <a:latin typeface="黑体" pitchFamily="49" charset="-122"/>
                <a:ea typeface="黑体" pitchFamily="49" charset="-122"/>
              </a:rPr>
              <a:t>2</a:t>
            </a:r>
            <a:r>
              <a:rPr kumimoji="1" lang="zh-CN" altLang="en-US" sz="2600" dirty="0" smtClean="0">
                <a:solidFill>
                  <a:srgbClr val="006699"/>
                </a:solidFill>
                <a:latin typeface="黑体" pitchFamily="49" charset="-122"/>
                <a:ea typeface="黑体" pitchFamily="49" charset="-122"/>
              </a:rPr>
              <a:t>）隐患排查治理</a:t>
            </a:r>
            <a:endParaRPr kumimoji="1" lang="en-US" altLang="zh-CN" sz="2600" dirty="0">
              <a:solidFill>
                <a:srgbClr val="006699"/>
              </a:solidFill>
              <a:latin typeface="黑体" pitchFamily="49" charset="-122"/>
              <a:ea typeface="黑体" pitchFamily="49" charset="-122"/>
            </a:endParaRPr>
          </a:p>
        </p:txBody>
      </p:sp>
      <p:sp>
        <p:nvSpPr>
          <p:cNvPr id="5" name="Rectangle 3"/>
          <p:cNvSpPr>
            <a:spLocks noChangeArrowheads="1"/>
          </p:cNvSpPr>
          <p:nvPr/>
        </p:nvSpPr>
        <p:spPr bwMode="auto">
          <a:xfrm>
            <a:off x="736745" y="2271813"/>
            <a:ext cx="8668512" cy="3739485"/>
          </a:xfrm>
          <a:prstGeom prst="rect">
            <a:avLst/>
          </a:prstGeom>
          <a:noFill/>
          <a:ln w="9525">
            <a:noFill/>
            <a:miter lim="800000"/>
            <a:headEnd/>
            <a:tailEnd/>
          </a:ln>
        </p:spPr>
        <p:txBody>
          <a:bodyPr wrap="square" lIns="0" tIns="0" rIns="0" bIns="0">
            <a:spAutoFit/>
          </a:bodyPr>
          <a:lstStyle/>
          <a:p>
            <a:pPr>
              <a:lnSpc>
                <a:spcPct val="150000"/>
              </a:lnSpc>
            </a:pPr>
            <a:r>
              <a:rPr lang="zh-CN" altLang="en-US" sz="2100" dirty="0" smtClean="0">
                <a:solidFill>
                  <a:srgbClr val="006699"/>
                </a:solidFill>
                <a:latin typeface="黑体" pitchFamily="49" charset="-122"/>
                <a:ea typeface="黑体" pitchFamily="49" charset="-122"/>
              </a:rPr>
              <a:t>隐患整改措施实施原则：</a:t>
            </a:r>
            <a:endParaRPr lang="en-US" altLang="zh-CN" sz="2100" dirty="0" smtClean="0">
              <a:solidFill>
                <a:srgbClr val="006699"/>
              </a:solidFill>
              <a:latin typeface="黑体" pitchFamily="49" charset="-122"/>
              <a:ea typeface="黑体" pitchFamily="49" charset="-122"/>
            </a:endParaRPr>
          </a:p>
          <a:p>
            <a:pPr>
              <a:lnSpc>
                <a:spcPct val="150000"/>
              </a:lnSpc>
            </a:pPr>
            <a:r>
              <a:rPr lang="zh-CN" altLang="zh-CN" sz="2400" b="0" dirty="0" smtClean="0">
                <a:solidFill>
                  <a:srgbClr val="006699"/>
                </a:solidFill>
              </a:rPr>
              <a:t>事故隐患整改措施分为安全技术、管理要求、安全教育三类，优先级为：安全技术＞管理要求＞安全教育整改</a:t>
            </a:r>
            <a:endParaRPr lang="en-US" altLang="zh-CN" sz="2400" b="0" dirty="0" smtClean="0">
              <a:solidFill>
                <a:srgbClr val="006699"/>
              </a:solidFill>
            </a:endParaRPr>
          </a:p>
          <a:p>
            <a:pPr>
              <a:lnSpc>
                <a:spcPct val="150000"/>
              </a:lnSpc>
            </a:pPr>
            <a:r>
              <a:rPr lang="zh-CN" altLang="en-US" sz="2100" dirty="0" smtClean="0">
                <a:solidFill>
                  <a:srgbClr val="006699"/>
                </a:solidFill>
                <a:latin typeface="黑体" pitchFamily="49" charset="-122"/>
                <a:ea typeface="黑体" pitchFamily="49" charset="-122"/>
              </a:rPr>
              <a:t>隐患排查治理合格标准：</a:t>
            </a:r>
            <a:endParaRPr lang="en-US" altLang="zh-CN" sz="2100" dirty="0" smtClean="0">
              <a:solidFill>
                <a:srgbClr val="006699"/>
              </a:solidFill>
              <a:latin typeface="黑体" pitchFamily="49" charset="-122"/>
              <a:ea typeface="黑体" pitchFamily="49" charset="-122"/>
            </a:endParaRPr>
          </a:p>
          <a:p>
            <a:pPr algn="just">
              <a:lnSpc>
                <a:spcPct val="150000"/>
              </a:lnSpc>
            </a:pPr>
            <a:r>
              <a:rPr lang="zh-CN" altLang="en-US" sz="2400" dirty="0" smtClean="0">
                <a:solidFill>
                  <a:srgbClr val="006699"/>
                </a:solidFill>
              </a:rPr>
              <a:t>消除隐患：</a:t>
            </a:r>
            <a:r>
              <a:rPr lang="zh-CN" altLang="zh-CN" sz="2400" b="0" dirty="0" smtClean="0">
                <a:solidFill>
                  <a:srgbClr val="006699"/>
                </a:solidFill>
              </a:rPr>
              <a:t>危险源产生的原因得到消除。</a:t>
            </a:r>
          </a:p>
          <a:p>
            <a:pPr algn="just">
              <a:lnSpc>
                <a:spcPct val="150000"/>
              </a:lnSpc>
            </a:pPr>
            <a:r>
              <a:rPr lang="zh-CN" altLang="en-US" sz="2400" dirty="0" smtClean="0">
                <a:solidFill>
                  <a:srgbClr val="006699"/>
                </a:solidFill>
              </a:rPr>
              <a:t>现场改善：</a:t>
            </a:r>
            <a:r>
              <a:rPr lang="zh-CN" altLang="zh-CN" sz="2400" b="0" dirty="0" smtClean="0">
                <a:solidFill>
                  <a:srgbClr val="006699"/>
                </a:solidFill>
              </a:rPr>
              <a:t>危险源得到</a:t>
            </a:r>
            <a:r>
              <a:rPr lang="zh-CN" altLang="en-US" sz="2400" b="0" dirty="0" smtClean="0">
                <a:solidFill>
                  <a:srgbClr val="006699"/>
                </a:solidFill>
              </a:rPr>
              <a:t>有效防护和警示</a:t>
            </a:r>
            <a:r>
              <a:rPr lang="zh-CN" altLang="zh-CN" sz="2400" b="0" dirty="0" smtClean="0">
                <a:solidFill>
                  <a:srgbClr val="006699"/>
                </a:solidFill>
              </a:rPr>
              <a:t>。</a:t>
            </a:r>
          </a:p>
          <a:p>
            <a:pPr algn="just">
              <a:lnSpc>
                <a:spcPct val="150000"/>
              </a:lnSpc>
            </a:pPr>
            <a:r>
              <a:rPr lang="zh-CN" altLang="en-US" sz="2400" dirty="0" smtClean="0">
                <a:solidFill>
                  <a:srgbClr val="006699"/>
                </a:solidFill>
              </a:rPr>
              <a:t>管理措施：</a:t>
            </a:r>
            <a:r>
              <a:rPr lang="zh-CN" altLang="en-US" sz="2400" b="0" dirty="0" smtClean="0">
                <a:solidFill>
                  <a:srgbClr val="006699"/>
                </a:solidFill>
              </a:rPr>
              <a:t>明确安全作业标准，为员工配备劳动防护用品</a:t>
            </a:r>
            <a:r>
              <a:rPr lang="zh-CN" altLang="zh-CN" sz="2400" b="0" dirty="0" smtClean="0">
                <a:solidFill>
                  <a:srgbClr val="006699"/>
                </a:solidFill>
              </a:rPr>
              <a:t>。</a:t>
            </a:r>
            <a:endParaRPr lang="en-US" altLang="zh-CN" sz="2100" b="0" dirty="0" smtClean="0">
              <a:solidFill>
                <a:srgbClr val="006699"/>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0"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
        <p:nvSpPr>
          <p:cNvPr id="4" name="Rectangle 2"/>
          <p:cNvSpPr txBox="1"/>
          <p:nvPr/>
        </p:nvSpPr>
        <p:spPr bwMode="auto">
          <a:xfrm>
            <a:off x="510703" y="1524399"/>
            <a:ext cx="9297931" cy="540841"/>
          </a:xfrm>
          <a:prstGeom prst="rect">
            <a:avLst/>
          </a:prstGeom>
          <a:noFill/>
          <a:ln w="9525">
            <a:noFill/>
            <a:miter lim="800000"/>
            <a:headEnd/>
            <a:tailEnd/>
          </a:ln>
        </p:spPr>
        <p:txBody>
          <a:bodyPr lIns="101789" tIns="50894" rIns="101789" bIns="50894"/>
          <a:lstStyle/>
          <a:p>
            <a:pPr marL="382588" indent="-382588" defTabSz="1016000" eaLnBrk="0" hangingPunct="0">
              <a:lnSpc>
                <a:spcPct val="93000"/>
              </a:lnSpc>
            </a:pPr>
            <a:r>
              <a:rPr kumimoji="1" lang="en-US" altLang="zh-CN" sz="2600" dirty="0" smtClean="0">
                <a:solidFill>
                  <a:srgbClr val="006699"/>
                </a:solidFill>
                <a:latin typeface="黑体" pitchFamily="49" charset="-122"/>
                <a:ea typeface="黑体" pitchFamily="49" charset="-122"/>
              </a:rPr>
              <a:t>3</a:t>
            </a:r>
            <a:r>
              <a:rPr kumimoji="1" lang="zh-CN" altLang="en-US" sz="2600" dirty="0" smtClean="0">
                <a:solidFill>
                  <a:srgbClr val="006699"/>
                </a:solidFill>
                <a:latin typeface="黑体" pitchFamily="49" charset="-122"/>
                <a:ea typeface="黑体" pitchFamily="49" charset="-122"/>
              </a:rPr>
              <a:t>）职业健康和劳动防护用品管理</a:t>
            </a:r>
            <a:endParaRPr kumimoji="1" lang="en-US" altLang="zh-CN" sz="2600" dirty="0">
              <a:solidFill>
                <a:srgbClr val="006699"/>
              </a:solidFill>
              <a:latin typeface="黑体" pitchFamily="49" charset="-122"/>
              <a:ea typeface="黑体" pitchFamily="49" charset="-122"/>
            </a:endParaRPr>
          </a:p>
        </p:txBody>
      </p:sp>
      <p:sp>
        <p:nvSpPr>
          <p:cNvPr id="6" name="Rectangle 3"/>
          <p:cNvSpPr txBox="1">
            <a:spLocks noChangeArrowheads="1"/>
          </p:cNvSpPr>
          <p:nvPr/>
        </p:nvSpPr>
        <p:spPr bwMode="auto">
          <a:xfrm>
            <a:off x="1455283" y="1997528"/>
            <a:ext cx="8617631" cy="4241800"/>
          </a:xfrm>
          <a:prstGeom prst="rect">
            <a:avLst/>
          </a:prstGeom>
          <a:noFill/>
          <a:ln w="9525">
            <a:noFill/>
            <a:miter lim="800000"/>
            <a:headEnd/>
            <a:tailEnd/>
          </a:ln>
        </p:spPr>
        <p:txBody>
          <a:bodyPr lIns="95747" tIns="47873" rIns="95747" bIns="47873"/>
          <a:lstStyle/>
          <a:p>
            <a:pPr defTabSz="955675" eaLnBrk="0" hangingPunct="0">
              <a:lnSpc>
                <a:spcPct val="200000"/>
              </a:lnSpc>
            </a:pPr>
            <a:r>
              <a:rPr lang="zh-CN" altLang="zh-CN" sz="1800" dirty="0">
                <a:solidFill>
                  <a:srgbClr val="006699"/>
                </a:solidFill>
              </a:rPr>
              <a:t>职业危害因素</a:t>
            </a:r>
            <a:r>
              <a:rPr lang="zh-CN" altLang="zh-CN" sz="1800" dirty="0" smtClean="0">
                <a:solidFill>
                  <a:srgbClr val="006699"/>
                </a:solidFill>
              </a:rPr>
              <a:t>检测</a:t>
            </a:r>
            <a:r>
              <a:rPr lang="zh-CN" altLang="en-US" sz="1800" dirty="0" smtClean="0">
                <a:solidFill>
                  <a:srgbClr val="006699"/>
                </a:solidFill>
              </a:rPr>
              <a:t>和</a:t>
            </a:r>
            <a:r>
              <a:rPr lang="zh-CN" altLang="zh-CN" sz="1800" dirty="0" smtClean="0">
                <a:solidFill>
                  <a:srgbClr val="006699"/>
                </a:solidFill>
              </a:rPr>
              <a:t>告知</a:t>
            </a:r>
            <a:endParaRPr lang="en-US" altLang="zh-CN" sz="1800" dirty="0">
              <a:solidFill>
                <a:srgbClr val="006699"/>
              </a:solidFill>
            </a:endParaRPr>
          </a:p>
          <a:p>
            <a:pPr defTabSz="955675" eaLnBrk="0" hangingPunct="0">
              <a:lnSpc>
                <a:spcPct val="200000"/>
              </a:lnSpc>
            </a:pPr>
            <a:r>
              <a:rPr lang="zh-CN" altLang="zh-CN" sz="1800" dirty="0" smtClean="0">
                <a:solidFill>
                  <a:srgbClr val="006699"/>
                </a:solidFill>
              </a:rPr>
              <a:t>根据检测</a:t>
            </a:r>
            <a:r>
              <a:rPr lang="zh-CN" altLang="zh-CN" sz="1800" dirty="0">
                <a:solidFill>
                  <a:srgbClr val="006699"/>
                </a:solidFill>
              </a:rPr>
              <a:t>报告</a:t>
            </a:r>
            <a:r>
              <a:rPr lang="zh-CN" altLang="zh-CN" sz="1800" dirty="0" smtClean="0">
                <a:solidFill>
                  <a:srgbClr val="006699"/>
                </a:solidFill>
              </a:rPr>
              <a:t>，完善职业危害因素检测方案，开展检测工作</a:t>
            </a:r>
            <a:r>
              <a:rPr lang="zh-CN" altLang="en-US" sz="1800" dirty="0" smtClean="0">
                <a:solidFill>
                  <a:srgbClr val="006699"/>
                </a:solidFill>
              </a:rPr>
              <a:t>。</a:t>
            </a:r>
            <a:r>
              <a:rPr lang="zh-CN" altLang="zh-CN" sz="1800" dirty="0" smtClean="0">
                <a:solidFill>
                  <a:srgbClr val="006699"/>
                </a:solidFill>
              </a:rPr>
              <a:t>张贴岗位职业</a:t>
            </a:r>
            <a:r>
              <a:rPr lang="zh-CN" altLang="zh-CN" sz="1800" dirty="0">
                <a:solidFill>
                  <a:srgbClr val="006699"/>
                </a:solidFill>
              </a:rPr>
              <a:t>危害因素告知卡，进行职业危害</a:t>
            </a:r>
            <a:r>
              <a:rPr lang="zh-CN" altLang="zh-CN" sz="1800" dirty="0" smtClean="0">
                <a:solidFill>
                  <a:srgbClr val="006699"/>
                </a:solidFill>
              </a:rPr>
              <a:t>因素</a:t>
            </a:r>
            <a:r>
              <a:rPr lang="zh-CN" altLang="en-US" sz="1800" dirty="0" smtClean="0">
                <a:solidFill>
                  <a:srgbClr val="006699"/>
                </a:solidFill>
              </a:rPr>
              <a:t>告知</a:t>
            </a:r>
            <a:r>
              <a:rPr lang="zh-CN" altLang="zh-CN" sz="1800" dirty="0" smtClean="0">
                <a:solidFill>
                  <a:srgbClr val="006699"/>
                </a:solidFill>
              </a:rPr>
              <a:t>。</a:t>
            </a:r>
            <a:endParaRPr lang="zh-CN" altLang="zh-CN" sz="1800" dirty="0">
              <a:solidFill>
                <a:srgbClr val="006699"/>
              </a:solidFill>
            </a:endParaRPr>
          </a:p>
          <a:p>
            <a:pPr defTabSz="955675" eaLnBrk="0" hangingPunct="0">
              <a:lnSpc>
                <a:spcPct val="200000"/>
              </a:lnSpc>
            </a:pPr>
            <a:r>
              <a:rPr lang="zh-CN" altLang="en-US" sz="1800" dirty="0">
                <a:solidFill>
                  <a:srgbClr val="006699"/>
                </a:solidFill>
              </a:rPr>
              <a:t>职业危害因素</a:t>
            </a:r>
            <a:r>
              <a:rPr lang="zh-CN" altLang="en-US" sz="1800" dirty="0" smtClean="0">
                <a:solidFill>
                  <a:srgbClr val="006699"/>
                </a:solidFill>
              </a:rPr>
              <a:t>改善</a:t>
            </a:r>
            <a:endParaRPr lang="en-US" altLang="zh-CN" sz="1800" dirty="0" smtClean="0">
              <a:solidFill>
                <a:srgbClr val="006699"/>
              </a:solidFill>
            </a:endParaRPr>
          </a:p>
          <a:p>
            <a:pPr defTabSz="955675" eaLnBrk="0" hangingPunct="0">
              <a:lnSpc>
                <a:spcPct val="200000"/>
              </a:lnSpc>
            </a:pPr>
            <a:r>
              <a:rPr lang="zh-CN" altLang="en-US" sz="1800" dirty="0" smtClean="0">
                <a:solidFill>
                  <a:srgbClr val="006699"/>
                </a:solidFill>
              </a:rPr>
              <a:t>完善</a:t>
            </a:r>
            <a:r>
              <a:rPr lang="zh-CN" altLang="zh-CN" sz="1800" dirty="0" smtClean="0">
                <a:solidFill>
                  <a:srgbClr val="006699"/>
                </a:solidFill>
              </a:rPr>
              <a:t>职业</a:t>
            </a:r>
            <a:r>
              <a:rPr lang="zh-CN" altLang="en-US" sz="1800" dirty="0" smtClean="0">
                <a:solidFill>
                  <a:srgbClr val="006699"/>
                </a:solidFill>
              </a:rPr>
              <a:t>健康</a:t>
            </a:r>
            <a:r>
              <a:rPr lang="zh-CN" altLang="zh-CN" sz="1800" dirty="0" smtClean="0">
                <a:solidFill>
                  <a:srgbClr val="006699"/>
                </a:solidFill>
              </a:rPr>
              <a:t>防控设备保养</a:t>
            </a:r>
            <a:r>
              <a:rPr lang="zh-CN" altLang="en-US" sz="1800" dirty="0" smtClean="0">
                <a:solidFill>
                  <a:srgbClr val="006699"/>
                </a:solidFill>
              </a:rPr>
              <a:t>和</a:t>
            </a:r>
            <a:r>
              <a:rPr lang="zh-CN" altLang="zh-CN" sz="1800" dirty="0" smtClean="0">
                <a:solidFill>
                  <a:srgbClr val="006699"/>
                </a:solidFill>
              </a:rPr>
              <a:t>点检</a:t>
            </a:r>
            <a:r>
              <a:rPr lang="zh-CN" altLang="en-US" sz="1800" dirty="0" smtClean="0">
                <a:solidFill>
                  <a:srgbClr val="006699"/>
                </a:solidFill>
              </a:rPr>
              <a:t>要求，</a:t>
            </a:r>
            <a:r>
              <a:rPr lang="zh-CN" altLang="zh-CN" sz="1800" dirty="0" smtClean="0">
                <a:solidFill>
                  <a:srgbClr val="006699"/>
                </a:solidFill>
              </a:rPr>
              <a:t>监控负压风机</a:t>
            </a:r>
            <a:r>
              <a:rPr lang="zh-CN" altLang="en-US" sz="1800" dirty="0" smtClean="0">
                <a:solidFill>
                  <a:srgbClr val="006699"/>
                </a:solidFill>
              </a:rPr>
              <a:t>等职业健康防控设备运行</a:t>
            </a:r>
            <a:r>
              <a:rPr lang="zh-CN" altLang="zh-CN" sz="1800" dirty="0" smtClean="0">
                <a:solidFill>
                  <a:srgbClr val="006699"/>
                </a:solidFill>
              </a:rPr>
              <a:t>。</a:t>
            </a:r>
            <a:endParaRPr lang="en-US" altLang="zh-CN" sz="1800" b="1" dirty="0" smtClean="0">
              <a:solidFill>
                <a:srgbClr val="006699"/>
              </a:solidFill>
            </a:endParaRPr>
          </a:p>
          <a:p>
            <a:pPr defTabSz="955675" eaLnBrk="0" hangingPunct="0">
              <a:lnSpc>
                <a:spcPct val="200000"/>
              </a:lnSpc>
            </a:pPr>
            <a:r>
              <a:rPr lang="zh-CN" altLang="en-US" sz="1800" dirty="0" smtClean="0">
                <a:solidFill>
                  <a:srgbClr val="006699"/>
                </a:solidFill>
              </a:rPr>
              <a:t>劳动</a:t>
            </a:r>
            <a:r>
              <a:rPr lang="zh-CN" altLang="en-US" sz="1800" dirty="0">
                <a:solidFill>
                  <a:srgbClr val="006699"/>
                </a:solidFill>
              </a:rPr>
              <a:t>防护用品管理</a:t>
            </a:r>
            <a:endParaRPr lang="en-US" altLang="zh-CN" sz="1800" dirty="0">
              <a:solidFill>
                <a:srgbClr val="006699"/>
              </a:solidFill>
            </a:endParaRPr>
          </a:p>
          <a:p>
            <a:pPr defTabSz="955675" eaLnBrk="0" hangingPunct="0">
              <a:lnSpc>
                <a:spcPct val="200000"/>
              </a:lnSpc>
            </a:pPr>
            <a:r>
              <a:rPr lang="zh-CN" altLang="en-US" sz="1800" dirty="0" smtClean="0">
                <a:solidFill>
                  <a:srgbClr val="006699"/>
                </a:solidFill>
              </a:rPr>
              <a:t>明确</a:t>
            </a:r>
            <a:r>
              <a:rPr lang="zh-CN" altLang="en-US" sz="1800" dirty="0">
                <a:solidFill>
                  <a:srgbClr val="006699"/>
                </a:solidFill>
              </a:rPr>
              <a:t>劳动防护用品配备标准、根据现场情况开发新型劳动防护用品满足员工需要。</a:t>
            </a:r>
            <a:endParaRPr lang="en-US" altLang="zh-CN" sz="1800" dirty="0">
              <a:solidFill>
                <a:srgbClr val="006699"/>
              </a:solidFill>
            </a:endParaRPr>
          </a:p>
          <a:p>
            <a:pPr defTabSz="955675" eaLnBrk="0" hangingPunct="0">
              <a:lnSpc>
                <a:spcPct val="200000"/>
              </a:lnSpc>
            </a:pPr>
            <a:r>
              <a:rPr lang="zh-CN" altLang="zh-CN" sz="1800" dirty="0">
                <a:solidFill>
                  <a:srgbClr val="006699"/>
                </a:solidFill>
              </a:rPr>
              <a:t>职业健康体检</a:t>
            </a:r>
            <a:endParaRPr lang="en-US" altLang="zh-CN" sz="1800" dirty="0">
              <a:solidFill>
                <a:srgbClr val="006699"/>
              </a:solidFill>
            </a:endParaRPr>
          </a:p>
          <a:p>
            <a:pPr defTabSz="955675" eaLnBrk="0" hangingPunct="0">
              <a:lnSpc>
                <a:spcPct val="200000"/>
              </a:lnSpc>
            </a:pPr>
            <a:r>
              <a:rPr lang="zh-CN" altLang="en-US" sz="1800" dirty="0" smtClean="0">
                <a:solidFill>
                  <a:srgbClr val="006699"/>
                </a:solidFill>
              </a:rPr>
              <a:t>收集</a:t>
            </a:r>
            <a:r>
              <a:rPr lang="zh-CN" altLang="zh-CN" sz="1800" dirty="0">
                <a:solidFill>
                  <a:srgbClr val="006699"/>
                </a:solidFill>
              </a:rPr>
              <a:t>体检过程</a:t>
            </a:r>
            <a:r>
              <a:rPr lang="zh-CN" altLang="en-US" sz="1800" dirty="0">
                <a:solidFill>
                  <a:srgbClr val="006699"/>
                </a:solidFill>
              </a:rPr>
              <a:t>员工</a:t>
            </a:r>
            <a:r>
              <a:rPr lang="zh-CN" altLang="zh-CN" sz="1800" dirty="0">
                <a:solidFill>
                  <a:srgbClr val="006699"/>
                </a:solidFill>
              </a:rPr>
              <a:t>意见，完善职业健康体检</a:t>
            </a:r>
            <a:r>
              <a:rPr lang="zh-CN" altLang="en-US" sz="1800" dirty="0">
                <a:solidFill>
                  <a:srgbClr val="006699"/>
                </a:solidFill>
              </a:rPr>
              <a:t>规则，按计划开展年度</a:t>
            </a:r>
            <a:r>
              <a:rPr lang="zh-CN" altLang="zh-CN" sz="1800" dirty="0">
                <a:solidFill>
                  <a:srgbClr val="006699"/>
                </a:solidFill>
              </a:rPr>
              <a:t>职业健康体检。</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reeform 1041"/>
          <p:cNvSpPr>
            <a:spLocks/>
          </p:cNvSpPr>
          <p:nvPr/>
        </p:nvSpPr>
        <p:spPr bwMode="auto">
          <a:xfrm>
            <a:off x="2525933" y="4830969"/>
            <a:ext cx="1642843" cy="1218203"/>
          </a:xfrm>
          <a:custGeom>
            <a:avLst/>
            <a:gdLst>
              <a:gd name="T0" fmla="*/ 2147483647 w 1152"/>
              <a:gd name="T1" fmla="*/ 0 h 1020"/>
              <a:gd name="T2" fmla="*/ 0 w 1152"/>
              <a:gd name="T3" fmla="*/ 2147483647 h 1020"/>
              <a:gd name="T4" fmla="*/ 2147483647 w 1152"/>
              <a:gd name="T5" fmla="*/ 2147483647 h 1020"/>
              <a:gd name="T6" fmla="*/ 2147483647 w 1152"/>
              <a:gd name="T7" fmla="*/ 0 h 1020"/>
              <a:gd name="T8" fmla="*/ 0 60000 65536"/>
              <a:gd name="T9" fmla="*/ 0 60000 65536"/>
              <a:gd name="T10" fmla="*/ 0 60000 65536"/>
              <a:gd name="T11" fmla="*/ 0 60000 65536"/>
              <a:gd name="T12" fmla="*/ 0 w 1152"/>
              <a:gd name="T13" fmla="*/ 0 h 1020"/>
              <a:gd name="T14" fmla="*/ 1152 w 1152"/>
              <a:gd name="T15" fmla="*/ 1020 h 1020"/>
            </a:gdLst>
            <a:ahLst/>
            <a:cxnLst>
              <a:cxn ang="T8">
                <a:pos x="T0" y="T1"/>
              </a:cxn>
              <a:cxn ang="T9">
                <a:pos x="T2" y="T3"/>
              </a:cxn>
              <a:cxn ang="T10">
                <a:pos x="T4" y="T5"/>
              </a:cxn>
              <a:cxn ang="T11">
                <a:pos x="T6" y="T7"/>
              </a:cxn>
            </a:cxnLst>
            <a:rect l="T12" t="T13" r="T14" b="T15"/>
            <a:pathLst>
              <a:path w="1152" h="1020">
                <a:moveTo>
                  <a:pt x="582" y="0"/>
                </a:moveTo>
                <a:lnTo>
                  <a:pt x="0" y="1020"/>
                </a:lnTo>
                <a:lnTo>
                  <a:pt x="1152" y="1020"/>
                </a:lnTo>
                <a:lnTo>
                  <a:pt x="582" y="0"/>
                </a:lnTo>
                <a:close/>
              </a:path>
            </a:pathLst>
          </a:custGeom>
          <a:gradFill rotWithShape="0">
            <a:gsLst>
              <a:gs pos="0">
                <a:srgbClr val="FFFFFF"/>
              </a:gs>
              <a:gs pos="100000">
                <a:srgbClr val="767676"/>
              </a:gs>
            </a:gsLst>
            <a:lin ang="5400000" scaled="1"/>
          </a:gradFill>
          <a:ln w="6350">
            <a:noFill/>
            <a:round/>
            <a:headEnd/>
            <a:tailEnd/>
          </a:ln>
        </p:spPr>
        <p:txBody>
          <a:bodyPr wrap="none" lIns="97210" tIns="48605" rIns="97210" bIns="0" anchor="ctr"/>
          <a:lstStyle/>
          <a:p>
            <a:endParaRPr lang="zh-CN" altLang="en-US"/>
          </a:p>
        </p:txBody>
      </p:sp>
      <p:sp>
        <p:nvSpPr>
          <p:cNvPr id="22531" name="Freeform 1042"/>
          <p:cNvSpPr>
            <a:spLocks/>
          </p:cNvSpPr>
          <p:nvPr/>
        </p:nvSpPr>
        <p:spPr bwMode="auto">
          <a:xfrm flipV="1">
            <a:off x="2525933" y="3838554"/>
            <a:ext cx="1642843" cy="1218203"/>
          </a:xfrm>
          <a:custGeom>
            <a:avLst/>
            <a:gdLst>
              <a:gd name="T0" fmla="*/ 2147483647 w 1152"/>
              <a:gd name="T1" fmla="*/ 0 h 1020"/>
              <a:gd name="T2" fmla="*/ 0 w 1152"/>
              <a:gd name="T3" fmla="*/ 2147483647 h 1020"/>
              <a:gd name="T4" fmla="*/ 2147483647 w 1152"/>
              <a:gd name="T5" fmla="*/ 2147483647 h 1020"/>
              <a:gd name="T6" fmla="*/ 2147483647 w 1152"/>
              <a:gd name="T7" fmla="*/ 0 h 1020"/>
              <a:gd name="T8" fmla="*/ 0 60000 65536"/>
              <a:gd name="T9" fmla="*/ 0 60000 65536"/>
              <a:gd name="T10" fmla="*/ 0 60000 65536"/>
              <a:gd name="T11" fmla="*/ 0 60000 65536"/>
              <a:gd name="T12" fmla="*/ 0 w 1152"/>
              <a:gd name="T13" fmla="*/ 0 h 1020"/>
              <a:gd name="T14" fmla="*/ 1152 w 1152"/>
              <a:gd name="T15" fmla="*/ 1020 h 1020"/>
            </a:gdLst>
            <a:ahLst/>
            <a:cxnLst>
              <a:cxn ang="T8">
                <a:pos x="T0" y="T1"/>
              </a:cxn>
              <a:cxn ang="T9">
                <a:pos x="T2" y="T3"/>
              </a:cxn>
              <a:cxn ang="T10">
                <a:pos x="T4" y="T5"/>
              </a:cxn>
              <a:cxn ang="T11">
                <a:pos x="T6" y="T7"/>
              </a:cxn>
            </a:cxnLst>
            <a:rect l="T12" t="T13" r="T14" b="T15"/>
            <a:pathLst>
              <a:path w="1152" h="1020">
                <a:moveTo>
                  <a:pt x="582" y="0"/>
                </a:moveTo>
                <a:lnTo>
                  <a:pt x="0" y="1020"/>
                </a:lnTo>
                <a:lnTo>
                  <a:pt x="1152" y="1020"/>
                </a:lnTo>
                <a:lnTo>
                  <a:pt x="582" y="0"/>
                </a:lnTo>
                <a:close/>
              </a:path>
            </a:pathLst>
          </a:custGeom>
          <a:gradFill rotWithShape="0">
            <a:gsLst>
              <a:gs pos="0">
                <a:srgbClr val="767676"/>
              </a:gs>
              <a:gs pos="100000">
                <a:srgbClr val="FFFFFF"/>
              </a:gs>
            </a:gsLst>
            <a:lin ang="5400000" scaled="1"/>
          </a:gradFill>
          <a:ln w="6350">
            <a:noFill/>
            <a:round/>
            <a:headEnd/>
            <a:tailEnd/>
          </a:ln>
        </p:spPr>
        <p:txBody>
          <a:bodyPr wrap="none" lIns="97210" tIns="48605" rIns="97210" bIns="0" anchor="ctr"/>
          <a:lstStyle/>
          <a:p>
            <a:endParaRPr lang="zh-CN" altLang="en-US"/>
          </a:p>
        </p:txBody>
      </p:sp>
      <p:sp>
        <p:nvSpPr>
          <p:cNvPr id="22532" name="Freeform 1043"/>
          <p:cNvSpPr>
            <a:spLocks/>
          </p:cNvSpPr>
          <p:nvPr/>
        </p:nvSpPr>
        <p:spPr bwMode="auto">
          <a:xfrm rot="5400000" flipV="1">
            <a:off x="3278802" y="4230251"/>
            <a:ext cx="1424738" cy="1239943"/>
          </a:xfrm>
          <a:custGeom>
            <a:avLst/>
            <a:gdLst>
              <a:gd name="T0" fmla="*/ 2147483647 w 1152"/>
              <a:gd name="T1" fmla="*/ 0 h 1020"/>
              <a:gd name="T2" fmla="*/ 0 w 1152"/>
              <a:gd name="T3" fmla="*/ 2147483647 h 1020"/>
              <a:gd name="T4" fmla="*/ 2147483647 w 1152"/>
              <a:gd name="T5" fmla="*/ 2147483647 h 1020"/>
              <a:gd name="T6" fmla="*/ 2147483647 w 1152"/>
              <a:gd name="T7" fmla="*/ 0 h 1020"/>
              <a:gd name="T8" fmla="*/ 0 60000 65536"/>
              <a:gd name="T9" fmla="*/ 0 60000 65536"/>
              <a:gd name="T10" fmla="*/ 0 60000 65536"/>
              <a:gd name="T11" fmla="*/ 0 60000 65536"/>
              <a:gd name="T12" fmla="*/ 0 w 1152"/>
              <a:gd name="T13" fmla="*/ 0 h 1020"/>
              <a:gd name="T14" fmla="*/ 1152 w 1152"/>
              <a:gd name="T15" fmla="*/ 1020 h 1020"/>
            </a:gdLst>
            <a:ahLst/>
            <a:cxnLst>
              <a:cxn ang="T8">
                <a:pos x="T0" y="T1"/>
              </a:cxn>
              <a:cxn ang="T9">
                <a:pos x="T2" y="T3"/>
              </a:cxn>
              <a:cxn ang="T10">
                <a:pos x="T4" y="T5"/>
              </a:cxn>
              <a:cxn ang="T11">
                <a:pos x="T6" y="T7"/>
              </a:cxn>
            </a:cxnLst>
            <a:rect l="T12" t="T13" r="T14" b="T15"/>
            <a:pathLst>
              <a:path w="1152" h="1020">
                <a:moveTo>
                  <a:pt x="582" y="0"/>
                </a:moveTo>
                <a:lnTo>
                  <a:pt x="0" y="1020"/>
                </a:lnTo>
                <a:lnTo>
                  <a:pt x="1152" y="1020"/>
                </a:lnTo>
                <a:lnTo>
                  <a:pt x="582" y="0"/>
                </a:lnTo>
                <a:close/>
              </a:path>
            </a:pathLst>
          </a:custGeom>
          <a:gradFill rotWithShape="0">
            <a:gsLst>
              <a:gs pos="0">
                <a:srgbClr val="FFFFFF"/>
              </a:gs>
              <a:gs pos="100000">
                <a:srgbClr val="767676"/>
              </a:gs>
            </a:gsLst>
            <a:lin ang="0" scaled="1"/>
          </a:gradFill>
          <a:ln w="6350">
            <a:noFill/>
            <a:round/>
            <a:headEnd/>
            <a:tailEnd/>
          </a:ln>
        </p:spPr>
        <p:txBody>
          <a:bodyPr wrap="none" lIns="97210" tIns="48605" rIns="97210" bIns="0" anchor="ctr"/>
          <a:lstStyle/>
          <a:p>
            <a:endParaRPr lang="zh-CN" altLang="en-US"/>
          </a:p>
        </p:txBody>
      </p:sp>
      <p:sp>
        <p:nvSpPr>
          <p:cNvPr id="22533" name="Freeform 1044"/>
          <p:cNvSpPr>
            <a:spLocks/>
          </p:cNvSpPr>
          <p:nvPr/>
        </p:nvSpPr>
        <p:spPr bwMode="auto">
          <a:xfrm rot="-5400000" flipH="1" flipV="1">
            <a:off x="1922100" y="4251255"/>
            <a:ext cx="1424738" cy="1239943"/>
          </a:xfrm>
          <a:custGeom>
            <a:avLst/>
            <a:gdLst>
              <a:gd name="T0" fmla="*/ 2147483647 w 1152"/>
              <a:gd name="T1" fmla="*/ 0 h 1020"/>
              <a:gd name="T2" fmla="*/ 0 w 1152"/>
              <a:gd name="T3" fmla="*/ 2147483647 h 1020"/>
              <a:gd name="T4" fmla="*/ 2147483647 w 1152"/>
              <a:gd name="T5" fmla="*/ 2147483647 h 1020"/>
              <a:gd name="T6" fmla="*/ 2147483647 w 1152"/>
              <a:gd name="T7" fmla="*/ 0 h 1020"/>
              <a:gd name="T8" fmla="*/ 0 60000 65536"/>
              <a:gd name="T9" fmla="*/ 0 60000 65536"/>
              <a:gd name="T10" fmla="*/ 0 60000 65536"/>
              <a:gd name="T11" fmla="*/ 0 60000 65536"/>
              <a:gd name="T12" fmla="*/ 0 w 1152"/>
              <a:gd name="T13" fmla="*/ 0 h 1020"/>
              <a:gd name="T14" fmla="*/ 1152 w 1152"/>
              <a:gd name="T15" fmla="*/ 1020 h 1020"/>
            </a:gdLst>
            <a:ahLst/>
            <a:cxnLst>
              <a:cxn ang="T8">
                <a:pos x="T0" y="T1"/>
              </a:cxn>
              <a:cxn ang="T9">
                <a:pos x="T2" y="T3"/>
              </a:cxn>
              <a:cxn ang="T10">
                <a:pos x="T4" y="T5"/>
              </a:cxn>
              <a:cxn ang="T11">
                <a:pos x="T6" y="T7"/>
              </a:cxn>
            </a:cxnLst>
            <a:rect l="T12" t="T13" r="T14" b="T15"/>
            <a:pathLst>
              <a:path w="1152" h="1020">
                <a:moveTo>
                  <a:pt x="582" y="0"/>
                </a:moveTo>
                <a:lnTo>
                  <a:pt x="0" y="1020"/>
                </a:lnTo>
                <a:lnTo>
                  <a:pt x="1152" y="1020"/>
                </a:lnTo>
                <a:lnTo>
                  <a:pt x="582" y="0"/>
                </a:lnTo>
                <a:close/>
              </a:path>
            </a:pathLst>
          </a:custGeom>
          <a:gradFill rotWithShape="0">
            <a:gsLst>
              <a:gs pos="0">
                <a:srgbClr val="767676"/>
              </a:gs>
              <a:gs pos="100000">
                <a:srgbClr val="FFFFFF"/>
              </a:gs>
            </a:gsLst>
            <a:lin ang="0" scaled="1"/>
          </a:gradFill>
          <a:ln w="6350">
            <a:noFill/>
            <a:round/>
            <a:headEnd/>
            <a:tailEnd/>
          </a:ln>
        </p:spPr>
        <p:txBody>
          <a:bodyPr wrap="none" lIns="97210" tIns="48605" rIns="97210" bIns="0" anchor="ctr"/>
          <a:lstStyle/>
          <a:p>
            <a:endParaRPr lang="zh-CN" altLang="en-US"/>
          </a:p>
        </p:txBody>
      </p:sp>
      <p:sp>
        <p:nvSpPr>
          <p:cNvPr id="227349" name="Rectangle 1045"/>
          <p:cNvSpPr>
            <a:spLocks noChangeArrowheads="1"/>
          </p:cNvSpPr>
          <p:nvPr/>
        </p:nvSpPr>
        <p:spPr bwMode="auto">
          <a:xfrm>
            <a:off x="751532" y="4146606"/>
            <a:ext cx="1363279" cy="1389732"/>
          </a:xfrm>
          <a:prstGeom prst="rect">
            <a:avLst/>
          </a:prstGeom>
          <a:solidFill>
            <a:srgbClr val="C0C0C0"/>
          </a:solidFill>
          <a:ln w="6350">
            <a:noFill/>
            <a:miter lim="800000"/>
            <a:headEnd/>
            <a:tailEnd/>
          </a:ln>
          <a:effectLst>
            <a:outerShdw dist="53882" dir="2700000" algn="ctr" rotWithShape="0">
              <a:srgbClr val="808080"/>
            </a:outerShdw>
          </a:effectLst>
        </p:spPr>
        <p:txBody>
          <a:bodyPr lIns="48605" tIns="0" rIns="48605" bIns="0" anchor="ctr"/>
          <a:lstStyle/>
          <a:p>
            <a:pPr marL="121512" indent="-121512">
              <a:lnSpc>
                <a:spcPts val="1488"/>
              </a:lnSpc>
              <a:spcBef>
                <a:spcPct val="50000"/>
              </a:spcBef>
              <a:buFontTx/>
              <a:buChar char="•"/>
              <a:defRPr/>
            </a:pPr>
            <a:endParaRPr kumimoji="1" lang="de-DE" altLang="en-US" dirty="0"/>
          </a:p>
        </p:txBody>
      </p:sp>
      <p:sp>
        <p:nvSpPr>
          <p:cNvPr id="227350" name="Rectangle 1046"/>
          <p:cNvSpPr>
            <a:spLocks noChangeArrowheads="1"/>
          </p:cNvSpPr>
          <p:nvPr/>
        </p:nvSpPr>
        <p:spPr bwMode="auto">
          <a:xfrm>
            <a:off x="4540430" y="4146606"/>
            <a:ext cx="1363279" cy="1403734"/>
          </a:xfrm>
          <a:prstGeom prst="rect">
            <a:avLst/>
          </a:prstGeom>
          <a:solidFill>
            <a:srgbClr val="C0C0C0"/>
          </a:solidFill>
          <a:ln w="6350">
            <a:noFill/>
            <a:miter lim="800000"/>
            <a:headEnd/>
            <a:tailEnd/>
          </a:ln>
          <a:effectLst>
            <a:outerShdw dist="53882" dir="2700000" algn="ctr" rotWithShape="0">
              <a:srgbClr val="808080"/>
            </a:outerShdw>
          </a:effectLst>
        </p:spPr>
        <p:txBody>
          <a:bodyPr lIns="48605" tIns="0" rIns="48605" bIns="0" anchor="ctr"/>
          <a:lstStyle/>
          <a:p>
            <a:pPr marL="121512" indent="-121512">
              <a:lnSpc>
                <a:spcPts val="1488"/>
              </a:lnSpc>
              <a:spcBef>
                <a:spcPct val="50000"/>
              </a:spcBef>
              <a:buFontTx/>
              <a:buChar char="•"/>
              <a:defRPr/>
            </a:pPr>
            <a:endParaRPr kumimoji="1" lang="de-DE" altLang="en-US" dirty="0"/>
          </a:p>
        </p:txBody>
      </p:sp>
      <p:sp>
        <p:nvSpPr>
          <p:cNvPr id="22536" name="Text Box 1047"/>
          <p:cNvSpPr txBox="1">
            <a:spLocks noChangeArrowheads="1"/>
          </p:cNvSpPr>
          <p:nvPr/>
        </p:nvSpPr>
        <p:spPr bwMode="auto">
          <a:xfrm>
            <a:off x="744954" y="4185112"/>
            <a:ext cx="1310656" cy="1138444"/>
          </a:xfrm>
          <a:prstGeom prst="rect">
            <a:avLst/>
          </a:prstGeom>
          <a:noFill/>
          <a:ln w="6350">
            <a:noFill/>
            <a:miter lim="800000"/>
            <a:headEnd/>
            <a:tailEnd/>
          </a:ln>
        </p:spPr>
        <p:txBody>
          <a:bodyPr lIns="48605" tIns="48605" rIns="48605" bIns="48605">
            <a:spAutoFit/>
          </a:bodyPr>
          <a:lstStyle/>
          <a:p>
            <a:pPr>
              <a:lnSpc>
                <a:spcPct val="130000"/>
              </a:lnSpc>
            </a:pPr>
            <a:r>
              <a:rPr lang="en-US" altLang="zh-CN" sz="1300" dirty="0">
                <a:solidFill>
                  <a:srgbClr val="FF0000"/>
                </a:solidFill>
              </a:rPr>
              <a:t>1</a:t>
            </a:r>
            <a:r>
              <a:rPr lang="zh-CN" altLang="en-US" sz="1300" dirty="0">
                <a:solidFill>
                  <a:srgbClr val="FF0000"/>
                </a:solidFill>
              </a:rPr>
              <a:t>、策划安全合格班组建设方案，建立组织，明确职责和要求</a:t>
            </a:r>
            <a:endParaRPr lang="en-US" altLang="zh-CN" sz="1300" dirty="0">
              <a:solidFill>
                <a:srgbClr val="FF0000"/>
              </a:solidFill>
            </a:endParaRPr>
          </a:p>
        </p:txBody>
      </p:sp>
      <p:sp>
        <p:nvSpPr>
          <p:cNvPr id="22537" name="Text Box 1048"/>
          <p:cNvSpPr txBox="1">
            <a:spLocks noChangeArrowheads="1"/>
          </p:cNvSpPr>
          <p:nvPr/>
        </p:nvSpPr>
        <p:spPr bwMode="auto">
          <a:xfrm>
            <a:off x="4568385" y="4223618"/>
            <a:ext cx="1323813" cy="1298488"/>
          </a:xfrm>
          <a:prstGeom prst="rect">
            <a:avLst/>
          </a:prstGeom>
          <a:noFill/>
          <a:ln w="6350">
            <a:noFill/>
            <a:miter lim="800000"/>
            <a:headEnd/>
            <a:tailEnd/>
          </a:ln>
        </p:spPr>
        <p:txBody>
          <a:bodyPr lIns="48605" tIns="48605" rIns="48605" bIns="48605">
            <a:spAutoFit/>
          </a:bodyPr>
          <a:lstStyle/>
          <a:p>
            <a:pPr>
              <a:lnSpc>
                <a:spcPct val="100000"/>
              </a:lnSpc>
            </a:pPr>
            <a:r>
              <a:rPr lang="en-US" altLang="zh-CN" sz="1300" dirty="0">
                <a:solidFill>
                  <a:srgbClr val="FF0000"/>
                </a:solidFill>
              </a:rPr>
              <a:t>3</a:t>
            </a:r>
            <a:r>
              <a:rPr lang="zh-CN" altLang="en-US" sz="1300" dirty="0">
                <a:solidFill>
                  <a:srgbClr val="FF0000"/>
                </a:solidFill>
              </a:rPr>
              <a:t>、建立考评标准和评审机制，通过车间月度自评和公司抽查进行监控，制定优化改善措施</a:t>
            </a:r>
            <a:endParaRPr lang="en-US" altLang="zh-CN" sz="1300" dirty="0">
              <a:solidFill>
                <a:srgbClr val="FF0000"/>
              </a:solidFill>
            </a:endParaRPr>
          </a:p>
        </p:txBody>
      </p:sp>
      <p:sp>
        <p:nvSpPr>
          <p:cNvPr id="227353" name="Oval 1049"/>
          <p:cNvSpPr>
            <a:spLocks noChangeArrowheads="1"/>
          </p:cNvSpPr>
          <p:nvPr/>
        </p:nvSpPr>
        <p:spPr bwMode="auto">
          <a:xfrm>
            <a:off x="2440419" y="4151856"/>
            <a:ext cx="1805647" cy="1333723"/>
          </a:xfrm>
          <a:prstGeom prst="ellipse">
            <a:avLst/>
          </a:prstGeom>
          <a:gradFill rotWithShape="0">
            <a:gsLst>
              <a:gs pos="0">
                <a:schemeClr val="accent1"/>
              </a:gs>
              <a:gs pos="100000">
                <a:schemeClr val="accent1">
                  <a:gamma/>
                  <a:shade val="86275"/>
                  <a:invGamma/>
                </a:schemeClr>
              </a:gs>
            </a:gsLst>
            <a:path path="shape">
              <a:fillToRect l="50000" t="50000" r="50000" b="50000"/>
            </a:path>
          </a:gradFill>
          <a:ln w="6350">
            <a:solidFill>
              <a:schemeClr val="bg1"/>
            </a:solidFill>
            <a:round/>
            <a:headEnd/>
            <a:tailEnd/>
          </a:ln>
          <a:effectLst/>
        </p:spPr>
        <p:txBody>
          <a:bodyPr wrap="none" lIns="48605" tIns="48605" rIns="48605" bIns="48605" anchor="ctr"/>
          <a:lstStyle/>
          <a:p>
            <a:pPr>
              <a:defRPr/>
            </a:pPr>
            <a:endParaRPr lang="zh-CN" altLang="en-US"/>
          </a:p>
        </p:txBody>
      </p:sp>
      <p:sp>
        <p:nvSpPr>
          <p:cNvPr id="22539" name="Text Box 1050"/>
          <p:cNvSpPr txBox="1">
            <a:spLocks noChangeArrowheads="1"/>
          </p:cNvSpPr>
          <p:nvPr/>
        </p:nvSpPr>
        <p:spPr bwMode="auto">
          <a:xfrm>
            <a:off x="2754517" y="4171109"/>
            <a:ext cx="1282700" cy="1267212"/>
          </a:xfrm>
          <a:prstGeom prst="rect">
            <a:avLst/>
          </a:prstGeom>
          <a:noFill/>
          <a:ln w="635">
            <a:noFill/>
            <a:miter lim="800000"/>
            <a:headEnd/>
            <a:tailEnd/>
          </a:ln>
        </p:spPr>
        <p:txBody>
          <a:bodyPr lIns="48605" tIns="48605" rIns="48605" bIns="48605"/>
          <a:lstStyle/>
          <a:p>
            <a:r>
              <a:rPr lang="zh-CN" altLang="en-US" sz="1500" dirty="0">
                <a:solidFill>
                  <a:srgbClr val="0000FF"/>
                </a:solidFill>
              </a:rPr>
              <a:t>班组安全活动</a:t>
            </a:r>
            <a:endParaRPr lang="en-US" altLang="zh-CN" sz="1500" dirty="0">
              <a:solidFill>
                <a:srgbClr val="0000FF"/>
              </a:solidFill>
            </a:endParaRPr>
          </a:p>
          <a:p>
            <a:r>
              <a:rPr lang="zh-CN" altLang="en-US" sz="1500" dirty="0">
                <a:solidFill>
                  <a:srgbClr val="0000FF"/>
                </a:solidFill>
              </a:rPr>
              <a:t>班组安全检查</a:t>
            </a:r>
            <a:endParaRPr lang="en-US" altLang="zh-CN" sz="1500" dirty="0">
              <a:solidFill>
                <a:srgbClr val="0000FF"/>
              </a:solidFill>
            </a:endParaRPr>
          </a:p>
          <a:p>
            <a:r>
              <a:rPr lang="zh-CN" altLang="en-US" sz="1500" dirty="0">
                <a:solidFill>
                  <a:srgbClr val="0000FF"/>
                </a:solidFill>
              </a:rPr>
              <a:t>安全交接班</a:t>
            </a:r>
            <a:endParaRPr lang="en-US" altLang="zh-CN" sz="1500" dirty="0">
              <a:solidFill>
                <a:srgbClr val="0000FF"/>
              </a:solidFill>
            </a:endParaRPr>
          </a:p>
        </p:txBody>
      </p:sp>
      <p:sp>
        <p:nvSpPr>
          <p:cNvPr id="227355" name="Rectangle 1051"/>
          <p:cNvSpPr>
            <a:spLocks noChangeArrowheads="1"/>
          </p:cNvSpPr>
          <p:nvPr/>
        </p:nvSpPr>
        <p:spPr bwMode="auto">
          <a:xfrm>
            <a:off x="2516066" y="2949405"/>
            <a:ext cx="1639554" cy="985414"/>
          </a:xfrm>
          <a:prstGeom prst="rect">
            <a:avLst/>
          </a:prstGeom>
          <a:solidFill>
            <a:srgbClr val="C0C0C0"/>
          </a:solidFill>
          <a:ln w="6350">
            <a:noFill/>
            <a:miter lim="800000"/>
            <a:headEnd/>
            <a:tailEnd/>
          </a:ln>
          <a:effectLst>
            <a:outerShdw dist="53882" dir="2700000" algn="ctr" rotWithShape="0">
              <a:srgbClr val="808080"/>
            </a:outerShdw>
          </a:effectLst>
        </p:spPr>
        <p:txBody>
          <a:bodyPr lIns="48605" tIns="0" rIns="48605" bIns="0" anchor="ctr"/>
          <a:lstStyle/>
          <a:p>
            <a:pPr marL="121512" indent="-121512">
              <a:lnSpc>
                <a:spcPts val="1488"/>
              </a:lnSpc>
              <a:spcBef>
                <a:spcPct val="50000"/>
              </a:spcBef>
              <a:buFontTx/>
              <a:buChar char="•"/>
              <a:defRPr/>
            </a:pPr>
            <a:endParaRPr kumimoji="1" lang="de-DE" altLang="en-US" dirty="0"/>
          </a:p>
        </p:txBody>
      </p:sp>
      <p:sp>
        <p:nvSpPr>
          <p:cNvPr id="227356" name="Rectangle 1052"/>
          <p:cNvSpPr>
            <a:spLocks noChangeArrowheads="1"/>
          </p:cNvSpPr>
          <p:nvPr/>
        </p:nvSpPr>
        <p:spPr bwMode="auto">
          <a:xfrm>
            <a:off x="2527577" y="5711367"/>
            <a:ext cx="1637909" cy="985414"/>
          </a:xfrm>
          <a:prstGeom prst="rect">
            <a:avLst/>
          </a:prstGeom>
          <a:solidFill>
            <a:srgbClr val="C0C0C0"/>
          </a:solidFill>
          <a:ln w="6350">
            <a:noFill/>
            <a:miter lim="800000"/>
            <a:headEnd/>
            <a:tailEnd/>
          </a:ln>
          <a:effectLst>
            <a:outerShdw dist="53882" dir="2700000" algn="ctr" rotWithShape="0">
              <a:srgbClr val="808080"/>
            </a:outerShdw>
          </a:effectLst>
        </p:spPr>
        <p:txBody>
          <a:bodyPr lIns="48605" tIns="0" rIns="48605" bIns="0" anchor="ctr"/>
          <a:lstStyle/>
          <a:p>
            <a:pPr marL="121512" indent="-121512">
              <a:lnSpc>
                <a:spcPts val="1488"/>
              </a:lnSpc>
              <a:spcBef>
                <a:spcPct val="50000"/>
              </a:spcBef>
              <a:buFontTx/>
              <a:buChar char="•"/>
              <a:defRPr/>
            </a:pPr>
            <a:endParaRPr kumimoji="1" lang="de-DE" altLang="en-US" dirty="0"/>
          </a:p>
        </p:txBody>
      </p:sp>
      <p:sp>
        <p:nvSpPr>
          <p:cNvPr id="22542" name="Text Box 1053"/>
          <p:cNvSpPr txBox="1">
            <a:spLocks noChangeArrowheads="1"/>
          </p:cNvSpPr>
          <p:nvPr/>
        </p:nvSpPr>
        <p:spPr bwMode="auto">
          <a:xfrm>
            <a:off x="2558822" y="5751623"/>
            <a:ext cx="1506350" cy="1138444"/>
          </a:xfrm>
          <a:prstGeom prst="rect">
            <a:avLst/>
          </a:prstGeom>
          <a:noFill/>
          <a:ln w="6350">
            <a:noFill/>
            <a:miter lim="800000"/>
            <a:headEnd/>
            <a:tailEnd/>
          </a:ln>
        </p:spPr>
        <p:txBody>
          <a:bodyPr lIns="48605" tIns="48605" rIns="48605" bIns="48605">
            <a:spAutoFit/>
          </a:bodyPr>
          <a:lstStyle/>
          <a:p>
            <a:pPr>
              <a:lnSpc>
                <a:spcPct val="130000"/>
              </a:lnSpc>
            </a:pPr>
            <a:r>
              <a:rPr lang="en-US" altLang="zh-CN" sz="1300" dirty="0">
                <a:solidFill>
                  <a:srgbClr val="FF0000"/>
                </a:solidFill>
              </a:rPr>
              <a:t>4</a:t>
            </a:r>
            <a:r>
              <a:rPr lang="zh-CN" altLang="en-US" sz="1300" dirty="0">
                <a:solidFill>
                  <a:srgbClr val="FF0000"/>
                </a:solidFill>
              </a:rPr>
              <a:t>、固化班组安全建设工作机制，完善班组安全管理标准</a:t>
            </a:r>
            <a:endParaRPr lang="en-US" altLang="zh-CN" sz="1300" dirty="0">
              <a:solidFill>
                <a:srgbClr val="FF0000"/>
              </a:solidFill>
            </a:endParaRPr>
          </a:p>
        </p:txBody>
      </p:sp>
      <p:sp>
        <p:nvSpPr>
          <p:cNvPr id="22543" name="Text Box 1054"/>
          <p:cNvSpPr txBox="1">
            <a:spLocks noChangeArrowheads="1"/>
          </p:cNvSpPr>
          <p:nvPr/>
        </p:nvSpPr>
        <p:spPr bwMode="auto">
          <a:xfrm>
            <a:off x="2558822" y="2868892"/>
            <a:ext cx="1613242" cy="1138444"/>
          </a:xfrm>
          <a:prstGeom prst="rect">
            <a:avLst/>
          </a:prstGeom>
          <a:noFill/>
          <a:ln w="6350">
            <a:noFill/>
            <a:miter lim="800000"/>
            <a:headEnd/>
            <a:tailEnd/>
          </a:ln>
        </p:spPr>
        <p:txBody>
          <a:bodyPr lIns="48605" tIns="48605" rIns="48605" bIns="48605">
            <a:spAutoFit/>
          </a:bodyPr>
          <a:lstStyle/>
          <a:p>
            <a:pPr>
              <a:lnSpc>
                <a:spcPct val="130000"/>
              </a:lnSpc>
            </a:pPr>
            <a:r>
              <a:rPr lang="en-US" altLang="zh-CN" sz="1300" dirty="0">
                <a:solidFill>
                  <a:srgbClr val="FF0000"/>
                </a:solidFill>
              </a:rPr>
              <a:t>2</a:t>
            </a:r>
            <a:r>
              <a:rPr lang="zh-CN" altLang="en-US" sz="1300" dirty="0">
                <a:solidFill>
                  <a:srgbClr val="FF0000"/>
                </a:solidFill>
              </a:rPr>
              <a:t>、开展试点，逐步推广并固化，通过安全合格班组建设规范班组安全管理。</a:t>
            </a:r>
            <a:endParaRPr lang="en-US" altLang="zh-CN" sz="1300" dirty="0">
              <a:solidFill>
                <a:srgbClr val="FF0000"/>
              </a:solidFill>
            </a:endParaRPr>
          </a:p>
        </p:txBody>
      </p:sp>
      <p:sp>
        <p:nvSpPr>
          <p:cNvPr id="22544" name="AutoShape 1056"/>
          <p:cNvSpPr>
            <a:spLocks noChangeArrowheads="1"/>
          </p:cNvSpPr>
          <p:nvPr/>
        </p:nvSpPr>
        <p:spPr bwMode="auto">
          <a:xfrm rot="-5400000">
            <a:off x="4370797" y="4700498"/>
            <a:ext cx="3680864" cy="220361"/>
          </a:xfrm>
          <a:prstGeom prst="flowChartMerge">
            <a:avLst/>
          </a:prstGeom>
          <a:solidFill>
            <a:schemeClr val="bg2"/>
          </a:solidFill>
          <a:ln w="6350">
            <a:noFill/>
            <a:miter lim="800000"/>
            <a:headEnd/>
            <a:tailEnd/>
          </a:ln>
        </p:spPr>
        <p:txBody>
          <a:bodyPr wrap="none" lIns="0" tIns="0" rIns="0" bIns="0" anchor="ctr"/>
          <a:lstStyle/>
          <a:p>
            <a:endParaRPr lang="zh-CN" altLang="en-US"/>
          </a:p>
        </p:txBody>
      </p:sp>
      <p:grpSp>
        <p:nvGrpSpPr>
          <p:cNvPr id="2" name="Group 1057"/>
          <p:cNvGrpSpPr>
            <a:grpSpLocks/>
          </p:cNvGrpSpPr>
          <p:nvPr/>
        </p:nvGrpSpPr>
        <p:grpSpPr bwMode="auto">
          <a:xfrm>
            <a:off x="6493911" y="2820298"/>
            <a:ext cx="2889364" cy="291915"/>
            <a:chOff x="460" y="1584"/>
            <a:chExt cx="2037" cy="191"/>
          </a:xfrm>
        </p:grpSpPr>
        <p:sp>
          <p:nvSpPr>
            <p:cNvPr id="227362" name="Rectangle 1058"/>
            <p:cNvSpPr>
              <a:spLocks noChangeArrowheads="1"/>
            </p:cNvSpPr>
            <p:nvPr/>
          </p:nvSpPr>
          <p:spPr bwMode="auto">
            <a:xfrm>
              <a:off x="460" y="1595"/>
              <a:ext cx="2037" cy="161"/>
            </a:xfrm>
            <a:prstGeom prst="rect">
              <a:avLst/>
            </a:prstGeom>
            <a:solidFill>
              <a:srgbClr val="C0C0C0"/>
            </a:solidFill>
            <a:ln w="6350">
              <a:noFill/>
              <a:miter lim="800000"/>
              <a:headEnd/>
              <a:tailEnd/>
            </a:ln>
            <a:effectLst>
              <a:outerShdw dist="35921" dir="2700000" algn="ctr" rotWithShape="0">
                <a:schemeClr val="bg2"/>
              </a:outerShdw>
            </a:effectLst>
          </p:spPr>
          <p:txBody>
            <a:bodyPr lIns="0" tIns="0" rIns="0" bIns="0" anchor="ctr">
              <a:spAutoFit/>
            </a:bodyPr>
            <a:lstStyle/>
            <a:p>
              <a:pPr>
                <a:defRPr/>
              </a:pPr>
              <a:endParaRPr lang="zh-CN" altLang="en-US"/>
            </a:p>
          </p:txBody>
        </p:sp>
        <p:sp>
          <p:nvSpPr>
            <p:cNvPr id="22555" name="Text Box 1059"/>
            <p:cNvSpPr txBox="1">
              <a:spLocks noChangeArrowheads="1"/>
            </p:cNvSpPr>
            <p:nvPr/>
          </p:nvSpPr>
          <p:spPr bwMode="auto">
            <a:xfrm>
              <a:off x="620" y="1584"/>
              <a:ext cx="1737" cy="191"/>
            </a:xfrm>
            <a:prstGeom prst="rect">
              <a:avLst/>
            </a:prstGeom>
            <a:noFill/>
            <a:ln w="6350">
              <a:noFill/>
              <a:miter lim="800000"/>
              <a:headEnd/>
              <a:tailEnd/>
            </a:ln>
          </p:spPr>
          <p:txBody>
            <a:bodyPr lIns="0" tIns="0" rIns="0" bIns="0" anchor="ctr">
              <a:spAutoFit/>
            </a:bodyPr>
            <a:lstStyle/>
            <a:p>
              <a:pPr algn="ctr"/>
              <a:r>
                <a:rPr lang="zh-CN" altLang="en-US" sz="1900" dirty="0">
                  <a:solidFill>
                    <a:srgbClr val="006699"/>
                  </a:solidFill>
                </a:rPr>
                <a:t>班组安全管理标准</a:t>
              </a:r>
              <a:endParaRPr lang="en-GB" altLang="zh-CN" sz="1900" dirty="0">
                <a:solidFill>
                  <a:srgbClr val="006699"/>
                </a:solidFill>
              </a:endParaRPr>
            </a:p>
          </p:txBody>
        </p:sp>
      </p:grpSp>
      <p:sp>
        <p:nvSpPr>
          <p:cNvPr id="22546" name="Rectangle 1060"/>
          <p:cNvSpPr>
            <a:spLocks noChangeArrowheads="1"/>
          </p:cNvSpPr>
          <p:nvPr/>
        </p:nvSpPr>
        <p:spPr bwMode="auto">
          <a:xfrm>
            <a:off x="6546705" y="3236291"/>
            <a:ext cx="2902519" cy="2819720"/>
          </a:xfrm>
          <a:prstGeom prst="rect">
            <a:avLst/>
          </a:prstGeom>
          <a:noFill/>
          <a:ln w="6350">
            <a:solidFill>
              <a:schemeClr val="tx1"/>
            </a:solidFill>
            <a:miter lim="800000"/>
            <a:headEnd/>
            <a:tailEnd/>
          </a:ln>
        </p:spPr>
        <p:txBody>
          <a:bodyPr wrap="none" lIns="0" tIns="0" rIns="0" bIns="0" anchor="ctr"/>
          <a:lstStyle/>
          <a:p>
            <a:endParaRPr lang="zh-CN" altLang="en-US"/>
          </a:p>
        </p:txBody>
      </p:sp>
      <p:sp>
        <p:nvSpPr>
          <p:cNvPr id="22547" name="AutoShape 1061"/>
          <p:cNvSpPr>
            <a:spLocks noChangeArrowheads="1"/>
          </p:cNvSpPr>
          <p:nvPr/>
        </p:nvSpPr>
        <p:spPr bwMode="auto">
          <a:xfrm>
            <a:off x="6714442" y="6152279"/>
            <a:ext cx="2565400" cy="185531"/>
          </a:xfrm>
          <a:prstGeom prst="flowChartMerge">
            <a:avLst/>
          </a:prstGeom>
          <a:solidFill>
            <a:schemeClr val="bg2"/>
          </a:solidFill>
          <a:ln w="6350">
            <a:noFill/>
            <a:miter lim="800000"/>
            <a:headEnd/>
            <a:tailEnd/>
          </a:ln>
        </p:spPr>
        <p:txBody>
          <a:bodyPr wrap="none" lIns="0" tIns="0" rIns="0" bIns="0" anchor="ctr"/>
          <a:lstStyle/>
          <a:p>
            <a:endParaRPr lang="zh-CN" altLang="en-US"/>
          </a:p>
        </p:txBody>
      </p:sp>
      <p:sp>
        <p:nvSpPr>
          <p:cNvPr id="22548" name="Rectangle 1062"/>
          <p:cNvSpPr>
            <a:spLocks noChangeArrowheads="1"/>
          </p:cNvSpPr>
          <p:nvPr/>
        </p:nvSpPr>
        <p:spPr bwMode="auto">
          <a:xfrm>
            <a:off x="6546705" y="6367269"/>
            <a:ext cx="2902519" cy="367362"/>
          </a:xfrm>
          <a:prstGeom prst="rect">
            <a:avLst/>
          </a:prstGeom>
          <a:noFill/>
          <a:ln w="19050">
            <a:solidFill>
              <a:schemeClr val="tx1"/>
            </a:solidFill>
            <a:miter lim="800000"/>
            <a:headEnd/>
            <a:tailEnd/>
          </a:ln>
        </p:spPr>
        <p:txBody>
          <a:bodyPr wrap="none" lIns="0" tIns="0" rIns="0" bIns="0" anchor="ctr"/>
          <a:lstStyle/>
          <a:p>
            <a:endParaRPr lang="zh-CN" altLang="en-US"/>
          </a:p>
        </p:txBody>
      </p:sp>
      <p:sp>
        <p:nvSpPr>
          <p:cNvPr id="22549" name="Rectangle 1063"/>
          <p:cNvSpPr>
            <a:spLocks noChangeArrowheads="1"/>
          </p:cNvSpPr>
          <p:nvPr/>
        </p:nvSpPr>
        <p:spPr bwMode="auto">
          <a:xfrm>
            <a:off x="6619062" y="3320306"/>
            <a:ext cx="2766027" cy="2609945"/>
          </a:xfrm>
          <a:prstGeom prst="rect">
            <a:avLst/>
          </a:prstGeom>
          <a:noFill/>
          <a:ln w="6350">
            <a:noFill/>
            <a:miter lim="800000"/>
            <a:headEnd/>
            <a:tailEnd/>
          </a:ln>
        </p:spPr>
        <p:txBody>
          <a:bodyPr lIns="0" tIns="0" rIns="0" bIns="0">
            <a:spAutoFit/>
          </a:bodyPr>
          <a:lstStyle/>
          <a:p>
            <a:pPr defTabSz="810082">
              <a:spcBef>
                <a:spcPct val="30000"/>
              </a:spcBef>
            </a:pPr>
            <a:r>
              <a:rPr lang="en-US" altLang="zh-CN" dirty="0">
                <a:solidFill>
                  <a:srgbClr val="006699"/>
                </a:solidFill>
              </a:rPr>
              <a:t>1</a:t>
            </a:r>
            <a:r>
              <a:rPr lang="zh-CN" altLang="en-US" dirty="0">
                <a:solidFill>
                  <a:srgbClr val="006699"/>
                </a:solidFill>
              </a:rPr>
              <a:t>、班组安全活动：学习安全管理和操作要求安全要求，提升管理水平</a:t>
            </a:r>
            <a:endParaRPr lang="en-US" altLang="zh-CN" dirty="0">
              <a:solidFill>
                <a:srgbClr val="006699"/>
              </a:solidFill>
            </a:endParaRPr>
          </a:p>
          <a:p>
            <a:pPr defTabSz="810082">
              <a:spcBef>
                <a:spcPct val="30000"/>
              </a:spcBef>
            </a:pPr>
            <a:r>
              <a:rPr lang="en-US" altLang="zh-CN" dirty="0">
                <a:solidFill>
                  <a:srgbClr val="006699"/>
                </a:solidFill>
              </a:rPr>
              <a:t>2</a:t>
            </a:r>
            <a:r>
              <a:rPr lang="zh-CN" altLang="en-US" dirty="0">
                <a:solidFill>
                  <a:srgbClr val="006699"/>
                </a:solidFill>
              </a:rPr>
              <a:t>、班组安全检查：班前安全检查确认、班中安全检查监控、班后整理</a:t>
            </a:r>
            <a:endParaRPr lang="en-US" altLang="zh-CN" dirty="0">
              <a:solidFill>
                <a:srgbClr val="006699"/>
              </a:solidFill>
            </a:endParaRPr>
          </a:p>
          <a:p>
            <a:pPr defTabSz="810082">
              <a:spcBef>
                <a:spcPct val="30000"/>
              </a:spcBef>
            </a:pPr>
            <a:r>
              <a:rPr lang="en-US" altLang="zh-CN" dirty="0">
                <a:solidFill>
                  <a:srgbClr val="006699"/>
                </a:solidFill>
              </a:rPr>
              <a:t>3</a:t>
            </a:r>
            <a:r>
              <a:rPr lang="zh-CN" altLang="en-US" dirty="0">
                <a:solidFill>
                  <a:srgbClr val="006699"/>
                </a:solidFill>
              </a:rPr>
              <a:t>、安全交接班：每班次记录安全作业情况，将设备设施、作业现场情况和安全要求传达至下一班次</a:t>
            </a:r>
            <a:endParaRPr lang="en-US" altLang="zh-CN" dirty="0">
              <a:solidFill>
                <a:srgbClr val="006699"/>
              </a:solidFill>
            </a:endParaRPr>
          </a:p>
        </p:txBody>
      </p:sp>
      <p:sp>
        <p:nvSpPr>
          <p:cNvPr id="22550" name="Rectangle 1064"/>
          <p:cNvSpPr>
            <a:spLocks noChangeArrowheads="1"/>
          </p:cNvSpPr>
          <p:nvPr/>
        </p:nvSpPr>
        <p:spPr bwMode="auto">
          <a:xfrm>
            <a:off x="6619062" y="6479502"/>
            <a:ext cx="2766027" cy="248530"/>
          </a:xfrm>
          <a:prstGeom prst="rect">
            <a:avLst/>
          </a:prstGeom>
          <a:noFill/>
          <a:ln w="6350">
            <a:noFill/>
            <a:miter lim="800000"/>
            <a:headEnd/>
            <a:tailEnd/>
          </a:ln>
        </p:spPr>
        <p:txBody>
          <a:bodyPr lIns="0" tIns="0" rIns="0" bIns="0">
            <a:spAutoFit/>
          </a:bodyPr>
          <a:lstStyle/>
          <a:p>
            <a:pPr marL="202521" lvl="1" indent="-200833" algn="ctr" defTabSz="351036">
              <a:lnSpc>
                <a:spcPct val="95000"/>
              </a:lnSpc>
              <a:spcBef>
                <a:spcPct val="50000"/>
              </a:spcBef>
              <a:tabLst>
                <a:tab pos="9059419" algn="r"/>
              </a:tabLst>
            </a:pPr>
            <a:r>
              <a:rPr kumimoji="1" lang="zh-CN" altLang="en-US" sz="1700" dirty="0">
                <a:solidFill>
                  <a:srgbClr val="006699"/>
                </a:solidFill>
              </a:rPr>
              <a:t>安全合格</a:t>
            </a:r>
            <a:r>
              <a:rPr kumimoji="1" lang="zh-CN" altLang="en-US" sz="1700" dirty="0" smtClean="0">
                <a:solidFill>
                  <a:srgbClr val="006699"/>
                </a:solidFill>
              </a:rPr>
              <a:t>班组达标</a:t>
            </a:r>
            <a:endParaRPr kumimoji="1" lang="en-US" altLang="de-DE" sz="1700" dirty="0">
              <a:solidFill>
                <a:srgbClr val="006699"/>
              </a:solidFill>
            </a:endParaRPr>
          </a:p>
        </p:txBody>
      </p:sp>
      <p:sp>
        <p:nvSpPr>
          <p:cNvPr id="31" name="Rectangle 3"/>
          <p:cNvSpPr txBox="1">
            <a:spLocks noChangeArrowheads="1"/>
          </p:cNvSpPr>
          <p:nvPr/>
        </p:nvSpPr>
        <p:spPr bwMode="auto">
          <a:xfrm>
            <a:off x="317387" y="1577473"/>
            <a:ext cx="9302863" cy="1270712"/>
          </a:xfrm>
          <a:prstGeom prst="rect">
            <a:avLst/>
          </a:prstGeom>
          <a:noFill/>
          <a:ln w="9525">
            <a:noFill/>
            <a:miter lim="800000"/>
            <a:headEnd/>
            <a:tailEnd/>
          </a:ln>
        </p:spPr>
        <p:txBody>
          <a:bodyPr lIns="101789" tIns="50894" rIns="101789" bIns="50894"/>
          <a:lstStyle/>
          <a:p>
            <a:pPr defTabSz="1015978" eaLnBrk="0" hangingPunct="0">
              <a:lnSpc>
                <a:spcPct val="150000"/>
              </a:lnSpc>
              <a:defRPr/>
            </a:pPr>
            <a:r>
              <a:rPr lang="zh-CN" altLang="en-US" sz="1900" kern="0" dirty="0">
                <a:solidFill>
                  <a:srgbClr val="006699"/>
                </a:solidFill>
                <a:latin typeface="宋体" pitchFamily="2" charset="-122"/>
              </a:rPr>
              <a:t>安全合格班组建设：规范班组安全活动、安全检查和安全交接班工作，持续提升员工岗位知识的应知应会能力、设备设施工具操作能力、隐患识别防范及应急处理能力，创造优良的班组安全生产氛围。</a:t>
            </a:r>
            <a:endParaRPr lang="en-US" altLang="zh-CN" sz="1900" kern="0" dirty="0">
              <a:solidFill>
                <a:srgbClr val="006699"/>
              </a:solidFill>
              <a:latin typeface="宋体" pitchFamily="2" charset="-122"/>
            </a:endParaRPr>
          </a:p>
        </p:txBody>
      </p:sp>
      <p:sp>
        <p:nvSpPr>
          <p:cNvPr id="32" name="Rectangle 2"/>
          <p:cNvSpPr txBox="1">
            <a:spLocks/>
          </p:cNvSpPr>
          <p:nvPr/>
        </p:nvSpPr>
        <p:spPr bwMode="auto">
          <a:xfrm>
            <a:off x="521303" y="1186134"/>
            <a:ext cx="9235440" cy="491832"/>
          </a:xfrm>
          <a:prstGeom prst="rect">
            <a:avLst/>
          </a:prstGeom>
          <a:noFill/>
          <a:ln w="9525">
            <a:noFill/>
            <a:miter lim="800000"/>
            <a:headEnd/>
            <a:tailEnd/>
          </a:ln>
        </p:spPr>
        <p:txBody>
          <a:bodyPr lIns="101789" tIns="50894" rIns="101789" bIns="50894"/>
          <a:lstStyle/>
          <a:p>
            <a:pPr marL="381414" indent="-381414" defTabSz="1015978" eaLnBrk="0" hangingPunct="0">
              <a:lnSpc>
                <a:spcPct val="80000"/>
              </a:lnSpc>
              <a:spcBef>
                <a:spcPct val="20000"/>
              </a:spcBef>
              <a:defRPr/>
            </a:pPr>
            <a:r>
              <a:rPr kumimoji="1" lang="en-US" altLang="zh-CN" sz="2600" dirty="0" smtClean="0">
                <a:solidFill>
                  <a:srgbClr val="006699"/>
                </a:solidFill>
                <a:latin typeface="黑体" pitchFamily="49" charset="-122"/>
                <a:ea typeface="黑体" pitchFamily="49" charset="-122"/>
              </a:rPr>
              <a:t>4</a:t>
            </a:r>
            <a:r>
              <a:rPr kumimoji="1" lang="zh-CN" altLang="en-US" sz="2600" dirty="0" smtClean="0">
                <a:solidFill>
                  <a:srgbClr val="006699"/>
                </a:solidFill>
                <a:latin typeface="黑体" pitchFamily="49" charset="-122"/>
                <a:ea typeface="黑体" pitchFamily="49" charset="-122"/>
              </a:rPr>
              <a:t>）安全合格班组建设</a:t>
            </a:r>
            <a:endParaRPr kumimoji="1" lang="en-US" altLang="zh-CN" sz="2600" dirty="0" smtClean="0">
              <a:solidFill>
                <a:srgbClr val="006699"/>
              </a:solidFill>
              <a:latin typeface="黑体" pitchFamily="49" charset="-122"/>
              <a:ea typeface="黑体" pitchFamily="49" charset="-122"/>
            </a:endParaRPr>
          </a:p>
        </p:txBody>
      </p:sp>
      <p:sp>
        <p:nvSpPr>
          <p:cNvPr id="28"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健全安全管理机制</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3" name="Text Box 4"/>
          <p:cNvSpPr txBox="1">
            <a:spLocks noChangeArrowheads="1"/>
          </p:cNvSpPr>
          <p:nvPr/>
        </p:nvSpPr>
        <p:spPr bwMode="auto">
          <a:xfrm>
            <a:off x="1011936" y="2790331"/>
            <a:ext cx="8180832" cy="685801"/>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4400" b="1" dirty="0" smtClean="0">
                <a:solidFill>
                  <a:srgbClr val="006699"/>
                </a:solidFill>
                <a:latin typeface="微软雅黑" pitchFamily="34" charset="-122"/>
              </a:rPr>
              <a:t>二、作业现场安全改善</a:t>
            </a:r>
            <a:endParaRPr lang="zh-CN" altLang="en-US" sz="4400" b="1" dirty="0">
              <a:solidFill>
                <a:srgbClr val="006699"/>
              </a:solidFill>
              <a:latin typeface="微软雅黑" pitchFamily="34" charset="-122"/>
            </a:endParaRPr>
          </a:p>
        </p:txBody>
      </p:sp>
      <p:sp>
        <p:nvSpPr>
          <p:cNvPr id="1049094"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作业现场安全改善</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ext Box 5"/>
          <p:cNvSpPr txBox="1">
            <a:spLocks noChangeArrowheads="1"/>
          </p:cNvSpPr>
          <p:nvPr/>
        </p:nvSpPr>
        <p:spPr bwMode="auto">
          <a:xfrm>
            <a:off x="630191" y="2677830"/>
            <a:ext cx="6091882" cy="2454646"/>
          </a:xfrm>
          <a:prstGeom prst="rect">
            <a:avLst/>
          </a:prstGeom>
          <a:noFill/>
          <a:ln w="9525">
            <a:noFill/>
            <a:miter lim="800000"/>
            <a:headEnd/>
            <a:tailEnd/>
          </a:ln>
        </p:spPr>
        <p:txBody>
          <a:bodyPr wrap="square" lIns="182211" tIns="0" rIns="0" bIns="0">
            <a:spAutoFit/>
          </a:bodyPr>
          <a:lstStyle/>
          <a:p>
            <a:pPr>
              <a:lnSpc>
                <a:spcPct val="200000"/>
              </a:lnSpc>
            </a:pPr>
            <a:r>
              <a:rPr lang="zh-CN" altLang="en-US" sz="2800" b="0" dirty="0" smtClean="0">
                <a:solidFill>
                  <a:srgbClr val="006699"/>
                </a:solidFill>
              </a:rPr>
              <a:t>安全</a:t>
            </a:r>
            <a:r>
              <a:rPr lang="zh-CN" altLang="en-US" sz="2800" b="0" dirty="0">
                <a:solidFill>
                  <a:srgbClr val="006699"/>
                </a:solidFill>
              </a:rPr>
              <a:t>就是使人的身心健康</a:t>
            </a:r>
            <a:r>
              <a:rPr lang="zh-CN" altLang="en-US" sz="2800" b="0" dirty="0" smtClean="0">
                <a:solidFill>
                  <a:srgbClr val="006699"/>
                </a:solidFill>
              </a:rPr>
              <a:t>免遭不可承受危险的伤害，没有危险、不</a:t>
            </a:r>
            <a:r>
              <a:rPr lang="zh-CN" altLang="en-US" sz="2800" b="0" dirty="0">
                <a:solidFill>
                  <a:srgbClr val="006699"/>
                </a:solidFill>
              </a:rPr>
              <a:t>受</a:t>
            </a:r>
            <a:r>
              <a:rPr lang="zh-CN" altLang="en-US" sz="2800" b="0" dirty="0" smtClean="0">
                <a:solidFill>
                  <a:srgbClr val="006699"/>
                </a:solidFill>
              </a:rPr>
              <a:t>威胁，不造成人员伤亡和财产损失的</a:t>
            </a:r>
            <a:r>
              <a:rPr lang="zh-CN" altLang="en-US" sz="2800" b="0" dirty="0">
                <a:solidFill>
                  <a:srgbClr val="006699"/>
                </a:solidFill>
              </a:rPr>
              <a:t>状态</a:t>
            </a:r>
            <a:r>
              <a:rPr lang="zh-CN" altLang="en-US" sz="2800" b="0" dirty="0" smtClean="0">
                <a:solidFill>
                  <a:srgbClr val="006699"/>
                </a:solidFill>
              </a:rPr>
              <a:t>。</a:t>
            </a:r>
            <a:endParaRPr lang="en-US" altLang="zh-CN" sz="2800" b="0" dirty="0" smtClean="0">
              <a:solidFill>
                <a:srgbClr val="006699"/>
              </a:solidFill>
            </a:endParaRPr>
          </a:p>
        </p:txBody>
      </p:sp>
      <p:sp>
        <p:nvSpPr>
          <p:cNvPr id="1048637"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第一部分  安全生产简介</a:t>
            </a:r>
          </a:p>
        </p:txBody>
      </p:sp>
      <p:sp>
        <p:nvSpPr>
          <p:cNvPr id="1048638" name="Text Box 5"/>
          <p:cNvSpPr txBox="1">
            <a:spLocks noChangeArrowheads="1"/>
          </p:cNvSpPr>
          <p:nvPr/>
        </p:nvSpPr>
        <p:spPr bwMode="auto">
          <a:xfrm>
            <a:off x="644474" y="1897444"/>
            <a:ext cx="7129423" cy="533401"/>
          </a:xfrm>
          <a:prstGeom prst="rect">
            <a:avLst/>
          </a:prstGeom>
          <a:noFill/>
          <a:ln w="9525">
            <a:noFill/>
            <a:miter lim="800000"/>
            <a:headEnd/>
            <a:tailEnd/>
          </a:ln>
        </p:spPr>
        <p:txBody>
          <a:bodyPr wrap="square" lIns="182211" tIns="0" rIns="0" bIns="0">
            <a:spAutoFit/>
          </a:bodyPr>
          <a:lstStyle/>
          <a:p>
            <a:pPr>
              <a:lnSpc>
                <a:spcPct val="140000"/>
              </a:lnSpc>
            </a:pPr>
            <a:r>
              <a:rPr lang="zh-CN" altLang="en-US" sz="2800" dirty="0" smtClean="0">
                <a:solidFill>
                  <a:srgbClr val="006699"/>
                </a:solidFill>
                <a:latin typeface="微软雅黑" pitchFamily="34" charset="-122"/>
              </a:rPr>
              <a:t>安全，泛指没有危险、不出事故的状态。</a:t>
            </a:r>
            <a:endParaRPr lang="en-US" altLang="zh-CN" sz="2800" b="0" dirty="0" smtClean="0">
              <a:solidFill>
                <a:srgbClr val="006699"/>
              </a:solidFill>
              <a:latin typeface="微软雅黑" pitchFamily="34" charset="-122"/>
            </a:endParaRPr>
          </a:p>
        </p:txBody>
      </p:sp>
      <p:pic>
        <p:nvPicPr>
          <p:cNvPr id="1026" name="Picture 2" descr="D:\RTX截图未命名.png"/>
          <p:cNvPicPr>
            <a:picLocks noChangeAspect="1" noChangeArrowheads="1"/>
          </p:cNvPicPr>
          <p:nvPr/>
        </p:nvPicPr>
        <p:blipFill>
          <a:blip r:embed="rId3" cstate="print"/>
          <a:srcRect/>
          <a:stretch>
            <a:fillRect/>
          </a:stretch>
        </p:blipFill>
        <p:spPr bwMode="auto">
          <a:xfrm>
            <a:off x="7056438" y="1905000"/>
            <a:ext cx="2835785" cy="376555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7" name="Text Box 3"/>
          <p:cNvSpPr txBox="1">
            <a:spLocks noChangeArrowheads="1"/>
          </p:cNvSpPr>
          <p:nvPr/>
        </p:nvSpPr>
        <p:spPr bwMode="auto">
          <a:xfrm>
            <a:off x="785813" y="3078775"/>
            <a:ext cx="8426450" cy="3088640"/>
          </a:xfrm>
          <a:prstGeom prst="rect">
            <a:avLst/>
          </a:prstGeom>
          <a:noFill/>
          <a:ln w="9525">
            <a:noFill/>
            <a:miter lim="800000"/>
            <a:headEnd/>
            <a:tailEnd/>
          </a:ln>
        </p:spPr>
        <p:txBody>
          <a:bodyPr wrap="square" lIns="0" tIns="0" rIns="0" bIns="0">
            <a:spAutoFit/>
          </a:bodyPr>
          <a:lstStyle/>
          <a:p>
            <a:pPr>
              <a:lnSpc>
                <a:spcPct val="200000"/>
              </a:lnSpc>
              <a:spcBef>
                <a:spcPct val="50000"/>
              </a:spcBef>
            </a:pPr>
            <a:r>
              <a:rPr lang="zh-CN" altLang="en-US" sz="2400" b="0" dirty="0" smtClean="0">
                <a:solidFill>
                  <a:srgbClr val="006699"/>
                </a:solidFill>
                <a:latin typeface="微软雅黑" pitchFamily="34" charset="-122"/>
              </a:rPr>
              <a:t>红色</a:t>
            </a:r>
            <a:r>
              <a:rPr lang="zh-CN" altLang="en-US" sz="2400" b="0" dirty="0">
                <a:solidFill>
                  <a:srgbClr val="006699"/>
                </a:solidFill>
                <a:latin typeface="微软雅黑" pitchFamily="34" charset="-122"/>
              </a:rPr>
              <a:t>：含义是禁止、停止。用于禁止标志</a:t>
            </a:r>
            <a:r>
              <a:rPr lang="zh-CN" altLang="en-US" sz="2400" b="0" dirty="0" smtClean="0">
                <a:solidFill>
                  <a:srgbClr val="006699"/>
                </a:solidFill>
                <a:latin typeface="微软雅黑" pitchFamily="34" charset="-122"/>
              </a:rPr>
              <a:t>。</a:t>
            </a:r>
            <a:endParaRPr lang="zh-CN" altLang="en-US" sz="2400" b="0" dirty="0">
              <a:solidFill>
                <a:schemeClr val="tx1"/>
              </a:solidFill>
              <a:latin typeface="微软雅黑" pitchFamily="34" charset="-122"/>
            </a:endParaRPr>
          </a:p>
          <a:p>
            <a:pPr>
              <a:lnSpc>
                <a:spcPct val="200000"/>
              </a:lnSpc>
              <a:spcBef>
                <a:spcPct val="50000"/>
              </a:spcBef>
            </a:pPr>
            <a:r>
              <a:rPr lang="zh-CN" altLang="en-US" sz="2400" b="0" dirty="0" smtClean="0">
                <a:solidFill>
                  <a:srgbClr val="006699"/>
                </a:solidFill>
                <a:latin typeface="微软雅黑" pitchFamily="34" charset="-122"/>
              </a:rPr>
              <a:t>黄色：含义是警告和注意。</a:t>
            </a:r>
            <a:endParaRPr lang="zh-CN" altLang="en-US" sz="2400" b="0" dirty="0">
              <a:solidFill>
                <a:srgbClr val="006699"/>
              </a:solidFill>
              <a:latin typeface="微软雅黑" pitchFamily="34" charset="-122"/>
            </a:endParaRPr>
          </a:p>
          <a:p>
            <a:pPr>
              <a:lnSpc>
                <a:spcPct val="200000"/>
              </a:lnSpc>
              <a:spcBef>
                <a:spcPct val="50000"/>
              </a:spcBef>
            </a:pPr>
            <a:r>
              <a:rPr lang="zh-CN" altLang="en-US" sz="2400" b="0" dirty="0" smtClean="0">
                <a:solidFill>
                  <a:srgbClr val="006699"/>
                </a:solidFill>
                <a:latin typeface="微软雅黑" pitchFamily="34" charset="-122"/>
              </a:rPr>
              <a:t>蓝色：含义是指令，必须遵守。</a:t>
            </a:r>
            <a:endParaRPr lang="zh-CN" altLang="en-US" sz="2400" b="0" dirty="0">
              <a:solidFill>
                <a:srgbClr val="006699"/>
              </a:solidFill>
              <a:latin typeface="微软雅黑" pitchFamily="34" charset="-122"/>
            </a:endParaRPr>
          </a:p>
          <a:p>
            <a:pPr>
              <a:lnSpc>
                <a:spcPct val="200000"/>
              </a:lnSpc>
              <a:spcBef>
                <a:spcPct val="50000"/>
              </a:spcBef>
            </a:pPr>
            <a:r>
              <a:rPr lang="zh-CN" altLang="en-US" sz="2400" b="0" dirty="0">
                <a:solidFill>
                  <a:srgbClr val="006699"/>
                </a:solidFill>
                <a:latin typeface="微软雅黑" pitchFamily="34" charset="-122"/>
              </a:rPr>
              <a:t>绿色：含义是提示，表示安全状态或可以通行</a:t>
            </a:r>
            <a:r>
              <a:rPr lang="zh-CN" altLang="en-US" sz="2400" b="0" dirty="0" smtClean="0">
                <a:solidFill>
                  <a:srgbClr val="006699"/>
                </a:solidFill>
                <a:latin typeface="微软雅黑" pitchFamily="34" charset="-122"/>
              </a:rPr>
              <a:t>。</a:t>
            </a:r>
            <a:endParaRPr lang="en-US" altLang="zh-CN" sz="2400" b="0" dirty="0">
              <a:solidFill>
                <a:srgbClr val="006699"/>
              </a:solidFill>
              <a:latin typeface="微软雅黑" pitchFamily="34" charset="-122"/>
            </a:endParaRPr>
          </a:p>
        </p:txBody>
      </p:sp>
      <p:pic>
        <p:nvPicPr>
          <p:cNvPr id="2097215" name="Picture 7" descr="02001">
            <a:hlinkClick r:id="rId3"/>
          </p:cNvPr>
          <p:cNvPicPr>
            <a:picLocks noChangeAspect="1" noChangeArrowheads="1"/>
          </p:cNvPicPr>
          <p:nvPr/>
        </p:nvPicPr>
        <p:blipFill>
          <a:blip r:embed="rId4" cstate="print"/>
          <a:srcRect/>
          <a:stretch>
            <a:fillRect/>
          </a:stretch>
        </p:blipFill>
        <p:spPr bwMode="auto">
          <a:xfrm>
            <a:off x="8011033" y="2895600"/>
            <a:ext cx="966788" cy="966724"/>
          </a:xfrm>
          <a:prstGeom prst="rect">
            <a:avLst/>
          </a:prstGeom>
          <a:noFill/>
          <a:ln w="9525">
            <a:noFill/>
            <a:miter lim="800000"/>
            <a:headEnd/>
            <a:tailEnd/>
          </a:ln>
        </p:spPr>
      </p:pic>
      <p:pic>
        <p:nvPicPr>
          <p:cNvPr id="2097216" name="Picture 9" descr="image026">
            <a:hlinkClick r:id="rId5"/>
          </p:cNvPr>
          <p:cNvPicPr>
            <a:picLocks noChangeAspect="1" noChangeArrowheads="1"/>
          </p:cNvPicPr>
          <p:nvPr/>
        </p:nvPicPr>
        <p:blipFill>
          <a:blip r:embed="rId6" cstate="print"/>
          <a:srcRect/>
          <a:stretch>
            <a:fillRect/>
          </a:stretch>
        </p:blipFill>
        <p:spPr bwMode="auto">
          <a:xfrm>
            <a:off x="7931142" y="3876675"/>
            <a:ext cx="1137729" cy="909311"/>
          </a:xfrm>
          <a:prstGeom prst="rect">
            <a:avLst/>
          </a:prstGeom>
          <a:noFill/>
          <a:ln w="9525">
            <a:noFill/>
            <a:miter lim="800000"/>
            <a:headEnd/>
            <a:tailEnd/>
          </a:ln>
        </p:spPr>
      </p:pic>
      <p:pic>
        <p:nvPicPr>
          <p:cNvPr id="2097217" name="Picture 11" descr="07030">
            <a:hlinkClick r:id="rId7"/>
          </p:cNvPr>
          <p:cNvPicPr>
            <a:picLocks noChangeAspect="1" noChangeArrowheads="1"/>
          </p:cNvPicPr>
          <p:nvPr/>
        </p:nvPicPr>
        <p:blipFill>
          <a:blip r:embed="rId8" cstate="print"/>
          <a:srcRect/>
          <a:stretch>
            <a:fillRect/>
          </a:stretch>
        </p:blipFill>
        <p:spPr bwMode="auto">
          <a:xfrm>
            <a:off x="8014780" y="5788978"/>
            <a:ext cx="966787" cy="819150"/>
          </a:xfrm>
          <a:prstGeom prst="rect">
            <a:avLst/>
          </a:prstGeom>
          <a:noFill/>
          <a:ln w="9525">
            <a:noFill/>
            <a:miter lim="800000"/>
            <a:headEnd/>
            <a:tailEnd/>
          </a:ln>
        </p:spPr>
      </p:pic>
      <p:pic>
        <p:nvPicPr>
          <p:cNvPr id="2097218" name="Picture 13" descr="08093">
            <a:hlinkClick r:id="rId9"/>
          </p:cNvPr>
          <p:cNvPicPr>
            <a:picLocks noChangeAspect="1" noChangeArrowheads="1"/>
          </p:cNvPicPr>
          <p:nvPr/>
        </p:nvPicPr>
        <p:blipFill>
          <a:blip r:embed="rId10" cstate="print"/>
          <a:srcRect/>
          <a:stretch>
            <a:fillRect/>
          </a:stretch>
        </p:blipFill>
        <p:spPr bwMode="auto">
          <a:xfrm>
            <a:off x="8005763" y="4745038"/>
            <a:ext cx="977900" cy="949261"/>
          </a:xfrm>
          <a:prstGeom prst="rect">
            <a:avLst/>
          </a:prstGeom>
          <a:noFill/>
          <a:ln w="9525">
            <a:noFill/>
            <a:miter lim="800000"/>
            <a:headEnd/>
            <a:tailEnd/>
          </a:ln>
        </p:spPr>
      </p:pic>
      <p:sp>
        <p:nvSpPr>
          <p:cNvPr id="1049098" name="Text Box 32"/>
          <p:cNvSpPr txBox="1">
            <a:spLocks noChangeArrowheads="1"/>
          </p:cNvSpPr>
          <p:nvPr/>
        </p:nvSpPr>
        <p:spPr bwMode="auto">
          <a:xfrm>
            <a:off x="693632" y="1656442"/>
            <a:ext cx="5091606" cy="508237"/>
          </a:xfrm>
          <a:prstGeom prst="rect">
            <a:avLst/>
          </a:prstGeom>
          <a:noFill/>
          <a:ln w="12700" algn="ctr">
            <a:noFill/>
            <a:miter lim="800000"/>
            <a:headEnd type="none" w="sm" len="sm"/>
            <a:tailEnd type="none" w="sm" len="sm"/>
          </a:ln>
        </p:spPr>
        <p:txBody>
          <a:bodyPr lIns="101837" tIns="50918" rIns="101837" bIns="50918">
            <a:spAutoFit/>
          </a:bodyPr>
          <a:lstStyle/>
          <a:p>
            <a:pPr>
              <a:lnSpc>
                <a:spcPct val="150000"/>
              </a:lnSpc>
            </a:pPr>
            <a:r>
              <a:rPr lang="zh-CN" altLang="en-US" sz="2000" dirty="0" smtClean="0">
                <a:solidFill>
                  <a:srgbClr val="006699"/>
                </a:solidFill>
                <a:latin typeface="微软雅黑" pitchFamily="34" charset="-122"/>
              </a:rPr>
              <a:t>安全色和安全警示标志：</a:t>
            </a:r>
          </a:p>
        </p:txBody>
      </p:sp>
      <p:sp>
        <p:nvSpPr>
          <p:cNvPr id="1049099" name="矩形 9"/>
          <p:cNvSpPr/>
          <p:nvPr/>
        </p:nvSpPr>
        <p:spPr>
          <a:xfrm>
            <a:off x="711201" y="2194484"/>
            <a:ext cx="8200570" cy="904240"/>
          </a:xfrm>
          <a:prstGeom prst="rect">
            <a:avLst/>
          </a:prstGeom>
        </p:spPr>
        <p:txBody>
          <a:bodyPr wrap="square">
            <a:spAutoFit/>
          </a:bodyPr>
          <a:lstStyle/>
          <a:p>
            <a:pPr>
              <a:lnSpc>
                <a:spcPct val="150000"/>
              </a:lnSpc>
              <a:spcBef>
                <a:spcPct val="50000"/>
              </a:spcBef>
            </a:pPr>
            <a:r>
              <a:rPr lang="zh-CN" altLang="en-US" sz="2000" b="0" dirty="0" smtClean="0">
                <a:solidFill>
                  <a:srgbClr val="006699"/>
                </a:solidFill>
                <a:latin typeface="微软雅黑" pitchFamily="34" charset="-122"/>
              </a:rPr>
              <a:t>安全色是用来表示禁止、警告、指令、提示等安全信息含义的颜色。我国安全色标准规定红、黄、蓝、绿四颜色为安全色。</a:t>
            </a:r>
            <a:endParaRPr lang="zh-CN" altLang="en-US" sz="2000" b="0" dirty="0">
              <a:solidFill>
                <a:srgbClr val="006699"/>
              </a:solidFill>
              <a:latin typeface="微软雅黑" pitchFamily="34" charset="-122"/>
            </a:endParaRPr>
          </a:p>
        </p:txBody>
      </p:sp>
      <p:sp>
        <p:nvSpPr>
          <p:cNvPr id="1049100" name="Rectangle 2"/>
          <p:cNvSpPr txBox="1"/>
          <p:nvPr/>
        </p:nvSpPr>
        <p:spPr bwMode="auto">
          <a:xfrm>
            <a:off x="510703" y="1524399"/>
            <a:ext cx="9297931" cy="540841"/>
          </a:xfrm>
          <a:prstGeom prst="rect">
            <a:avLst/>
          </a:prstGeom>
          <a:noFill/>
          <a:ln w="9525">
            <a:noFill/>
            <a:miter lim="800000"/>
            <a:headEnd/>
            <a:tailEnd/>
          </a:ln>
        </p:spPr>
        <p:txBody>
          <a:bodyPr lIns="101789" tIns="50894" rIns="101789" bIns="50894"/>
          <a:lstStyle/>
          <a:p>
            <a:pPr marL="382588" indent="-382588" algn="ctr" defTabSz="1016000" eaLnBrk="0" hangingPunct="0">
              <a:lnSpc>
                <a:spcPct val="93000"/>
              </a:lnSpc>
            </a:pPr>
            <a:r>
              <a:rPr kumimoji="1" lang="en-US" altLang="zh-CN" sz="2600" dirty="0" smtClean="0">
                <a:solidFill>
                  <a:srgbClr val="006699"/>
                </a:solidFill>
                <a:latin typeface="黑体" pitchFamily="49" charset="-122"/>
                <a:ea typeface="黑体" pitchFamily="49" charset="-122"/>
              </a:rPr>
              <a:t>1</a:t>
            </a:r>
            <a:r>
              <a:rPr kumimoji="1" lang="zh-CN" altLang="en-US" sz="2600" dirty="0" smtClean="0">
                <a:solidFill>
                  <a:srgbClr val="006699"/>
                </a:solidFill>
                <a:latin typeface="黑体" pitchFamily="49" charset="-122"/>
                <a:ea typeface="黑体" pitchFamily="49" charset="-122"/>
              </a:rPr>
              <a:t>、安全警示措施</a:t>
            </a:r>
            <a:endParaRPr kumimoji="1" lang="en-US" altLang="zh-CN" sz="2600" dirty="0">
              <a:solidFill>
                <a:srgbClr val="006699"/>
              </a:solidFill>
              <a:latin typeface="黑体" pitchFamily="49" charset="-122"/>
              <a:ea typeface="黑体" pitchFamily="49" charset="-122"/>
            </a:endParaRPr>
          </a:p>
        </p:txBody>
      </p:sp>
      <p:sp>
        <p:nvSpPr>
          <p:cNvPr id="1049101"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作业现场安全改善</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4" name="Rectangle 2"/>
          <p:cNvSpPr>
            <a:spLocks noGrp="1" noRot="1" noChangeArrowheads="1"/>
          </p:cNvSpPr>
          <p:nvPr>
            <p:ph type="title"/>
          </p:nvPr>
        </p:nvSpPr>
        <p:spPr>
          <a:xfrm>
            <a:off x="556515" y="125632"/>
            <a:ext cx="6325517" cy="445244"/>
          </a:xfrm>
        </p:spPr>
        <p:txBody>
          <a:bodyPr lIns="101837" tIns="50918" rIns="101837" bIns="50918"/>
          <a:lstStyle/>
          <a:p>
            <a:pPr lvl="0" algn="l"/>
            <a:r>
              <a:rPr lang="zh-CN" altLang="en-US" sz="2400" b="1" dirty="0" smtClean="0">
                <a:solidFill>
                  <a:schemeClr val="bg1"/>
                </a:solidFill>
                <a:latin typeface="微软雅黑" pitchFamily="34" charset="-122"/>
                <a:ea typeface="微软雅黑" pitchFamily="34" charset="-122"/>
              </a:rPr>
              <a:t>第四部分  事故预防</a:t>
            </a:r>
            <a:r>
              <a:rPr lang="en-US" altLang="zh-CN" sz="2400" dirty="0" smtClean="0">
                <a:solidFill>
                  <a:schemeClr val="bg1"/>
                </a:solidFill>
                <a:latin typeface="微软雅黑" pitchFamily="34" charset="-122"/>
              </a:rPr>
              <a:t>—</a:t>
            </a:r>
            <a:r>
              <a:rPr lang="zh-CN" altLang="en-US" sz="2400" b="1" dirty="0" smtClean="0">
                <a:solidFill>
                  <a:schemeClr val="bg1"/>
                </a:solidFill>
                <a:latin typeface="微软雅黑" pitchFamily="34" charset="-122"/>
                <a:ea typeface="微软雅黑" pitchFamily="34" charset="-122"/>
              </a:rPr>
              <a:t>作业现场安全改善</a:t>
            </a:r>
          </a:p>
        </p:txBody>
      </p:sp>
      <p:sp>
        <p:nvSpPr>
          <p:cNvPr id="1049105" name="Text Box 21"/>
          <p:cNvSpPr txBox="1">
            <a:spLocks noChangeArrowheads="1"/>
          </p:cNvSpPr>
          <p:nvPr/>
        </p:nvSpPr>
        <p:spPr bwMode="gray">
          <a:xfrm>
            <a:off x="767840" y="1319720"/>
            <a:ext cx="8647536" cy="660636"/>
          </a:xfrm>
          <a:prstGeom prst="rect">
            <a:avLst/>
          </a:prstGeom>
          <a:noFill/>
          <a:ln w="9525" algn="ctr">
            <a:noFill/>
            <a:miter lim="800000"/>
            <a:headEnd/>
            <a:tailEnd/>
          </a:ln>
        </p:spPr>
        <p:txBody>
          <a:bodyPr lIns="101837" tIns="50918" rIns="101837" bIns="50918">
            <a:spAutoFit/>
          </a:bodyPr>
          <a:lstStyle/>
          <a:p>
            <a:pPr indent="599352" eaLnBrk="0" hangingPunct="0">
              <a:lnSpc>
                <a:spcPct val="130000"/>
              </a:lnSpc>
              <a:spcBef>
                <a:spcPct val="50000"/>
              </a:spcBef>
            </a:pPr>
            <a:endParaRPr lang="zh-CN" altLang="zh-CN" sz="2500" b="0" dirty="0">
              <a:latin typeface="黑体" pitchFamily="2" charset="-122"/>
              <a:ea typeface="黑体" pitchFamily="2" charset="-122"/>
            </a:endParaRPr>
          </a:p>
        </p:txBody>
      </p:sp>
      <p:sp>
        <p:nvSpPr>
          <p:cNvPr id="1049106" name="Text Box 4"/>
          <p:cNvSpPr txBox="1">
            <a:spLocks noChangeArrowheads="1"/>
          </p:cNvSpPr>
          <p:nvPr/>
        </p:nvSpPr>
        <p:spPr bwMode="auto">
          <a:xfrm>
            <a:off x="729739" y="1652485"/>
            <a:ext cx="8630161" cy="2997436"/>
          </a:xfrm>
          <a:prstGeom prst="rect">
            <a:avLst/>
          </a:prstGeom>
          <a:noFill/>
          <a:ln w="9525">
            <a:noFill/>
            <a:miter lim="800000"/>
            <a:headEnd/>
            <a:tailEnd/>
          </a:ln>
          <a:effectLst/>
        </p:spPr>
        <p:txBody>
          <a:bodyPr wrap="square" lIns="101837" tIns="50918" rIns="101837" bIns="50918">
            <a:spAutoFit/>
          </a:bodyPr>
          <a:lstStyle/>
          <a:p>
            <a:pPr algn="just">
              <a:lnSpc>
                <a:spcPct val="150000"/>
              </a:lnSpc>
              <a:spcBef>
                <a:spcPts val="0"/>
              </a:spcBef>
            </a:pPr>
            <a:r>
              <a:rPr lang="zh-CN" altLang="en-US" sz="2400" b="0" dirty="0" smtClean="0">
                <a:solidFill>
                  <a:srgbClr val="FF0000"/>
                </a:solidFill>
                <a:latin typeface="微软雅黑" pitchFamily="34" charset="-122"/>
              </a:rPr>
              <a:t>禁止标志：</a:t>
            </a:r>
            <a:r>
              <a:rPr lang="zh-CN" altLang="en-US" sz="2400" b="0" dirty="0" smtClean="0">
                <a:solidFill>
                  <a:srgbClr val="006699"/>
                </a:solidFill>
                <a:latin typeface="微软雅黑" pitchFamily="34" charset="-122"/>
              </a:rPr>
              <a:t>禁止人们不安全行为的图形标志。</a:t>
            </a:r>
          </a:p>
          <a:p>
            <a:pPr algn="just">
              <a:lnSpc>
                <a:spcPct val="150000"/>
              </a:lnSpc>
              <a:spcBef>
                <a:spcPts val="0"/>
              </a:spcBef>
            </a:pPr>
            <a:endParaRPr lang="en-US" altLang="zh-CN" sz="2400" b="0" dirty="0" smtClean="0">
              <a:solidFill>
                <a:srgbClr val="FFC000"/>
              </a:solidFill>
              <a:latin typeface="微软雅黑" pitchFamily="34" charset="-122"/>
            </a:endParaRPr>
          </a:p>
          <a:p>
            <a:pPr algn="just">
              <a:lnSpc>
                <a:spcPct val="150000"/>
              </a:lnSpc>
              <a:spcBef>
                <a:spcPts val="0"/>
              </a:spcBef>
            </a:pPr>
            <a:endParaRPr lang="en-US" altLang="zh-CN" sz="2400" b="0" dirty="0" smtClean="0">
              <a:solidFill>
                <a:srgbClr val="FFC000"/>
              </a:solidFill>
              <a:latin typeface="微软雅黑" pitchFamily="34" charset="-122"/>
            </a:endParaRPr>
          </a:p>
          <a:p>
            <a:pPr algn="just">
              <a:lnSpc>
                <a:spcPct val="150000"/>
              </a:lnSpc>
              <a:spcBef>
                <a:spcPts val="0"/>
              </a:spcBef>
            </a:pPr>
            <a:endParaRPr lang="en-US" altLang="zh-CN" sz="2400" b="0" dirty="0" smtClean="0">
              <a:solidFill>
                <a:srgbClr val="FFC000"/>
              </a:solidFill>
              <a:latin typeface="微软雅黑" pitchFamily="34" charset="-122"/>
            </a:endParaRPr>
          </a:p>
          <a:p>
            <a:pPr algn="just">
              <a:lnSpc>
                <a:spcPct val="150000"/>
              </a:lnSpc>
              <a:spcBef>
                <a:spcPts val="0"/>
              </a:spcBef>
            </a:pPr>
            <a:r>
              <a:rPr lang="zh-CN" altLang="en-US" sz="2400" b="0" dirty="0" smtClean="0">
                <a:solidFill>
                  <a:srgbClr val="FFC000"/>
                </a:solidFill>
                <a:latin typeface="微软雅黑" pitchFamily="34" charset="-122"/>
              </a:rPr>
              <a:t>警告标志：</a:t>
            </a:r>
            <a:r>
              <a:rPr lang="zh-CN" altLang="en-US" sz="2400" b="0" dirty="0" smtClean="0">
                <a:solidFill>
                  <a:srgbClr val="006699"/>
                </a:solidFill>
                <a:latin typeface="微软雅黑" pitchFamily="34" charset="-122"/>
              </a:rPr>
              <a:t>提醒人们对周围环境引起注意，以避免可能发生危险的图形标志。</a:t>
            </a:r>
          </a:p>
        </p:txBody>
      </p:sp>
      <p:pic>
        <p:nvPicPr>
          <p:cNvPr id="2097219" name="Picture 8" descr="27"/>
          <p:cNvPicPr>
            <a:picLocks noChangeAspect="1" noChangeArrowheads="1"/>
          </p:cNvPicPr>
          <p:nvPr/>
        </p:nvPicPr>
        <p:blipFill>
          <a:blip r:embed="rId3" cstate="print"/>
          <a:srcRect/>
          <a:stretch>
            <a:fillRect/>
          </a:stretch>
        </p:blipFill>
        <p:spPr bwMode="auto">
          <a:xfrm>
            <a:off x="2300659" y="2402140"/>
            <a:ext cx="1179371" cy="1158694"/>
          </a:xfrm>
          <a:prstGeom prst="rect">
            <a:avLst/>
          </a:prstGeom>
          <a:noFill/>
          <a:ln w="9525">
            <a:noFill/>
            <a:miter lim="800000"/>
            <a:headEnd/>
            <a:tailEnd/>
          </a:ln>
        </p:spPr>
      </p:pic>
      <p:pic>
        <p:nvPicPr>
          <p:cNvPr id="2097220" name="Picture 13"/>
          <p:cNvPicPr>
            <a:picLocks noChangeAspect="1" noChangeArrowheads="1"/>
          </p:cNvPicPr>
          <p:nvPr/>
        </p:nvPicPr>
        <p:blipFill>
          <a:blip r:embed="rId4" cstate="print"/>
          <a:srcRect/>
          <a:stretch>
            <a:fillRect/>
          </a:stretch>
        </p:blipFill>
        <p:spPr bwMode="auto">
          <a:xfrm>
            <a:off x="3907579" y="2414840"/>
            <a:ext cx="1131271" cy="1111436"/>
          </a:xfrm>
          <a:prstGeom prst="rect">
            <a:avLst/>
          </a:prstGeom>
          <a:noFill/>
          <a:ln w="9525">
            <a:noFill/>
            <a:miter lim="800000"/>
            <a:headEnd/>
            <a:tailEnd/>
          </a:ln>
        </p:spPr>
      </p:pic>
      <p:pic>
        <p:nvPicPr>
          <p:cNvPr id="2097221" name="Picture 14"/>
          <p:cNvPicPr>
            <a:picLocks noChangeAspect="1" noChangeArrowheads="1"/>
          </p:cNvPicPr>
          <p:nvPr/>
        </p:nvPicPr>
        <p:blipFill>
          <a:blip r:embed="rId5" cstate="print"/>
          <a:srcRect/>
          <a:stretch>
            <a:fillRect/>
          </a:stretch>
        </p:blipFill>
        <p:spPr bwMode="auto">
          <a:xfrm>
            <a:off x="5423818" y="2452940"/>
            <a:ext cx="1131271" cy="1111436"/>
          </a:xfrm>
          <a:prstGeom prst="rect">
            <a:avLst/>
          </a:prstGeom>
          <a:noFill/>
          <a:ln w="9525">
            <a:noFill/>
            <a:miter lim="800000"/>
            <a:headEnd/>
            <a:tailEnd/>
          </a:ln>
        </p:spPr>
      </p:pic>
      <p:pic>
        <p:nvPicPr>
          <p:cNvPr id="2097222" name="Picture 16" descr="当心机械伤人"/>
          <p:cNvPicPr>
            <a:picLocks noChangeAspect="1" noChangeArrowheads="1"/>
          </p:cNvPicPr>
          <p:nvPr/>
        </p:nvPicPr>
        <p:blipFill>
          <a:blip r:embed="rId6" cstate="print"/>
          <a:srcRect/>
          <a:stretch>
            <a:fillRect/>
          </a:stretch>
        </p:blipFill>
        <p:spPr bwMode="auto">
          <a:xfrm>
            <a:off x="3733800" y="5049901"/>
            <a:ext cx="1510305" cy="1853111"/>
          </a:xfrm>
          <a:prstGeom prst="rect">
            <a:avLst/>
          </a:prstGeom>
          <a:noFill/>
          <a:ln w="9525">
            <a:noFill/>
            <a:miter lim="800000"/>
            <a:headEnd/>
            <a:tailEnd/>
          </a:ln>
        </p:spPr>
      </p:pic>
      <p:pic>
        <p:nvPicPr>
          <p:cNvPr id="2097223" name="Picture 17" descr="当心落物"/>
          <p:cNvPicPr>
            <a:picLocks noChangeAspect="1" noChangeArrowheads="1"/>
          </p:cNvPicPr>
          <p:nvPr/>
        </p:nvPicPr>
        <p:blipFill>
          <a:blip r:embed="rId7" cstate="print"/>
          <a:srcRect/>
          <a:stretch>
            <a:fillRect/>
          </a:stretch>
        </p:blipFill>
        <p:spPr bwMode="auto">
          <a:xfrm>
            <a:off x="5245100" y="5055892"/>
            <a:ext cx="1505462" cy="1849668"/>
          </a:xfrm>
          <a:prstGeom prst="rect">
            <a:avLst/>
          </a:prstGeom>
          <a:noFill/>
          <a:ln w="9525">
            <a:noFill/>
            <a:miter lim="800000"/>
            <a:headEnd/>
            <a:tailEnd/>
          </a:ln>
        </p:spPr>
      </p:pic>
      <p:pic>
        <p:nvPicPr>
          <p:cNvPr id="2097224" name="Picture 2" descr="D:\Users\sungla\Desktop\13-02.jpg"/>
          <p:cNvPicPr>
            <a:picLocks noChangeAspect="1" noChangeArrowheads="1"/>
          </p:cNvPicPr>
          <p:nvPr/>
        </p:nvPicPr>
        <p:blipFill>
          <a:blip r:embed="rId8" cstate="print"/>
          <a:srcRect/>
          <a:stretch>
            <a:fillRect/>
          </a:stretch>
        </p:blipFill>
        <p:spPr bwMode="auto">
          <a:xfrm>
            <a:off x="2299228" y="5143499"/>
            <a:ext cx="1269472" cy="1675703"/>
          </a:xfrm>
          <a:prstGeom prst="rect">
            <a:avLst/>
          </a:prstGeom>
          <a:noFill/>
        </p:spPr>
      </p:pic>
      <p:sp>
        <p:nvSpPr>
          <p:cNvPr id="1049107" name="Rectangle 2"/>
          <p:cNvSpPr txBox="1">
            <a:spLocks noChangeArrowheads="1"/>
          </p:cNvSpPr>
          <p:nvPr/>
        </p:nvSpPr>
        <p:spPr>
          <a:xfrm>
            <a:off x="741680" y="1038205"/>
            <a:ext cx="9235440" cy="630105"/>
          </a:xfrm>
          <a:prstGeom prst="rect">
            <a:avLst/>
          </a:prstGeom>
          <a:noFill/>
          <a:ln w="9525">
            <a:noFill/>
            <a:miter lim="800000"/>
            <a:headEnd/>
            <a:tailEnd/>
          </a:ln>
        </p:spPr>
        <p:txBody>
          <a:bodyPr lIns="101789" tIns="50894" rIns="101789" bIns="50894"/>
          <a:lstStyle/>
          <a:p>
            <a:pPr marL="381414" marR="0" lvl="0" indent="-381414" algn="l" defTabSz="1015978" rtl="0" eaLnBrk="0" fontAlgn="base" latinLnBrk="0" hangingPunct="0">
              <a:lnSpc>
                <a:spcPct val="160000"/>
              </a:lnSpc>
              <a:spcBef>
                <a:spcPct val="0"/>
              </a:spcBef>
              <a:spcAft>
                <a:spcPct val="0"/>
              </a:spcAft>
              <a:buClrTx/>
              <a:buSzTx/>
              <a:buFontTx/>
              <a:buNone/>
            </a:pPr>
            <a:r>
              <a:rPr lang="zh-CN" altLang="en-US" sz="2000" b="0" noProof="0" dirty="0" smtClean="0">
                <a:solidFill>
                  <a:srgbClr val="006699"/>
                </a:solidFill>
              </a:rPr>
              <a:t>生产现场的各类安全标志，明确了安全管理的具体要求，</a:t>
            </a:r>
            <a:r>
              <a:rPr lang="zh-CN" altLang="en-US" sz="2000" b="0" noProof="0" dirty="0" smtClean="0">
                <a:solidFill>
                  <a:srgbClr val="FF0000"/>
                </a:solidFill>
              </a:rPr>
              <a:t>应该严格遵守。</a:t>
            </a:r>
            <a:endParaRPr kumimoji="0" lang="zh-CN" altLang="en-US" sz="2600" b="0" i="0" u="none" strike="noStrike" kern="1200" cap="none" spc="0" normalizeH="0" baseline="0" noProof="0" dirty="0" smtClean="0">
              <a:ln>
                <a:noFill/>
              </a:ln>
              <a:solidFill>
                <a:srgbClr val="FF0000"/>
              </a:solidFill>
              <a:effectLst/>
              <a:uLnTx/>
              <a:uFillTx/>
              <a:latin typeface="Arial" pitchFamily="34" charset="0"/>
              <a:ea typeface="微软雅黑" pitchFamily="34" charset="-122"/>
              <a:cs typeface="+mn-cs"/>
            </a:endParaRPr>
          </a:p>
        </p:txBody>
      </p:sp>
      <p:pic>
        <p:nvPicPr>
          <p:cNvPr id="2097225" name="Picture 2" descr="http://image.cn.made-in-china.com/4f0j01hSfQqJIGhLzw/%E5%86%B2%E5%BA%8A.jpg"/>
          <p:cNvPicPr>
            <a:picLocks noChangeAspect="1" noChangeArrowheads="1"/>
          </p:cNvPicPr>
          <p:nvPr/>
        </p:nvPicPr>
        <p:blipFill>
          <a:blip r:embed="rId9" cstate="print"/>
          <a:srcRect/>
          <a:stretch>
            <a:fillRect/>
          </a:stretch>
        </p:blipFill>
        <p:spPr bwMode="auto">
          <a:xfrm>
            <a:off x="7023099" y="4436833"/>
            <a:ext cx="1730375" cy="2303692"/>
          </a:xfrm>
          <a:prstGeom prst="rect">
            <a:avLst/>
          </a:prstGeom>
          <a:noFill/>
        </p:spPr>
      </p:pic>
      <p:pic>
        <p:nvPicPr>
          <p:cNvPr id="2097226" name="Picture 2" descr="D:\Users\sungla\Desktop\11-13-28-26-511816.jpg"/>
          <p:cNvPicPr>
            <a:picLocks noChangeAspect="1" noChangeArrowheads="1"/>
          </p:cNvPicPr>
          <p:nvPr/>
        </p:nvPicPr>
        <p:blipFill>
          <a:blip r:embed="rId10" cstate="print"/>
          <a:srcRect/>
          <a:stretch>
            <a:fillRect/>
          </a:stretch>
        </p:blipFill>
        <p:spPr bwMode="auto">
          <a:xfrm>
            <a:off x="6837955" y="1677925"/>
            <a:ext cx="2627085" cy="220675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1049105"/>
                                        </p:tgtEl>
                                        <p:attrNameLst>
                                          <p:attrName>style.visibility</p:attrName>
                                        </p:attrNameLst>
                                      </p:cBhvr>
                                      <p:to>
                                        <p:strVal val="visible"/>
                                      </p:to>
                                    </p:set>
                                    <p:animEffect transition="in" filter="wipe(up)">
                                      <p:cBhvr>
                                        <p:cTn id="7" dur="1000"/>
                                        <p:tgtEl>
                                          <p:spTgt spid="1049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0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8" name="矩形 5"/>
          <p:cNvSpPr/>
          <p:nvPr/>
        </p:nvSpPr>
        <p:spPr>
          <a:xfrm>
            <a:off x="770128" y="2101667"/>
            <a:ext cx="8339328" cy="650239"/>
          </a:xfrm>
          <a:prstGeom prst="rect">
            <a:avLst/>
          </a:prstGeom>
        </p:spPr>
        <p:txBody>
          <a:bodyPr wrap="square">
            <a:spAutoFit/>
          </a:bodyPr>
          <a:lstStyle/>
          <a:p>
            <a:pPr>
              <a:lnSpc>
                <a:spcPct val="150000"/>
              </a:lnSpc>
            </a:pPr>
            <a:r>
              <a:rPr lang="en-US" altLang="zh-CN" sz="2100" b="0" dirty="0" err="1" smtClean="0">
                <a:solidFill>
                  <a:srgbClr val="006699"/>
                </a:solidFill>
                <a:latin typeface="黑体" pitchFamily="49" charset="-122"/>
                <a:ea typeface="黑体" pitchFamily="49" charset="-122"/>
              </a:rPr>
              <a:t>有洞必有盖,有台必有栏,有轮必有罩,有轴必有套</a:t>
            </a:r>
            <a:endParaRPr lang="zh-CN" altLang="zh-CN" sz="2100" b="0" dirty="0" smtClean="0">
              <a:solidFill>
                <a:srgbClr val="006699"/>
              </a:solidFill>
              <a:latin typeface="黑体" pitchFamily="49" charset="-122"/>
              <a:ea typeface="黑体" pitchFamily="49" charset="-122"/>
            </a:endParaRPr>
          </a:p>
        </p:txBody>
      </p:sp>
      <p:pic>
        <p:nvPicPr>
          <p:cNvPr id="2097232" name="Picture 3" descr="D:\Users\sungla\Desktop\20101127205357_2954.jpg"/>
          <p:cNvPicPr>
            <a:picLocks noChangeAspect="1" noChangeArrowheads="1"/>
          </p:cNvPicPr>
          <p:nvPr/>
        </p:nvPicPr>
        <p:blipFill>
          <a:blip r:embed="rId3" cstate="print"/>
          <a:srcRect/>
          <a:stretch>
            <a:fillRect/>
          </a:stretch>
        </p:blipFill>
        <p:spPr bwMode="auto">
          <a:xfrm>
            <a:off x="3441701" y="4618038"/>
            <a:ext cx="2425700" cy="1935162"/>
          </a:xfrm>
          <a:prstGeom prst="rect">
            <a:avLst/>
          </a:prstGeom>
          <a:noFill/>
        </p:spPr>
      </p:pic>
      <p:pic>
        <p:nvPicPr>
          <p:cNvPr id="2097233" name="Picture 4" descr="D:\Users\sungla\Desktop\wKhQpFUeZpSEEg99AAAAAExQTLo066.jpg"/>
          <p:cNvPicPr>
            <a:picLocks noChangeAspect="1" noChangeArrowheads="1"/>
          </p:cNvPicPr>
          <p:nvPr/>
        </p:nvPicPr>
        <p:blipFill>
          <a:blip r:embed="rId4" cstate="print"/>
          <a:srcRect/>
          <a:stretch>
            <a:fillRect/>
          </a:stretch>
        </p:blipFill>
        <p:spPr bwMode="auto">
          <a:xfrm>
            <a:off x="6019800" y="2757487"/>
            <a:ext cx="2781300" cy="3097213"/>
          </a:xfrm>
          <a:prstGeom prst="rect">
            <a:avLst/>
          </a:prstGeom>
          <a:noFill/>
        </p:spPr>
      </p:pic>
      <p:pic>
        <p:nvPicPr>
          <p:cNvPr id="2097234" name="Picture 2"/>
          <p:cNvPicPr>
            <a:picLocks noChangeAspect="1" noChangeArrowheads="1"/>
          </p:cNvPicPr>
          <p:nvPr/>
        </p:nvPicPr>
        <p:blipFill>
          <a:blip r:embed="rId5" cstate="print"/>
          <a:srcRect/>
          <a:stretch>
            <a:fillRect/>
          </a:stretch>
        </p:blipFill>
        <p:spPr bwMode="auto">
          <a:xfrm>
            <a:off x="800099" y="4572256"/>
            <a:ext cx="2527301" cy="1777744"/>
          </a:xfrm>
          <a:prstGeom prst="rect">
            <a:avLst/>
          </a:prstGeom>
          <a:noFill/>
          <a:ln w="9525">
            <a:noFill/>
            <a:miter lim="800000"/>
            <a:headEnd/>
            <a:tailEnd/>
          </a:ln>
          <a:effectLst/>
        </p:spPr>
      </p:pic>
      <p:pic>
        <p:nvPicPr>
          <p:cNvPr id="2097235" name="Picture 3" descr="D:\Users\sungla\Desktop\20139923184552145.jpg"/>
          <p:cNvPicPr>
            <a:picLocks noChangeArrowheads="1"/>
          </p:cNvPicPr>
          <p:nvPr/>
        </p:nvPicPr>
        <p:blipFill>
          <a:blip r:embed="rId6" cstate="print"/>
          <a:srcRect/>
          <a:stretch>
            <a:fillRect/>
          </a:stretch>
        </p:blipFill>
        <p:spPr bwMode="auto">
          <a:xfrm>
            <a:off x="3416300" y="2754312"/>
            <a:ext cx="2555915" cy="1800000"/>
          </a:xfrm>
          <a:prstGeom prst="rect">
            <a:avLst/>
          </a:prstGeom>
          <a:noFill/>
        </p:spPr>
      </p:pic>
      <p:pic>
        <p:nvPicPr>
          <p:cNvPr id="2097236" name="Picture 4" descr="D:\Users\sungla\Desktop\RTX截图未命名.png"/>
          <p:cNvPicPr>
            <a:picLocks noChangeArrowheads="1"/>
          </p:cNvPicPr>
          <p:nvPr/>
        </p:nvPicPr>
        <p:blipFill>
          <a:blip r:embed="rId7" cstate="print"/>
          <a:srcRect/>
          <a:stretch>
            <a:fillRect/>
          </a:stretch>
        </p:blipFill>
        <p:spPr bwMode="auto">
          <a:xfrm>
            <a:off x="784223" y="2765424"/>
            <a:ext cx="2569696" cy="1800000"/>
          </a:xfrm>
          <a:prstGeom prst="rect">
            <a:avLst/>
          </a:prstGeom>
          <a:noFill/>
        </p:spPr>
      </p:pic>
      <p:pic>
        <p:nvPicPr>
          <p:cNvPr id="2097237" name="Picture 5" descr="D:\Users\sungla\Desktop\RTX截图未命10名.png"/>
          <p:cNvPicPr>
            <a:picLocks noChangeAspect="1" noChangeArrowheads="1"/>
          </p:cNvPicPr>
          <p:nvPr/>
        </p:nvPicPr>
        <p:blipFill>
          <a:blip r:embed="rId8" cstate="print"/>
          <a:srcRect/>
          <a:stretch>
            <a:fillRect/>
          </a:stretch>
        </p:blipFill>
        <p:spPr bwMode="auto">
          <a:xfrm>
            <a:off x="5930900" y="5219804"/>
            <a:ext cx="2876550" cy="1444521"/>
          </a:xfrm>
          <a:prstGeom prst="rect">
            <a:avLst/>
          </a:prstGeom>
          <a:noFill/>
        </p:spPr>
      </p:pic>
      <p:sp>
        <p:nvSpPr>
          <p:cNvPr id="1049119"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lang="zh-CN" altLang="en-US" sz="2400" dirty="0" smtClean="0">
                <a:solidFill>
                  <a:schemeClr val="bg1"/>
                </a:solidFill>
                <a:latin typeface="微软雅黑" pitchFamily="34" charset="-122"/>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作业现场安全改善</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
        <p:nvSpPr>
          <p:cNvPr id="1049120" name="Rectangle 2"/>
          <p:cNvSpPr txBox="1"/>
          <p:nvPr/>
        </p:nvSpPr>
        <p:spPr bwMode="auto">
          <a:xfrm>
            <a:off x="510703" y="1263147"/>
            <a:ext cx="9297931" cy="540841"/>
          </a:xfrm>
          <a:prstGeom prst="rect">
            <a:avLst/>
          </a:prstGeom>
          <a:noFill/>
          <a:ln w="9525">
            <a:noFill/>
            <a:miter lim="800000"/>
            <a:headEnd/>
            <a:tailEnd/>
          </a:ln>
        </p:spPr>
        <p:txBody>
          <a:bodyPr lIns="101789" tIns="50894" rIns="101789" bIns="50894"/>
          <a:lstStyle/>
          <a:p>
            <a:pPr marL="382588" indent="-382588" algn="ctr" defTabSz="1016000" eaLnBrk="0" hangingPunct="0">
              <a:lnSpc>
                <a:spcPct val="93000"/>
              </a:lnSpc>
            </a:pPr>
            <a:r>
              <a:rPr kumimoji="1" lang="en-US" altLang="zh-CN" sz="2600" dirty="0" smtClean="0">
                <a:solidFill>
                  <a:srgbClr val="006699"/>
                </a:solidFill>
                <a:latin typeface="黑体" pitchFamily="49" charset="-122"/>
                <a:ea typeface="黑体" pitchFamily="49" charset="-122"/>
              </a:rPr>
              <a:t>2</a:t>
            </a:r>
            <a:r>
              <a:rPr kumimoji="1" lang="zh-CN" altLang="en-US" sz="2600" dirty="0" smtClean="0">
                <a:solidFill>
                  <a:srgbClr val="006699"/>
                </a:solidFill>
                <a:latin typeface="黑体" pitchFamily="49" charset="-122"/>
                <a:ea typeface="黑体" pitchFamily="49" charset="-122"/>
              </a:rPr>
              <a:t>、安全防护装置</a:t>
            </a:r>
            <a:endParaRPr kumimoji="1" lang="en-US" altLang="zh-CN" sz="2600" dirty="0">
              <a:solidFill>
                <a:srgbClr val="006699"/>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4" name="Text Box 4"/>
          <p:cNvSpPr txBox="1">
            <a:spLocks noChangeArrowheads="1"/>
          </p:cNvSpPr>
          <p:nvPr/>
        </p:nvSpPr>
        <p:spPr bwMode="auto">
          <a:xfrm>
            <a:off x="1011936" y="2790331"/>
            <a:ext cx="8180832" cy="685801"/>
          </a:xfrm>
          <a:prstGeom prst="rect">
            <a:avLst/>
          </a:prstGeom>
          <a:noFill/>
          <a:ln w="9525">
            <a:noFill/>
            <a:miter lim="800000"/>
            <a:headEnd/>
            <a:tailEnd/>
          </a:ln>
        </p:spPr>
        <p:txBody>
          <a:bodyPr wrap="square" lIns="182211" tIns="0" rIns="0" bIns="0">
            <a:spAutoFit/>
          </a:bodyPr>
          <a:lstStyle/>
          <a:p>
            <a:pPr algn="ctr">
              <a:lnSpc>
                <a:spcPct val="115000"/>
              </a:lnSpc>
            </a:pPr>
            <a:r>
              <a:rPr lang="zh-CN" altLang="en-US" sz="4400" b="1" dirty="0" smtClean="0">
                <a:solidFill>
                  <a:srgbClr val="006699"/>
                </a:solidFill>
                <a:latin typeface="微软雅黑" pitchFamily="34" charset="-122"/>
              </a:rPr>
              <a:t>三、提升员工安全素质</a:t>
            </a:r>
            <a:endParaRPr lang="zh-CN" altLang="en-US" sz="4400" b="1" dirty="0">
              <a:solidFill>
                <a:srgbClr val="006699"/>
              </a:solidFill>
              <a:latin typeface="微软雅黑" pitchFamily="34" charset="-122"/>
            </a:endParaRPr>
          </a:p>
        </p:txBody>
      </p:sp>
      <p:sp>
        <p:nvSpPr>
          <p:cNvPr id="1049125"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提升员工安全素质</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4" name="Text Box 3"/>
          <p:cNvSpPr txBox="1">
            <a:spLocks noChangeArrowheads="1"/>
          </p:cNvSpPr>
          <p:nvPr/>
        </p:nvSpPr>
        <p:spPr bwMode="auto">
          <a:xfrm>
            <a:off x="850900" y="2074495"/>
            <a:ext cx="8438809" cy="484748"/>
          </a:xfrm>
          <a:prstGeom prst="rect">
            <a:avLst/>
          </a:prstGeom>
          <a:noFill/>
          <a:ln w="9525">
            <a:noFill/>
            <a:miter lim="800000"/>
            <a:headEnd/>
            <a:tailEnd/>
          </a:ln>
        </p:spPr>
        <p:txBody>
          <a:bodyPr wrap="square" lIns="0" tIns="0" rIns="0" bIns="0">
            <a:spAutoFit/>
          </a:bodyPr>
          <a:lstStyle/>
          <a:p>
            <a:pPr>
              <a:lnSpc>
                <a:spcPct val="150000"/>
              </a:lnSpc>
              <a:spcBef>
                <a:spcPts val="0"/>
              </a:spcBef>
            </a:pPr>
            <a:r>
              <a:rPr kumimoji="1" lang="zh-CN" altLang="en-US" sz="2100" dirty="0" smtClean="0">
                <a:solidFill>
                  <a:srgbClr val="006699"/>
                </a:solidFill>
                <a:latin typeface="黑体" pitchFamily="49" charset="-122"/>
                <a:ea typeface="黑体" pitchFamily="49" charset="-122"/>
              </a:rPr>
              <a:t>入司安全培训、在岗安全培训、每月两次的班组安全活动</a:t>
            </a:r>
            <a:endParaRPr kumimoji="1" lang="en-US" altLang="zh-CN" sz="2100" dirty="0" smtClean="0">
              <a:solidFill>
                <a:srgbClr val="006699"/>
              </a:solidFill>
              <a:latin typeface="黑体" pitchFamily="49" charset="-122"/>
              <a:ea typeface="黑体" pitchFamily="49" charset="-122"/>
            </a:endParaRPr>
          </a:p>
        </p:txBody>
      </p:sp>
      <p:sp>
        <p:nvSpPr>
          <p:cNvPr id="1049135"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lvl="0" defTabSz="1016000" eaLnBrk="0" hangingPunct="0"/>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第四部分  </a:t>
            </a:r>
            <a:r>
              <a:rPr lang="zh-CN" altLang="en-US" sz="2400" kern="0" dirty="0" smtClean="0">
                <a:solidFill>
                  <a:schemeClr val="bg1"/>
                </a:solidFill>
                <a:latin typeface="微软雅黑" pitchFamily="34" charset="-122"/>
              </a:rPr>
              <a:t>事故预防</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提升员工安全素质</a:t>
            </a:r>
            <a:endPar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sp>
        <p:nvSpPr>
          <p:cNvPr id="4" name="Text Box 32"/>
          <p:cNvSpPr txBox="1">
            <a:spLocks noChangeArrowheads="1"/>
          </p:cNvSpPr>
          <p:nvPr/>
        </p:nvSpPr>
        <p:spPr bwMode="auto">
          <a:xfrm>
            <a:off x="784336" y="725700"/>
            <a:ext cx="8664461" cy="1487825"/>
          </a:xfrm>
          <a:prstGeom prst="rect">
            <a:avLst/>
          </a:prstGeom>
          <a:noFill/>
          <a:ln w="12700" algn="ctr">
            <a:noFill/>
            <a:miter lim="800000"/>
            <a:headEnd type="none" w="sm" len="sm"/>
            <a:tailEnd type="none" w="sm" len="sm"/>
          </a:ln>
        </p:spPr>
        <p:txBody>
          <a:bodyPr wrap="square" lIns="101837" tIns="50918" rIns="101837" bIns="50918">
            <a:spAutoFit/>
          </a:bodyPr>
          <a:lstStyle/>
          <a:p>
            <a:pPr>
              <a:lnSpc>
                <a:spcPct val="150000"/>
              </a:lnSpc>
            </a:pPr>
            <a:r>
              <a:rPr lang="zh-CN" altLang="en-US" sz="2000" dirty="0" smtClean="0">
                <a:solidFill>
                  <a:srgbClr val="006699"/>
                </a:solidFill>
                <a:latin typeface="黑体" pitchFamily="49" charset="-122"/>
                <a:ea typeface="黑体" pitchFamily="49" charset="-122"/>
              </a:rPr>
              <a:t>通过安全教育培训：使员工掌握安全操作规程，掌握安全操作要点，熟悉安全风险，提升其安全意识和操作能力。</a:t>
            </a:r>
            <a:endParaRPr lang="en-US" altLang="zh-CN" sz="2000" dirty="0" smtClean="0">
              <a:solidFill>
                <a:srgbClr val="006699"/>
              </a:solidFill>
              <a:latin typeface="黑体" pitchFamily="49" charset="-122"/>
              <a:ea typeface="黑体" pitchFamily="49" charset="-122"/>
            </a:endParaRPr>
          </a:p>
          <a:p>
            <a:pPr>
              <a:lnSpc>
                <a:spcPct val="150000"/>
              </a:lnSpc>
            </a:pPr>
            <a:r>
              <a:rPr lang="zh-CN" altLang="en-US" sz="2000" dirty="0" smtClean="0">
                <a:solidFill>
                  <a:srgbClr val="006699"/>
                </a:solidFill>
                <a:latin typeface="黑体" pitchFamily="49" charset="-122"/>
                <a:ea typeface="黑体" pitchFamily="49" charset="-122"/>
              </a:rPr>
              <a:t>公司安全教育培训开展情况：</a:t>
            </a:r>
            <a:endParaRPr lang="en-US" altLang="zh-CN" sz="2000" dirty="0" smtClean="0">
              <a:solidFill>
                <a:srgbClr val="006699"/>
              </a:solidFill>
              <a:latin typeface="黑体" pitchFamily="49" charset="-122"/>
              <a:ea typeface="黑体" pitchFamily="49" charset="-122"/>
            </a:endParaRPr>
          </a:p>
        </p:txBody>
      </p:sp>
      <p:pic>
        <p:nvPicPr>
          <p:cNvPr id="5" name="Picture 11" descr="0603_4"/>
          <p:cNvPicPr>
            <a:picLocks noChangeAspect="1" noChangeArrowheads="1"/>
          </p:cNvPicPr>
          <p:nvPr/>
        </p:nvPicPr>
        <p:blipFill>
          <a:blip r:embed="rId2" cstate="print"/>
          <a:srcRect/>
          <a:stretch>
            <a:fillRect/>
          </a:stretch>
        </p:blipFill>
        <p:spPr bwMode="auto">
          <a:xfrm>
            <a:off x="6527800" y="2599868"/>
            <a:ext cx="2732088" cy="1993900"/>
          </a:xfrm>
          <a:prstGeom prst="rect">
            <a:avLst/>
          </a:prstGeom>
          <a:noFill/>
          <a:ln w="9525">
            <a:noFill/>
            <a:miter lim="800000"/>
            <a:headEnd/>
            <a:tailEnd/>
          </a:ln>
        </p:spPr>
      </p:pic>
      <p:pic>
        <p:nvPicPr>
          <p:cNvPr id="6" name="Picture 9" descr="D:\Users\sungla\Desktop\新建文件夹(4)\新建文件夹\IMG_20150611_082244.jpg"/>
          <p:cNvPicPr>
            <a:picLocks noChangeAspect="1" noChangeArrowheads="1"/>
          </p:cNvPicPr>
          <p:nvPr/>
        </p:nvPicPr>
        <p:blipFill>
          <a:blip r:embed="rId3" cstate="print"/>
          <a:srcRect/>
          <a:stretch>
            <a:fillRect/>
          </a:stretch>
        </p:blipFill>
        <p:spPr bwMode="auto">
          <a:xfrm>
            <a:off x="3543300" y="2612568"/>
            <a:ext cx="2882900" cy="2014538"/>
          </a:xfrm>
          <a:prstGeom prst="rect">
            <a:avLst/>
          </a:prstGeom>
          <a:noFill/>
          <a:ln w="9525">
            <a:noFill/>
            <a:miter lim="800000"/>
            <a:headEnd/>
            <a:tailEnd/>
          </a:ln>
        </p:spPr>
      </p:pic>
      <p:pic>
        <p:nvPicPr>
          <p:cNvPr id="7" name="Picture 8" descr="DSCN3432"/>
          <p:cNvPicPr>
            <a:picLocks noChangeAspect="1" noChangeArrowheads="1"/>
          </p:cNvPicPr>
          <p:nvPr/>
        </p:nvPicPr>
        <p:blipFill>
          <a:blip r:embed="rId4" cstate="print"/>
          <a:srcRect/>
          <a:stretch>
            <a:fillRect/>
          </a:stretch>
        </p:blipFill>
        <p:spPr bwMode="auto">
          <a:xfrm>
            <a:off x="673100" y="2663368"/>
            <a:ext cx="2781300" cy="1968500"/>
          </a:xfrm>
          <a:prstGeom prst="rect">
            <a:avLst/>
          </a:prstGeom>
          <a:noFill/>
          <a:ln w="9525">
            <a:noFill/>
            <a:miter lim="800000"/>
            <a:headEnd/>
            <a:tailEnd/>
          </a:ln>
        </p:spPr>
      </p:pic>
      <p:sp>
        <p:nvSpPr>
          <p:cNvPr id="8" name="Text Box 3"/>
          <p:cNvSpPr txBox="1">
            <a:spLocks noChangeArrowheads="1"/>
          </p:cNvSpPr>
          <p:nvPr/>
        </p:nvSpPr>
        <p:spPr bwMode="auto">
          <a:xfrm>
            <a:off x="814614" y="4752381"/>
            <a:ext cx="8438809" cy="409023"/>
          </a:xfrm>
          <a:prstGeom prst="rect">
            <a:avLst/>
          </a:prstGeom>
          <a:noFill/>
          <a:ln w="9525">
            <a:noFill/>
            <a:miter lim="800000"/>
            <a:headEnd/>
            <a:tailEnd/>
          </a:ln>
        </p:spPr>
        <p:txBody>
          <a:bodyPr wrap="square" lIns="0" tIns="0" rIns="0" bIns="0">
            <a:spAutoFit/>
          </a:bodyPr>
          <a:lstStyle/>
          <a:p>
            <a:pPr>
              <a:lnSpc>
                <a:spcPct val="150000"/>
              </a:lnSpc>
              <a:spcBef>
                <a:spcPts val="0"/>
              </a:spcBef>
            </a:pPr>
            <a:r>
              <a:rPr kumimoji="1" lang="zh-CN" altLang="en-US" sz="2100" dirty="0" smtClean="0">
                <a:solidFill>
                  <a:srgbClr val="006699"/>
                </a:solidFill>
                <a:latin typeface="黑体" pitchFamily="49" charset="-122"/>
                <a:ea typeface="黑体" pitchFamily="49" charset="-122"/>
              </a:rPr>
              <a:t>“安全生产月”活动</a:t>
            </a:r>
            <a:endParaRPr kumimoji="1" lang="en-US" altLang="zh-CN" sz="2100" dirty="0" smtClean="0">
              <a:solidFill>
                <a:srgbClr val="006699"/>
              </a:solidFill>
              <a:latin typeface="黑体" pitchFamily="49" charset="-122"/>
              <a:ea typeface="黑体" pitchFamily="49" charset="-122"/>
            </a:endParaRPr>
          </a:p>
        </p:txBody>
      </p:sp>
      <p:pic>
        <p:nvPicPr>
          <p:cNvPr id="9" name="Picture 5" descr="DSCN3479"/>
          <p:cNvPicPr>
            <a:picLocks noChangeAspect="1" noChangeArrowheads="1"/>
          </p:cNvPicPr>
          <p:nvPr/>
        </p:nvPicPr>
        <p:blipFill>
          <a:blip r:embed="rId5" cstate="print"/>
          <a:srcRect/>
          <a:stretch>
            <a:fillRect/>
          </a:stretch>
        </p:blipFill>
        <p:spPr bwMode="auto">
          <a:xfrm>
            <a:off x="6504442" y="5127122"/>
            <a:ext cx="2808287" cy="1917700"/>
          </a:xfrm>
          <a:prstGeom prst="rect">
            <a:avLst/>
          </a:prstGeom>
          <a:noFill/>
          <a:ln w="9525">
            <a:noFill/>
            <a:miter lim="800000"/>
            <a:headEnd/>
            <a:tailEnd/>
          </a:ln>
        </p:spPr>
      </p:pic>
      <p:pic>
        <p:nvPicPr>
          <p:cNvPr id="10" name="Picture 6" descr="DSCN1198"/>
          <p:cNvPicPr>
            <a:picLocks noChangeAspect="1" noChangeArrowheads="1"/>
          </p:cNvPicPr>
          <p:nvPr/>
        </p:nvPicPr>
        <p:blipFill>
          <a:blip r:embed="rId6" cstate="print"/>
          <a:srcRect/>
          <a:stretch>
            <a:fillRect/>
          </a:stretch>
        </p:blipFill>
        <p:spPr bwMode="auto">
          <a:xfrm>
            <a:off x="3570969" y="5165222"/>
            <a:ext cx="2771775" cy="1908175"/>
          </a:xfrm>
          <a:prstGeom prst="rect">
            <a:avLst/>
          </a:prstGeom>
          <a:noFill/>
          <a:ln w="9525">
            <a:noFill/>
            <a:miter lim="800000"/>
            <a:headEnd/>
            <a:tailEnd/>
          </a:ln>
        </p:spPr>
      </p:pic>
      <p:pic>
        <p:nvPicPr>
          <p:cNvPr id="12" name="Picture 12" descr="D:\Users\sungla\Desktop\4000.png"/>
          <p:cNvPicPr>
            <a:picLocks noChangeAspect="1" noChangeArrowheads="1"/>
          </p:cNvPicPr>
          <p:nvPr/>
        </p:nvPicPr>
        <p:blipFill>
          <a:blip r:embed="rId7" cstate="print"/>
          <a:srcRect/>
          <a:stretch>
            <a:fillRect/>
          </a:stretch>
        </p:blipFill>
        <p:spPr bwMode="auto">
          <a:xfrm>
            <a:off x="705983" y="5189085"/>
            <a:ext cx="2713037" cy="1906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6" name="Rectangle 2"/>
          <p:cNvSpPr>
            <a:spLocks noChangeArrowheads="1"/>
          </p:cNvSpPr>
          <p:nvPr/>
        </p:nvSpPr>
        <p:spPr bwMode="auto">
          <a:xfrm>
            <a:off x="1435100" y="1116013"/>
            <a:ext cx="7705725" cy="492443"/>
          </a:xfrm>
          <a:prstGeom prst="rect">
            <a:avLst/>
          </a:prstGeom>
          <a:noFill/>
          <a:ln w="9525">
            <a:noFill/>
            <a:miter lim="800000"/>
            <a:headEnd/>
            <a:tailEnd/>
          </a:ln>
        </p:spPr>
        <p:txBody>
          <a:bodyPr lIns="0" tIns="0" rIns="0" bIns="0">
            <a:spAutoFit/>
          </a:bodyPr>
          <a:lstStyle/>
          <a:p>
            <a:pPr algn="ctr"/>
            <a:r>
              <a:rPr lang="zh-CN" altLang="en-US" sz="3200" dirty="0" smtClean="0">
                <a:solidFill>
                  <a:srgbClr val="006699"/>
                </a:solidFill>
                <a:latin typeface="微软雅黑" pitchFamily="34" charset="-122"/>
              </a:rPr>
              <a:t>第五部分  现场隐患识别和防范措施</a:t>
            </a:r>
            <a:endParaRPr lang="zh-CN" altLang="en-US" sz="3200" dirty="0">
              <a:solidFill>
                <a:srgbClr val="006699"/>
              </a:solidFill>
              <a:latin typeface="微软雅黑" pitchFamily="34" charset="-122"/>
            </a:endParaRPr>
          </a:p>
        </p:txBody>
      </p:sp>
      <p:sp>
        <p:nvSpPr>
          <p:cNvPr id="1049137" name="Rectangle 6"/>
          <p:cNvSpPr>
            <a:spLocks noChangeArrowheads="1"/>
          </p:cNvSpPr>
          <p:nvPr/>
        </p:nvSpPr>
        <p:spPr bwMode="auto">
          <a:xfrm>
            <a:off x="1706562" y="2144046"/>
            <a:ext cx="6718109" cy="2068259"/>
          </a:xfrm>
          <a:prstGeom prst="rect">
            <a:avLst/>
          </a:prstGeom>
          <a:noFill/>
          <a:ln w="9525">
            <a:noFill/>
            <a:miter lim="800000"/>
            <a:headEnd/>
            <a:tailEnd/>
          </a:ln>
        </p:spPr>
        <p:txBody>
          <a:bodyPr wrap="square" lIns="182211" tIns="0" rIns="0" bIns="0" anchor="ctr">
            <a:spAutoFit/>
          </a:bodyPr>
          <a:lstStyle/>
          <a:p>
            <a:pPr indent="323850">
              <a:lnSpc>
                <a:spcPct val="160000"/>
              </a:lnSpc>
            </a:pPr>
            <a:r>
              <a:rPr lang="zh-CN" altLang="en-US" sz="2800" dirty="0" smtClean="0">
                <a:solidFill>
                  <a:srgbClr val="006699"/>
                </a:solidFill>
              </a:rPr>
              <a:t>一、重点区域隐患及防范措施</a:t>
            </a:r>
            <a:endParaRPr lang="zh-CN" altLang="de-DE" sz="2800" dirty="0" smtClean="0">
              <a:solidFill>
                <a:srgbClr val="006699"/>
              </a:solidFill>
            </a:endParaRPr>
          </a:p>
          <a:p>
            <a:pPr indent="323850">
              <a:lnSpc>
                <a:spcPct val="160000"/>
              </a:lnSpc>
            </a:pPr>
            <a:r>
              <a:rPr lang="zh-CN" altLang="en-US" sz="2800" dirty="0" smtClean="0">
                <a:solidFill>
                  <a:srgbClr val="006699"/>
                </a:solidFill>
              </a:rPr>
              <a:t>二、典型作业隐患</a:t>
            </a:r>
            <a:r>
              <a:rPr lang="zh-CN" altLang="de-DE" sz="2800" dirty="0" smtClean="0">
                <a:solidFill>
                  <a:srgbClr val="006699"/>
                </a:solidFill>
              </a:rPr>
              <a:t>及</a:t>
            </a:r>
            <a:r>
              <a:rPr lang="zh-CN" altLang="de-DE" sz="2800" dirty="0">
                <a:solidFill>
                  <a:srgbClr val="006699"/>
                </a:solidFill>
              </a:rPr>
              <a:t>防范</a:t>
            </a:r>
            <a:r>
              <a:rPr lang="zh-CN" altLang="de-DE" sz="2800" dirty="0" smtClean="0">
                <a:solidFill>
                  <a:srgbClr val="006699"/>
                </a:solidFill>
              </a:rPr>
              <a:t>措施</a:t>
            </a:r>
            <a:endParaRPr lang="en-US" altLang="zh-CN" sz="2800" dirty="0" smtClean="0">
              <a:solidFill>
                <a:srgbClr val="006699"/>
              </a:solidFill>
            </a:endParaRPr>
          </a:p>
          <a:p>
            <a:pPr indent="323850">
              <a:lnSpc>
                <a:spcPct val="160000"/>
              </a:lnSpc>
            </a:pPr>
            <a:r>
              <a:rPr lang="zh-CN" altLang="en-US" sz="2800" dirty="0" smtClean="0">
                <a:solidFill>
                  <a:srgbClr val="006699"/>
                </a:solidFill>
              </a:rPr>
              <a:t>三、职业健康隐患及防范措施</a:t>
            </a:r>
            <a:endParaRPr lang="en-US" altLang="zh-CN" sz="2800" dirty="0" smtClean="0">
              <a:solidFill>
                <a:srgbClr val="006699"/>
              </a:solidFill>
            </a:endParaRPr>
          </a:p>
        </p:txBody>
      </p:sp>
      <p:sp>
        <p:nvSpPr>
          <p:cNvPr id="1049138"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9" name="Rectangle 3"/>
          <p:cNvSpPr>
            <a:spLocks noChangeArrowheads="1"/>
          </p:cNvSpPr>
          <p:nvPr/>
        </p:nvSpPr>
        <p:spPr bwMode="auto">
          <a:xfrm>
            <a:off x="927100" y="2732088"/>
            <a:ext cx="8723313" cy="3227387"/>
          </a:xfrm>
          <a:prstGeom prst="rect">
            <a:avLst/>
          </a:prstGeom>
          <a:noFill/>
          <a:ln w="9525">
            <a:noFill/>
            <a:miter lim="800000"/>
            <a:headEnd/>
            <a:tailEnd/>
          </a:ln>
        </p:spPr>
        <p:txBody>
          <a:bodyPr lIns="97210" tIns="48605" rIns="97210" bIns="48605"/>
          <a:lstStyle/>
          <a:p>
            <a:pPr defTabSz="1011238"/>
            <a:r>
              <a:rPr kumimoji="1" lang="zh-CN" altLang="en-US" sz="4700" b="1">
                <a:solidFill>
                  <a:srgbClr val="FF5050"/>
                </a:solidFill>
                <a:latin typeface="Times New Roman" pitchFamily="18" charset="0"/>
              </a:rPr>
              <a:t> </a:t>
            </a:r>
            <a:endParaRPr kumimoji="1" lang="zh-CN" altLang="en-US" sz="3400" b="1">
              <a:solidFill>
                <a:srgbClr val="FF5050"/>
              </a:solidFill>
              <a:latin typeface="幼圆" pitchFamily="49" charset="-122"/>
              <a:ea typeface="幼圆" pitchFamily="49" charset="-122"/>
            </a:endParaRPr>
          </a:p>
        </p:txBody>
      </p:sp>
      <p:sp>
        <p:nvSpPr>
          <p:cNvPr id="1049140" name="Rectangle 4"/>
          <p:cNvSpPr>
            <a:spLocks noChangeArrowheads="1"/>
          </p:cNvSpPr>
          <p:nvPr/>
        </p:nvSpPr>
        <p:spPr bwMode="auto">
          <a:xfrm>
            <a:off x="1258443" y="1693799"/>
            <a:ext cx="8533257" cy="5401479"/>
          </a:xfrm>
          <a:prstGeom prst="rect">
            <a:avLst/>
          </a:prstGeom>
          <a:noFill/>
          <a:ln w="9525">
            <a:noFill/>
            <a:miter lim="800000"/>
            <a:headEnd/>
            <a:tailEnd/>
          </a:ln>
        </p:spPr>
        <p:txBody>
          <a:bodyPr wrap="square" lIns="182211" tIns="0" rIns="0" bIns="0">
            <a:spAutoFit/>
          </a:bodyPr>
          <a:lstStyle/>
          <a:p>
            <a:pPr>
              <a:lnSpc>
                <a:spcPct val="150000"/>
              </a:lnSpc>
              <a:spcBef>
                <a:spcPts val="0"/>
              </a:spcBef>
            </a:pPr>
            <a:r>
              <a:rPr kumimoji="1" lang="en-US" altLang="zh-CN" sz="2600" dirty="0" smtClean="0">
                <a:solidFill>
                  <a:srgbClr val="006699"/>
                </a:solidFill>
                <a:latin typeface="黑体" pitchFamily="49" charset="-122"/>
                <a:ea typeface="黑体" pitchFamily="49" charset="-122"/>
              </a:rPr>
              <a:t>1.1</a:t>
            </a:r>
            <a:r>
              <a:rPr kumimoji="1" lang="zh-CN" altLang="en-US" sz="2600" dirty="0" smtClean="0">
                <a:solidFill>
                  <a:srgbClr val="006699"/>
                </a:solidFill>
                <a:latin typeface="黑体" pitchFamily="49" charset="-122"/>
                <a:ea typeface="黑体" pitchFamily="49" charset="-122"/>
              </a:rPr>
              <a:t>加油站安全注意事项</a:t>
            </a:r>
          </a:p>
          <a:p>
            <a:pPr>
              <a:lnSpc>
                <a:spcPct val="150000"/>
              </a:lnSpc>
              <a:spcBef>
                <a:spcPts val="0"/>
              </a:spcBef>
            </a:pPr>
            <a:r>
              <a:rPr kumimoji="1" lang="en-US" altLang="zh-CN" sz="2600" dirty="0" smtClean="0">
                <a:solidFill>
                  <a:srgbClr val="006699"/>
                </a:solidFill>
                <a:latin typeface="黑体" pitchFamily="49" charset="-122"/>
                <a:ea typeface="黑体" pitchFamily="49" charset="-122"/>
              </a:rPr>
              <a:t>1.2</a:t>
            </a:r>
            <a:r>
              <a:rPr kumimoji="1" lang="zh-CN" altLang="en-US" sz="2600" dirty="0" smtClean="0">
                <a:solidFill>
                  <a:srgbClr val="006699"/>
                </a:solidFill>
                <a:latin typeface="黑体" pitchFamily="49" charset="-122"/>
                <a:ea typeface="黑体" pitchFamily="49" charset="-122"/>
              </a:rPr>
              <a:t>天然气加气站安全注意事项</a:t>
            </a:r>
          </a:p>
          <a:p>
            <a:pPr>
              <a:lnSpc>
                <a:spcPct val="150000"/>
              </a:lnSpc>
              <a:spcBef>
                <a:spcPts val="0"/>
              </a:spcBef>
            </a:pPr>
            <a:r>
              <a:rPr kumimoji="1" lang="en-US" altLang="zh-CN" sz="2600" dirty="0" smtClean="0">
                <a:solidFill>
                  <a:srgbClr val="006699"/>
                </a:solidFill>
                <a:latin typeface="黑体" pitchFamily="49" charset="-122"/>
                <a:ea typeface="黑体" pitchFamily="49" charset="-122"/>
              </a:rPr>
              <a:t>1.3</a:t>
            </a:r>
            <a:r>
              <a:rPr kumimoji="1" lang="zh-CN" altLang="en-US" sz="2600" dirty="0" smtClean="0">
                <a:solidFill>
                  <a:srgbClr val="006699"/>
                </a:solidFill>
                <a:latin typeface="黑体" pitchFamily="49" charset="-122"/>
                <a:ea typeface="黑体" pitchFamily="49" charset="-122"/>
              </a:rPr>
              <a:t>化工仓库安全注意事项</a:t>
            </a:r>
            <a:endParaRPr kumimoji="1" lang="en-US" altLang="zh-CN" sz="2600" dirty="0" smtClean="0">
              <a:solidFill>
                <a:srgbClr val="006699"/>
              </a:solidFill>
              <a:latin typeface="黑体" pitchFamily="49" charset="-122"/>
              <a:ea typeface="黑体" pitchFamily="49" charset="-122"/>
            </a:endParaRPr>
          </a:p>
          <a:p>
            <a:pPr>
              <a:lnSpc>
                <a:spcPct val="150000"/>
              </a:lnSpc>
              <a:spcBef>
                <a:spcPts val="0"/>
              </a:spcBef>
            </a:pPr>
            <a:r>
              <a:rPr kumimoji="1" lang="en-US" altLang="zh-CN" sz="2600" dirty="0" smtClean="0">
                <a:solidFill>
                  <a:srgbClr val="006699"/>
                </a:solidFill>
                <a:latin typeface="黑体" pitchFamily="49" charset="-122"/>
                <a:ea typeface="黑体" pitchFamily="49" charset="-122"/>
              </a:rPr>
              <a:t>1.4</a:t>
            </a:r>
            <a:r>
              <a:rPr kumimoji="1" lang="zh-CN" altLang="en-US" sz="2600" dirty="0" smtClean="0">
                <a:solidFill>
                  <a:srgbClr val="006699"/>
                </a:solidFill>
                <a:latin typeface="黑体" pitchFamily="49" charset="-122"/>
                <a:ea typeface="黑体" pitchFamily="49" charset="-122"/>
              </a:rPr>
              <a:t>配电房安全注意事项</a:t>
            </a:r>
          </a:p>
          <a:p>
            <a:pPr>
              <a:lnSpc>
                <a:spcPct val="150000"/>
              </a:lnSpc>
              <a:spcBef>
                <a:spcPts val="0"/>
              </a:spcBef>
            </a:pPr>
            <a:r>
              <a:rPr kumimoji="1" lang="en-US" altLang="zh-CN" sz="2600" dirty="0" smtClean="0">
                <a:solidFill>
                  <a:srgbClr val="006699"/>
                </a:solidFill>
                <a:latin typeface="黑体" pitchFamily="49" charset="-122"/>
                <a:ea typeface="黑体" pitchFamily="49" charset="-122"/>
              </a:rPr>
              <a:t>1.5</a:t>
            </a:r>
            <a:r>
              <a:rPr kumimoji="1" lang="zh-CN" altLang="en-US" sz="2600" dirty="0" smtClean="0">
                <a:solidFill>
                  <a:srgbClr val="006699"/>
                </a:solidFill>
                <a:latin typeface="黑体" pitchFamily="49" charset="-122"/>
                <a:ea typeface="黑体" pitchFamily="49" charset="-122"/>
              </a:rPr>
              <a:t>锅炉房安全注意事项</a:t>
            </a:r>
          </a:p>
          <a:p>
            <a:pPr>
              <a:lnSpc>
                <a:spcPct val="150000"/>
              </a:lnSpc>
              <a:spcBef>
                <a:spcPts val="0"/>
              </a:spcBef>
            </a:pPr>
            <a:r>
              <a:rPr kumimoji="1" lang="en-US" altLang="zh-CN" sz="2600" dirty="0" smtClean="0">
                <a:solidFill>
                  <a:srgbClr val="006699"/>
                </a:solidFill>
                <a:latin typeface="黑体" pitchFamily="49" charset="-122"/>
                <a:ea typeface="黑体" pitchFamily="49" charset="-122"/>
              </a:rPr>
              <a:t>1.6</a:t>
            </a:r>
            <a:r>
              <a:rPr kumimoji="1" lang="zh-CN" altLang="en-US" sz="2600" dirty="0" smtClean="0">
                <a:solidFill>
                  <a:srgbClr val="006699"/>
                </a:solidFill>
                <a:latin typeface="黑体" pitchFamily="49" charset="-122"/>
                <a:ea typeface="黑体" pitchFamily="49" charset="-122"/>
              </a:rPr>
              <a:t>供气站安全注意事项</a:t>
            </a:r>
            <a:endParaRPr kumimoji="1" lang="en-US" altLang="zh-CN" sz="2600" dirty="0" smtClean="0">
              <a:solidFill>
                <a:srgbClr val="006699"/>
              </a:solidFill>
              <a:latin typeface="黑体" pitchFamily="49" charset="-122"/>
              <a:ea typeface="黑体" pitchFamily="49" charset="-122"/>
            </a:endParaRPr>
          </a:p>
          <a:p>
            <a:pPr>
              <a:lnSpc>
                <a:spcPct val="150000"/>
              </a:lnSpc>
              <a:spcBef>
                <a:spcPts val="0"/>
              </a:spcBef>
            </a:pPr>
            <a:r>
              <a:rPr kumimoji="1" lang="en-US" altLang="zh-CN" sz="2600" dirty="0" smtClean="0">
                <a:solidFill>
                  <a:srgbClr val="006699"/>
                </a:solidFill>
                <a:latin typeface="黑体" pitchFamily="49" charset="-122"/>
                <a:ea typeface="黑体" pitchFamily="49" charset="-122"/>
              </a:rPr>
              <a:t>1.7</a:t>
            </a:r>
            <a:r>
              <a:rPr kumimoji="1" lang="zh-CN" altLang="en-US" sz="2600" dirty="0" smtClean="0">
                <a:solidFill>
                  <a:srgbClr val="006699"/>
                </a:solidFill>
                <a:latin typeface="黑体" pitchFamily="49" charset="-122"/>
                <a:ea typeface="黑体" pitchFamily="49" charset="-122"/>
              </a:rPr>
              <a:t>空压站安全注意事项</a:t>
            </a:r>
            <a:endParaRPr kumimoji="1" lang="en-US" altLang="zh-CN" sz="2600" dirty="0" smtClean="0">
              <a:solidFill>
                <a:srgbClr val="006699"/>
              </a:solidFill>
              <a:latin typeface="黑体" pitchFamily="49" charset="-122"/>
              <a:ea typeface="黑体" pitchFamily="49" charset="-122"/>
            </a:endParaRPr>
          </a:p>
          <a:p>
            <a:pPr>
              <a:lnSpc>
                <a:spcPct val="150000"/>
              </a:lnSpc>
              <a:spcBef>
                <a:spcPts val="0"/>
              </a:spcBef>
            </a:pPr>
            <a:r>
              <a:rPr kumimoji="1" lang="en-US" altLang="zh-CN" sz="2600" dirty="0" smtClean="0">
                <a:solidFill>
                  <a:srgbClr val="006699"/>
                </a:solidFill>
                <a:latin typeface="黑体" pitchFamily="49" charset="-122"/>
                <a:ea typeface="黑体" pitchFamily="49" charset="-122"/>
              </a:rPr>
              <a:t>1.8</a:t>
            </a:r>
            <a:r>
              <a:rPr kumimoji="1" lang="zh-CN" altLang="en-US" sz="2600" dirty="0" smtClean="0">
                <a:solidFill>
                  <a:srgbClr val="006699"/>
                </a:solidFill>
                <a:latin typeface="黑体" pitchFamily="49" charset="-122"/>
                <a:ea typeface="黑体" pitchFamily="49" charset="-122"/>
              </a:rPr>
              <a:t>污水站、电泳池、水旋池和酸洗磷化池安全注意事项</a:t>
            </a:r>
          </a:p>
          <a:p>
            <a:pPr>
              <a:lnSpc>
                <a:spcPct val="150000"/>
              </a:lnSpc>
              <a:spcBef>
                <a:spcPts val="0"/>
              </a:spcBef>
            </a:pPr>
            <a:r>
              <a:rPr kumimoji="1" lang="en-US" altLang="zh-CN" sz="2600" dirty="0" smtClean="0">
                <a:solidFill>
                  <a:srgbClr val="006699"/>
                </a:solidFill>
                <a:latin typeface="黑体" pitchFamily="49" charset="-122"/>
                <a:ea typeface="黑体" pitchFamily="49" charset="-122"/>
              </a:rPr>
              <a:t>1.9</a:t>
            </a:r>
            <a:r>
              <a:rPr kumimoji="1" lang="zh-CN" altLang="en-US" sz="2600" dirty="0" smtClean="0">
                <a:solidFill>
                  <a:srgbClr val="006699"/>
                </a:solidFill>
                <a:latin typeface="黑体" pitchFamily="49" charset="-122"/>
                <a:ea typeface="黑体" pitchFamily="49" charset="-122"/>
              </a:rPr>
              <a:t>高速</a:t>
            </a:r>
            <a:r>
              <a:rPr kumimoji="1" lang="zh-CN" altLang="en-US" sz="2600" dirty="0">
                <a:solidFill>
                  <a:srgbClr val="006699"/>
                </a:solidFill>
                <a:latin typeface="黑体" pitchFamily="49" charset="-122"/>
                <a:ea typeface="黑体" pitchFamily="49" charset="-122"/>
              </a:rPr>
              <a:t>试车</a:t>
            </a:r>
            <a:r>
              <a:rPr kumimoji="1" lang="zh-CN" altLang="en-US" sz="2600" dirty="0" smtClean="0">
                <a:solidFill>
                  <a:srgbClr val="006699"/>
                </a:solidFill>
                <a:latin typeface="黑体" pitchFamily="49" charset="-122"/>
                <a:ea typeface="黑体" pitchFamily="49" charset="-122"/>
              </a:rPr>
              <a:t>道安全注意事项</a:t>
            </a:r>
            <a:endParaRPr kumimoji="1" lang="en-US" altLang="zh-CN" sz="2600" dirty="0" smtClean="0">
              <a:solidFill>
                <a:srgbClr val="006699"/>
              </a:solidFill>
              <a:latin typeface="黑体" pitchFamily="49" charset="-122"/>
              <a:ea typeface="黑体" pitchFamily="49" charset="-122"/>
            </a:endParaRPr>
          </a:p>
        </p:txBody>
      </p:sp>
      <p:sp>
        <p:nvSpPr>
          <p:cNvPr id="1049141" name="Rectangle 8"/>
          <p:cNvSpPr>
            <a:spLocks noChangeArrowheads="1"/>
          </p:cNvSpPr>
          <p:nvPr/>
        </p:nvSpPr>
        <p:spPr bwMode="auto">
          <a:xfrm>
            <a:off x="854075" y="1200150"/>
            <a:ext cx="8658225" cy="717550"/>
          </a:xfrm>
          <a:prstGeom prst="rect">
            <a:avLst/>
          </a:prstGeom>
          <a:noFill/>
          <a:ln w="9525">
            <a:noFill/>
            <a:miter lim="800000"/>
            <a:headEnd/>
            <a:tailEnd/>
          </a:ln>
        </p:spPr>
        <p:txBody>
          <a:bodyPr lIns="97210" tIns="48605" rIns="97210" bIns="48605"/>
          <a:lstStyle/>
          <a:p>
            <a:pPr algn="ctr">
              <a:lnSpc>
                <a:spcPct val="93000"/>
              </a:lnSpc>
            </a:pPr>
            <a:r>
              <a:rPr lang="zh-CN" altLang="en-US" sz="2800" dirty="0" smtClean="0">
                <a:solidFill>
                  <a:srgbClr val="006699"/>
                </a:solidFill>
              </a:rPr>
              <a:t>一、</a:t>
            </a:r>
            <a:r>
              <a:rPr lang="en-US" altLang="zh-CN" sz="2800" dirty="0" smtClean="0">
                <a:solidFill>
                  <a:srgbClr val="006699"/>
                </a:solidFill>
              </a:rPr>
              <a:t> </a:t>
            </a:r>
            <a:r>
              <a:rPr lang="zh-CN" altLang="en-US" sz="2800" dirty="0" smtClean="0">
                <a:solidFill>
                  <a:srgbClr val="006699"/>
                </a:solidFill>
              </a:rPr>
              <a:t>重点区域隐患及防范措施</a:t>
            </a:r>
            <a:endParaRPr lang="zh-CN" altLang="en-US" sz="2800" dirty="0">
              <a:solidFill>
                <a:srgbClr val="006699"/>
              </a:solidFill>
            </a:endParaRPr>
          </a:p>
        </p:txBody>
      </p:sp>
      <p:pic>
        <p:nvPicPr>
          <p:cNvPr id="2097238" name="Picture 2" descr="D:\Users\sungla\Desktop\RTX截图未命名.png"/>
          <p:cNvPicPr>
            <a:picLocks noChangeAspect="1" noChangeArrowheads="1"/>
          </p:cNvPicPr>
          <p:nvPr/>
        </p:nvPicPr>
        <p:blipFill>
          <a:blip r:embed="rId2" cstate="print"/>
          <a:srcRect/>
          <a:stretch>
            <a:fillRect/>
          </a:stretch>
        </p:blipFill>
        <p:spPr bwMode="auto">
          <a:xfrm>
            <a:off x="6156960" y="2048313"/>
            <a:ext cx="3084576" cy="3981907"/>
          </a:xfrm>
          <a:prstGeom prst="rect">
            <a:avLst/>
          </a:prstGeom>
          <a:noFill/>
        </p:spPr>
      </p:pic>
      <p:sp>
        <p:nvSpPr>
          <p:cNvPr id="1049142"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重点区域</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3" name="Rectangle 3"/>
          <p:cNvSpPr>
            <a:spLocks noGrp="1" noChangeArrowheads="1"/>
          </p:cNvSpPr>
          <p:nvPr>
            <p:ph type="body" idx="4294967295"/>
          </p:nvPr>
        </p:nvSpPr>
        <p:spPr>
          <a:xfrm>
            <a:off x="691515" y="2282825"/>
            <a:ext cx="4599813" cy="3715639"/>
          </a:xfrm>
          <a:prstGeom prst="rect">
            <a:avLst/>
          </a:prstGeom>
        </p:spPr>
        <p:txBody>
          <a:bodyPr lIns="97210" tIns="48605" rIns="97210" bIns="48605"/>
          <a:lstStyle/>
          <a:p>
            <a:pPr marL="0" indent="0">
              <a:lnSpc>
                <a:spcPct val="175000"/>
              </a:lnSpc>
              <a:buNone/>
            </a:pPr>
            <a:r>
              <a:rPr lang="zh-CN" altLang="en-US" sz="2000" kern="1200" dirty="0" smtClean="0">
                <a:solidFill>
                  <a:srgbClr val="006699"/>
                </a:solidFill>
                <a:latin typeface="黑体" pitchFamily="49" charset="-122"/>
                <a:ea typeface="黑体" pitchFamily="49" charset="-122"/>
              </a:rPr>
              <a:t>公司机动车辆加油区域。</a:t>
            </a:r>
            <a:endParaRPr lang="en-US" altLang="zh-CN" sz="2000" kern="1200" dirty="0" smtClean="0">
              <a:solidFill>
                <a:srgbClr val="006699"/>
              </a:solidFill>
              <a:latin typeface="黑体" pitchFamily="49" charset="-122"/>
              <a:ea typeface="黑体" pitchFamily="49" charset="-122"/>
            </a:endParaRPr>
          </a:p>
          <a:p>
            <a:pPr marL="0" indent="0">
              <a:lnSpc>
                <a:spcPct val="175000"/>
              </a:lnSpc>
              <a:buNone/>
            </a:pPr>
            <a:r>
              <a:rPr lang="zh-CN" altLang="en-US" sz="2000" kern="1200" dirty="0" smtClean="0">
                <a:solidFill>
                  <a:srgbClr val="FF0000"/>
                </a:solidFill>
                <a:latin typeface="黑体" pitchFamily="49" charset="-122"/>
                <a:ea typeface="黑体" pitchFamily="49" charset="-122"/>
              </a:rPr>
              <a:t>安全风险：</a:t>
            </a:r>
            <a:r>
              <a:rPr lang="zh-CN" altLang="en-US" sz="2000" kern="1200" dirty="0" smtClean="0">
                <a:solidFill>
                  <a:srgbClr val="006699"/>
                </a:solidFill>
                <a:latin typeface="黑体" pitchFamily="49" charset="-122"/>
                <a:ea typeface="黑体" pitchFamily="49" charset="-122"/>
              </a:rPr>
              <a:t>火灾爆炸</a:t>
            </a:r>
            <a:endParaRPr lang="en-US" altLang="zh-CN" sz="2000" kern="1200" dirty="0" smtClean="0">
              <a:solidFill>
                <a:srgbClr val="006699"/>
              </a:solidFill>
              <a:latin typeface="黑体" pitchFamily="49" charset="-122"/>
              <a:ea typeface="黑体" pitchFamily="49" charset="-122"/>
            </a:endParaRPr>
          </a:p>
          <a:p>
            <a:pPr marL="0" indent="0">
              <a:lnSpc>
                <a:spcPct val="175000"/>
              </a:lnSpc>
              <a:buNone/>
            </a:pPr>
            <a:r>
              <a:rPr lang="zh-CN" altLang="en-US" sz="2000" kern="1200" dirty="0" smtClean="0">
                <a:solidFill>
                  <a:srgbClr val="FF0000"/>
                </a:solidFill>
                <a:latin typeface="黑体" pitchFamily="49" charset="-122"/>
                <a:ea typeface="黑体" pitchFamily="49" charset="-122"/>
              </a:rPr>
              <a:t>安全要求：</a:t>
            </a:r>
            <a:r>
              <a:rPr lang="zh-CN" altLang="en-US" sz="2000" kern="1200" dirty="0" smtClean="0">
                <a:solidFill>
                  <a:srgbClr val="006699"/>
                </a:solidFill>
                <a:latin typeface="黑体" pitchFamily="49" charset="-122"/>
                <a:ea typeface="黑体" pitchFamily="49" charset="-122"/>
              </a:rPr>
              <a:t>熄火、禁携火种、穿钉鞋；</a:t>
            </a:r>
          </a:p>
          <a:p>
            <a:pPr marL="0" indent="0">
              <a:lnSpc>
                <a:spcPct val="175000"/>
              </a:lnSpc>
              <a:buNone/>
            </a:pPr>
            <a:r>
              <a:rPr lang="zh-CN" altLang="en-US" sz="2000" kern="1200" dirty="0" smtClean="0">
                <a:solidFill>
                  <a:srgbClr val="006699"/>
                </a:solidFill>
                <a:latin typeface="黑体" pitchFamily="49" charset="-122"/>
                <a:ea typeface="黑体" pitchFamily="49" charset="-122"/>
              </a:rPr>
              <a:t>不在加油站内</a:t>
            </a:r>
            <a:r>
              <a:rPr lang="zh-CN" altLang="en-US" sz="2000" kern="1200" dirty="0" smtClean="0">
                <a:solidFill>
                  <a:srgbClr val="FF0000"/>
                </a:solidFill>
                <a:latin typeface="黑体" pitchFamily="49" charset="-122"/>
                <a:ea typeface="黑体" pitchFamily="49" charset="-122"/>
              </a:rPr>
              <a:t>接打手机（标识）</a:t>
            </a:r>
            <a:r>
              <a:rPr lang="zh-CN" altLang="en-US" sz="2000" kern="1200" dirty="0" smtClean="0">
                <a:solidFill>
                  <a:srgbClr val="006699"/>
                </a:solidFill>
                <a:latin typeface="黑体" pitchFamily="49" charset="-122"/>
                <a:ea typeface="黑体" pitchFamily="49" charset="-122"/>
              </a:rPr>
              <a:t>；</a:t>
            </a:r>
          </a:p>
          <a:p>
            <a:pPr marL="0" indent="0">
              <a:lnSpc>
                <a:spcPct val="175000"/>
              </a:lnSpc>
              <a:buNone/>
            </a:pPr>
            <a:r>
              <a:rPr lang="zh-CN" altLang="en-US" sz="2000" kern="1200" dirty="0" smtClean="0">
                <a:solidFill>
                  <a:srgbClr val="006699"/>
                </a:solidFill>
                <a:latin typeface="黑体" pitchFamily="49" charset="-122"/>
                <a:ea typeface="黑体" pitchFamily="49" charset="-122"/>
              </a:rPr>
              <a:t>加油时车内人员下车等候；</a:t>
            </a:r>
          </a:p>
          <a:p>
            <a:pPr marL="0" indent="0">
              <a:lnSpc>
                <a:spcPct val="175000"/>
              </a:lnSpc>
              <a:buNone/>
            </a:pPr>
            <a:r>
              <a:rPr lang="zh-CN" altLang="en-US" sz="2000" kern="1200" dirty="0" smtClean="0">
                <a:solidFill>
                  <a:srgbClr val="006699"/>
                </a:solidFill>
                <a:latin typeface="黑体" pitchFamily="49" charset="-122"/>
                <a:ea typeface="黑体" pitchFamily="49" charset="-122"/>
              </a:rPr>
              <a:t>雷雨天时不要加油。（防静电柱）</a:t>
            </a:r>
          </a:p>
        </p:txBody>
      </p:sp>
      <p:pic>
        <p:nvPicPr>
          <p:cNvPr id="2097239" name="Picture 4" descr="照片 021"/>
          <p:cNvPicPr>
            <a:picLocks noChangeAspect="1" noChangeArrowheads="1"/>
          </p:cNvPicPr>
          <p:nvPr/>
        </p:nvPicPr>
        <p:blipFill>
          <a:blip r:embed="rId2" cstate="print"/>
          <a:srcRect/>
          <a:stretch>
            <a:fillRect/>
          </a:stretch>
        </p:blipFill>
        <p:spPr bwMode="auto">
          <a:xfrm>
            <a:off x="5169408" y="2383537"/>
            <a:ext cx="4385120" cy="3635649"/>
          </a:xfrm>
          <a:prstGeom prst="rect">
            <a:avLst/>
          </a:prstGeom>
          <a:noFill/>
          <a:ln w="9525">
            <a:noFill/>
            <a:miter lim="800000"/>
            <a:headEnd/>
            <a:tailEnd/>
          </a:ln>
        </p:spPr>
      </p:pic>
      <p:sp>
        <p:nvSpPr>
          <p:cNvPr id="1049144" name="Rectangle 8"/>
          <p:cNvSpPr>
            <a:spLocks noChangeArrowheads="1"/>
          </p:cNvSpPr>
          <p:nvPr/>
        </p:nvSpPr>
        <p:spPr bwMode="auto">
          <a:xfrm>
            <a:off x="854075" y="1358646"/>
            <a:ext cx="8658225" cy="717550"/>
          </a:xfrm>
          <a:prstGeom prst="rect">
            <a:avLst/>
          </a:prstGeom>
          <a:noFill/>
          <a:ln w="9525">
            <a:noFill/>
            <a:miter lim="800000"/>
            <a:headEnd/>
            <a:tailEnd/>
          </a:ln>
        </p:spPr>
        <p:txBody>
          <a:bodyPr lIns="97210" tIns="48605" rIns="97210" bIns="48605"/>
          <a:lstStyle/>
          <a:p>
            <a:pPr algn="ctr">
              <a:lnSpc>
                <a:spcPct val="93000"/>
              </a:lnSpc>
            </a:pPr>
            <a:r>
              <a:rPr kumimoji="1" lang="en-US" altLang="zh-CN" sz="2600" dirty="0" smtClean="0">
                <a:solidFill>
                  <a:srgbClr val="006699"/>
                </a:solidFill>
                <a:latin typeface="黑体" pitchFamily="49" charset="-122"/>
                <a:ea typeface="黑体" pitchFamily="49" charset="-122"/>
              </a:rPr>
              <a:t>1.1</a:t>
            </a:r>
            <a:r>
              <a:rPr kumimoji="1" lang="zh-CN" altLang="en-US" sz="2600" dirty="0" smtClean="0">
                <a:solidFill>
                  <a:srgbClr val="006699"/>
                </a:solidFill>
                <a:latin typeface="黑体" pitchFamily="49" charset="-122"/>
                <a:ea typeface="黑体" pitchFamily="49" charset="-122"/>
              </a:rPr>
              <a:t> 加油站安全注意事项</a:t>
            </a:r>
            <a:endParaRPr kumimoji="1" lang="zh-CN" altLang="en-US" sz="2600" dirty="0">
              <a:solidFill>
                <a:srgbClr val="006699"/>
              </a:solidFill>
              <a:latin typeface="黑体" pitchFamily="49" charset="-122"/>
              <a:ea typeface="黑体" pitchFamily="49" charset="-122"/>
            </a:endParaRPr>
          </a:p>
        </p:txBody>
      </p:sp>
      <p:sp>
        <p:nvSpPr>
          <p:cNvPr id="6"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重点区域</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6" name="Rectangle 8"/>
          <p:cNvSpPr txBox="1">
            <a:spLocks noChangeArrowheads="1"/>
          </p:cNvSpPr>
          <p:nvPr/>
        </p:nvSpPr>
        <p:spPr bwMode="auto">
          <a:xfrm>
            <a:off x="381000" y="1365250"/>
            <a:ext cx="9472613" cy="673100"/>
          </a:xfrm>
          <a:prstGeom prst="rect">
            <a:avLst/>
          </a:prstGeom>
          <a:noFill/>
          <a:ln w="9525">
            <a:noFill/>
            <a:miter lim="800000"/>
            <a:headEnd/>
            <a:tailEnd/>
          </a:ln>
        </p:spPr>
        <p:txBody>
          <a:bodyPr lIns="101789" tIns="50894" rIns="101789" bIns="50894"/>
          <a:lstStyle/>
          <a:p>
            <a:pPr marL="381000" indent="-381000" algn="ctr" defTabSz="1014413">
              <a:lnSpc>
                <a:spcPct val="93000"/>
              </a:lnSpc>
            </a:pPr>
            <a:r>
              <a:rPr kumimoji="1" lang="en-US" altLang="zh-CN" sz="2600" dirty="0" smtClean="0">
                <a:solidFill>
                  <a:srgbClr val="006699"/>
                </a:solidFill>
                <a:latin typeface="黑体" pitchFamily="49" charset="-122"/>
                <a:ea typeface="黑体" pitchFamily="49" charset="-122"/>
              </a:rPr>
              <a:t>1.2</a:t>
            </a:r>
            <a:r>
              <a:rPr kumimoji="1" lang="zh-CN" altLang="en-US" sz="2600" dirty="0" smtClean="0">
                <a:solidFill>
                  <a:srgbClr val="006699"/>
                </a:solidFill>
                <a:latin typeface="黑体" pitchFamily="49" charset="-122"/>
                <a:ea typeface="黑体" pitchFamily="49" charset="-122"/>
              </a:rPr>
              <a:t>天然气加</a:t>
            </a:r>
            <a:r>
              <a:rPr kumimoji="1" lang="zh-CN" altLang="en-US" sz="2600" dirty="0">
                <a:solidFill>
                  <a:srgbClr val="006699"/>
                </a:solidFill>
                <a:latin typeface="黑体" pitchFamily="49" charset="-122"/>
                <a:ea typeface="黑体" pitchFamily="49" charset="-122"/>
              </a:rPr>
              <a:t>气站</a:t>
            </a:r>
            <a:r>
              <a:rPr kumimoji="1" lang="zh-CN" altLang="en-US" sz="2600" dirty="0" smtClean="0">
                <a:solidFill>
                  <a:srgbClr val="006699"/>
                </a:solidFill>
                <a:latin typeface="黑体" pitchFamily="49" charset="-122"/>
                <a:ea typeface="黑体" pitchFamily="49" charset="-122"/>
              </a:rPr>
              <a:t>安全注意事项</a:t>
            </a:r>
            <a:endParaRPr kumimoji="1" lang="zh-CN" altLang="en-US" sz="2600" dirty="0">
              <a:solidFill>
                <a:srgbClr val="006699"/>
              </a:solidFill>
              <a:latin typeface="黑体" pitchFamily="49" charset="-122"/>
              <a:ea typeface="黑体" pitchFamily="49" charset="-122"/>
            </a:endParaRPr>
          </a:p>
        </p:txBody>
      </p:sp>
      <p:sp>
        <p:nvSpPr>
          <p:cNvPr id="1049147" name="TextBox 1"/>
          <p:cNvSpPr txBox="1">
            <a:spLocks noChangeArrowheads="1"/>
          </p:cNvSpPr>
          <p:nvPr/>
        </p:nvSpPr>
        <p:spPr bwMode="auto">
          <a:xfrm>
            <a:off x="780288" y="1945704"/>
            <a:ext cx="4523232" cy="4296600"/>
          </a:xfrm>
          <a:prstGeom prst="rect">
            <a:avLst/>
          </a:prstGeom>
          <a:noFill/>
          <a:ln w="9525" algn="ctr">
            <a:noFill/>
            <a:miter lim="800000"/>
            <a:headEnd/>
            <a:tailEnd/>
          </a:ln>
        </p:spPr>
        <p:txBody>
          <a:bodyPr lIns="101789" tIns="50894" rIns="101789" bIns="50894"/>
          <a:lstStyle/>
          <a:p>
            <a:pPr algn="just" defTabSz="1014413" eaLnBrk="0" hangingPunct="0">
              <a:lnSpc>
                <a:spcPct val="155000"/>
              </a:lnSpc>
              <a:spcBef>
                <a:spcPct val="20000"/>
              </a:spcBef>
            </a:pPr>
            <a:r>
              <a:rPr lang="zh-CN" altLang="en-US" sz="2100" b="0" dirty="0">
                <a:solidFill>
                  <a:srgbClr val="006699"/>
                </a:solidFill>
                <a:latin typeface="黑体" pitchFamily="49" charset="-122"/>
                <a:ea typeface="黑体" pitchFamily="49" charset="-122"/>
              </a:rPr>
              <a:t>公司商品车辆加气场所。</a:t>
            </a:r>
            <a:endParaRPr lang="en-US" altLang="zh-CN" sz="2100" b="0" dirty="0">
              <a:solidFill>
                <a:srgbClr val="006699"/>
              </a:solidFill>
              <a:latin typeface="黑体" pitchFamily="49" charset="-122"/>
              <a:ea typeface="黑体" pitchFamily="49" charset="-122"/>
            </a:endParaRPr>
          </a:p>
          <a:p>
            <a:pPr algn="just" defTabSz="1014413" eaLnBrk="0" hangingPunct="0">
              <a:lnSpc>
                <a:spcPct val="155000"/>
              </a:lnSpc>
              <a:spcBef>
                <a:spcPct val="20000"/>
              </a:spcBef>
            </a:pPr>
            <a:r>
              <a:rPr lang="zh-CN" altLang="en-US" sz="2100" b="0" dirty="0">
                <a:solidFill>
                  <a:srgbClr val="FF0000"/>
                </a:solidFill>
                <a:latin typeface="黑体" pitchFamily="49" charset="-122"/>
                <a:ea typeface="黑体" pitchFamily="49" charset="-122"/>
              </a:rPr>
              <a:t>安全风险：</a:t>
            </a:r>
            <a:r>
              <a:rPr lang="zh-CN" altLang="en-US" sz="2100" b="0" dirty="0" smtClean="0">
                <a:solidFill>
                  <a:srgbClr val="006699"/>
                </a:solidFill>
                <a:latin typeface="黑体" pitchFamily="49" charset="-122"/>
                <a:ea typeface="黑体" pitchFamily="49" charset="-122"/>
              </a:rPr>
              <a:t>火灾、爆炸、冻伤。</a:t>
            </a:r>
            <a:endParaRPr lang="en-US" altLang="zh-CN" sz="2100" b="0" dirty="0">
              <a:solidFill>
                <a:srgbClr val="006699"/>
              </a:solidFill>
              <a:latin typeface="黑体" pitchFamily="49" charset="-122"/>
              <a:ea typeface="黑体" pitchFamily="49" charset="-122"/>
            </a:endParaRPr>
          </a:p>
          <a:p>
            <a:pPr algn="just" defTabSz="1014413" eaLnBrk="0" hangingPunct="0">
              <a:lnSpc>
                <a:spcPct val="155000"/>
              </a:lnSpc>
              <a:spcBef>
                <a:spcPct val="20000"/>
              </a:spcBef>
            </a:pPr>
            <a:r>
              <a:rPr lang="zh-CN" altLang="en-US" sz="2100" b="0" dirty="0">
                <a:solidFill>
                  <a:srgbClr val="FF0000"/>
                </a:solidFill>
                <a:latin typeface="黑体" pitchFamily="49" charset="-122"/>
                <a:ea typeface="黑体" pitchFamily="49" charset="-122"/>
              </a:rPr>
              <a:t>安全要求</a:t>
            </a:r>
            <a:r>
              <a:rPr lang="zh-CN" altLang="en-US" sz="2100" b="0" dirty="0" smtClean="0">
                <a:solidFill>
                  <a:srgbClr val="FF0000"/>
                </a:solidFill>
                <a:latin typeface="黑体" pitchFamily="49" charset="-122"/>
                <a:ea typeface="黑体" pitchFamily="49" charset="-122"/>
              </a:rPr>
              <a:t>：深冷液化气作业人员必须佩戴防冻伤防护用品，</a:t>
            </a:r>
            <a:r>
              <a:rPr lang="zh-CN" altLang="en-US" sz="2100" b="0" dirty="0" smtClean="0">
                <a:solidFill>
                  <a:srgbClr val="006699"/>
                </a:solidFill>
                <a:latin typeface="黑体" pitchFamily="49" charset="-122"/>
                <a:ea typeface="黑体" pitchFamily="49" charset="-122"/>
              </a:rPr>
              <a:t>车辆加气过程必须熄火</a:t>
            </a:r>
            <a:r>
              <a:rPr lang="zh-CN" altLang="en-US" sz="2100" b="0" dirty="0">
                <a:solidFill>
                  <a:srgbClr val="006699"/>
                </a:solidFill>
                <a:latin typeface="黑体" pitchFamily="49" charset="-122"/>
                <a:ea typeface="黑体" pitchFamily="49" charset="-122"/>
              </a:rPr>
              <a:t>；</a:t>
            </a:r>
            <a:endParaRPr lang="en-US" altLang="zh-CN" sz="2100" b="0" dirty="0">
              <a:solidFill>
                <a:srgbClr val="006699"/>
              </a:solidFill>
              <a:latin typeface="黑体" pitchFamily="49" charset="-122"/>
              <a:ea typeface="黑体" pitchFamily="49" charset="-122"/>
            </a:endParaRPr>
          </a:p>
          <a:p>
            <a:pPr algn="just" defTabSz="1014413" eaLnBrk="0" hangingPunct="0">
              <a:lnSpc>
                <a:spcPct val="155000"/>
              </a:lnSpc>
              <a:spcBef>
                <a:spcPct val="20000"/>
              </a:spcBef>
            </a:pPr>
            <a:r>
              <a:rPr lang="zh-CN" altLang="en-US" sz="2100" b="0" dirty="0">
                <a:solidFill>
                  <a:srgbClr val="006699"/>
                </a:solidFill>
                <a:latin typeface="黑体" pitchFamily="49" charset="-122"/>
                <a:ea typeface="黑体" pitchFamily="49" charset="-122"/>
              </a:rPr>
              <a:t>禁止携带手机、非防爆对讲机、打火机、火柴等火源火种及带铁钉的鞋 、穿易产生静电的服装和其他易产生静电的物品进出加气站</a:t>
            </a:r>
            <a:r>
              <a:rPr lang="zh-CN" altLang="en-US" sz="2100" b="0" dirty="0" smtClean="0">
                <a:solidFill>
                  <a:srgbClr val="006699"/>
                </a:solidFill>
                <a:latin typeface="黑体" pitchFamily="49" charset="-122"/>
                <a:ea typeface="黑体" pitchFamily="49" charset="-122"/>
              </a:rPr>
              <a:t>；电瓶车及无</a:t>
            </a:r>
            <a:r>
              <a:rPr lang="zh-CN" altLang="en-US" sz="2100" b="0" dirty="0">
                <a:solidFill>
                  <a:srgbClr val="006699"/>
                </a:solidFill>
                <a:latin typeface="黑体" pitchFamily="49" charset="-122"/>
                <a:ea typeface="黑体" pitchFamily="49" charset="-122"/>
              </a:rPr>
              <a:t>防火罩</a:t>
            </a:r>
            <a:r>
              <a:rPr lang="zh-CN" altLang="en-US" sz="2100" b="0" dirty="0" smtClean="0">
                <a:solidFill>
                  <a:srgbClr val="006699"/>
                </a:solidFill>
                <a:latin typeface="黑体" pitchFamily="49" charset="-122"/>
                <a:ea typeface="黑体" pitchFamily="49" charset="-122"/>
              </a:rPr>
              <a:t>的叉车、拖拉机等禁止</a:t>
            </a:r>
            <a:r>
              <a:rPr lang="zh-CN" altLang="en-US" sz="2100" b="0" dirty="0">
                <a:solidFill>
                  <a:srgbClr val="006699"/>
                </a:solidFill>
                <a:latin typeface="黑体" pitchFamily="49" charset="-122"/>
                <a:ea typeface="黑体" pitchFamily="49" charset="-122"/>
              </a:rPr>
              <a:t>进入</a:t>
            </a:r>
            <a:r>
              <a:rPr lang="zh-CN" altLang="en-US" sz="2100" b="0" dirty="0" smtClean="0">
                <a:solidFill>
                  <a:srgbClr val="006699"/>
                </a:solidFill>
                <a:latin typeface="黑体" pitchFamily="49" charset="-122"/>
                <a:ea typeface="黑体" pitchFamily="49" charset="-122"/>
              </a:rPr>
              <a:t>。</a:t>
            </a:r>
            <a:endParaRPr lang="en-US" altLang="zh-CN" sz="2100" b="0" dirty="0" smtClean="0">
              <a:solidFill>
                <a:srgbClr val="006699"/>
              </a:solidFill>
              <a:latin typeface="黑体" pitchFamily="49" charset="-122"/>
              <a:ea typeface="黑体" pitchFamily="49" charset="-122"/>
            </a:endParaRPr>
          </a:p>
        </p:txBody>
      </p:sp>
      <p:pic>
        <p:nvPicPr>
          <p:cNvPr id="2097240" name="Picture 6" descr="E:\02安全培训\0资料\图片\新建文件夹1\照片 005.jpg"/>
          <p:cNvPicPr>
            <a:picLocks noChangeAspect="1" noChangeArrowheads="1"/>
          </p:cNvPicPr>
          <p:nvPr/>
        </p:nvPicPr>
        <p:blipFill>
          <a:blip r:embed="rId2" cstate="print"/>
          <a:srcRect/>
          <a:stretch>
            <a:fillRect/>
          </a:stretch>
        </p:blipFill>
        <p:spPr bwMode="auto">
          <a:xfrm>
            <a:off x="5474481" y="1970636"/>
            <a:ext cx="3935837" cy="4076596"/>
          </a:xfrm>
          <a:prstGeom prst="rect">
            <a:avLst/>
          </a:prstGeom>
          <a:noFill/>
          <a:ln w="9525">
            <a:noFill/>
            <a:miter lim="800000"/>
            <a:headEnd/>
            <a:tailEnd/>
          </a:ln>
        </p:spPr>
      </p:pic>
      <p:pic>
        <p:nvPicPr>
          <p:cNvPr id="2097241" name="Picture 2" descr="http://pic.58pic.com/58pic/16/57/71/06c58PICm5J_1024.jpg"/>
          <p:cNvPicPr>
            <a:picLocks noChangeAspect="1" noChangeArrowheads="1"/>
          </p:cNvPicPr>
          <p:nvPr/>
        </p:nvPicPr>
        <p:blipFill>
          <a:blip r:embed="rId3" cstate="print"/>
          <a:srcRect/>
          <a:stretch>
            <a:fillRect/>
          </a:stretch>
        </p:blipFill>
        <p:spPr bwMode="auto">
          <a:xfrm>
            <a:off x="5461000" y="1984209"/>
            <a:ext cx="1308100" cy="1746416"/>
          </a:xfrm>
          <a:prstGeom prst="rect">
            <a:avLst/>
          </a:prstGeom>
          <a:noFill/>
        </p:spPr>
      </p:pic>
      <p:sp>
        <p:nvSpPr>
          <p:cNvPr id="7"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重点区域</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42" name="Picture 4" descr="照片 022"/>
          <p:cNvPicPr>
            <a:picLocks noChangeAspect="1" noChangeArrowheads="1"/>
          </p:cNvPicPr>
          <p:nvPr/>
        </p:nvPicPr>
        <p:blipFill>
          <a:blip r:embed="rId2" cstate="print"/>
          <a:srcRect/>
          <a:stretch>
            <a:fillRect/>
          </a:stretch>
        </p:blipFill>
        <p:spPr bwMode="auto">
          <a:xfrm>
            <a:off x="5193792" y="2453514"/>
            <a:ext cx="4211066" cy="3741684"/>
          </a:xfrm>
          <a:prstGeom prst="rect">
            <a:avLst/>
          </a:prstGeom>
          <a:noFill/>
          <a:ln w="9525">
            <a:noFill/>
            <a:miter lim="800000"/>
            <a:headEnd/>
            <a:tailEnd/>
          </a:ln>
        </p:spPr>
      </p:pic>
      <p:sp>
        <p:nvSpPr>
          <p:cNvPr id="1049149" name="Rectangle 8"/>
          <p:cNvSpPr>
            <a:spLocks noChangeArrowheads="1"/>
          </p:cNvSpPr>
          <p:nvPr/>
        </p:nvSpPr>
        <p:spPr bwMode="auto">
          <a:xfrm>
            <a:off x="854075" y="1383030"/>
            <a:ext cx="8658225" cy="717550"/>
          </a:xfrm>
          <a:prstGeom prst="rect">
            <a:avLst/>
          </a:prstGeom>
          <a:noFill/>
          <a:ln w="9525">
            <a:noFill/>
            <a:miter lim="800000"/>
            <a:headEnd/>
            <a:tailEnd/>
          </a:ln>
        </p:spPr>
        <p:txBody>
          <a:bodyPr lIns="97210" tIns="48605" rIns="97210" bIns="48605"/>
          <a:lstStyle/>
          <a:p>
            <a:pPr algn="ctr">
              <a:lnSpc>
                <a:spcPct val="93000"/>
              </a:lnSpc>
            </a:pPr>
            <a:r>
              <a:rPr kumimoji="1" lang="en-US" altLang="zh-CN" sz="2600" dirty="0" smtClean="0">
                <a:solidFill>
                  <a:srgbClr val="006699"/>
                </a:solidFill>
                <a:latin typeface="黑体" pitchFamily="49" charset="-122"/>
                <a:ea typeface="黑体" pitchFamily="49" charset="-122"/>
              </a:rPr>
              <a:t>1.3</a:t>
            </a:r>
            <a:r>
              <a:rPr kumimoji="1" lang="zh-CN" altLang="en-US" sz="2600" dirty="0" smtClean="0">
                <a:solidFill>
                  <a:srgbClr val="006699"/>
                </a:solidFill>
                <a:latin typeface="黑体" pitchFamily="49" charset="-122"/>
                <a:ea typeface="黑体" pitchFamily="49" charset="-122"/>
              </a:rPr>
              <a:t>化工仓库安全注意事项</a:t>
            </a:r>
            <a:endParaRPr kumimoji="1" lang="zh-CN" altLang="en-US" sz="2600" dirty="0">
              <a:solidFill>
                <a:srgbClr val="006699"/>
              </a:solidFill>
              <a:latin typeface="黑体" pitchFamily="49" charset="-122"/>
              <a:ea typeface="黑体" pitchFamily="49" charset="-122"/>
            </a:endParaRPr>
          </a:p>
        </p:txBody>
      </p:sp>
      <p:sp>
        <p:nvSpPr>
          <p:cNvPr id="1049150" name="Rectangle 9"/>
          <p:cNvSpPr>
            <a:spLocks noGrp="1" noChangeArrowheads="1"/>
          </p:cNvSpPr>
          <p:nvPr>
            <p:ph type="body" idx="4294967295"/>
          </p:nvPr>
        </p:nvSpPr>
        <p:spPr>
          <a:xfrm>
            <a:off x="789051" y="2324101"/>
            <a:ext cx="4355973" cy="3832859"/>
          </a:xfrm>
          <a:prstGeom prst="rect">
            <a:avLst/>
          </a:prstGeom>
        </p:spPr>
        <p:txBody>
          <a:bodyPr lIns="97210" tIns="48605" rIns="97210" bIns="48605"/>
          <a:lstStyle/>
          <a:p>
            <a:pPr marL="0" indent="0">
              <a:lnSpc>
                <a:spcPct val="200000"/>
              </a:lnSpc>
              <a:spcBef>
                <a:spcPts val="0"/>
              </a:spcBef>
              <a:buNone/>
            </a:pPr>
            <a:r>
              <a:rPr lang="zh-CN" altLang="en-US" sz="2000" kern="1200" dirty="0" smtClean="0">
                <a:solidFill>
                  <a:srgbClr val="006699"/>
                </a:solidFill>
                <a:latin typeface="黑体" pitchFamily="49" charset="-122"/>
                <a:ea typeface="黑体" pitchFamily="49" charset="-122"/>
              </a:rPr>
              <a:t>公司化学品存储仓库存储物料有漆料、胶类等化学品</a:t>
            </a:r>
          </a:p>
          <a:p>
            <a:pPr marL="0" indent="0">
              <a:lnSpc>
                <a:spcPct val="200000"/>
              </a:lnSpc>
              <a:spcBef>
                <a:spcPts val="0"/>
              </a:spcBef>
              <a:buNone/>
            </a:pPr>
            <a:r>
              <a:rPr lang="zh-CN" altLang="en-US" sz="2000" kern="1200" dirty="0" smtClean="0">
                <a:solidFill>
                  <a:srgbClr val="FF0000"/>
                </a:solidFill>
                <a:latin typeface="黑体" pitchFamily="49" charset="-122"/>
                <a:ea typeface="黑体" pitchFamily="49" charset="-122"/>
              </a:rPr>
              <a:t>安全风险：</a:t>
            </a:r>
            <a:r>
              <a:rPr lang="zh-CN" altLang="en-US" sz="2000" kern="1200" dirty="0" smtClean="0">
                <a:solidFill>
                  <a:srgbClr val="006699"/>
                </a:solidFill>
                <a:latin typeface="黑体" pitchFamily="49" charset="-122"/>
                <a:ea typeface="黑体" pitchFamily="49" charset="-122"/>
              </a:rPr>
              <a:t>火灾爆炸。</a:t>
            </a:r>
          </a:p>
          <a:p>
            <a:pPr marL="0" indent="0">
              <a:lnSpc>
                <a:spcPct val="200000"/>
              </a:lnSpc>
              <a:spcBef>
                <a:spcPts val="0"/>
              </a:spcBef>
              <a:buNone/>
            </a:pPr>
            <a:r>
              <a:rPr lang="zh-CN" altLang="en-US" sz="2000" kern="1200" dirty="0" smtClean="0">
                <a:solidFill>
                  <a:srgbClr val="FF0000"/>
                </a:solidFill>
                <a:latin typeface="黑体" pitchFamily="49" charset="-122"/>
                <a:ea typeface="黑体" pitchFamily="49" charset="-122"/>
              </a:rPr>
              <a:t>安全要求：</a:t>
            </a:r>
            <a:r>
              <a:rPr lang="zh-CN" altLang="en-US" sz="2000" kern="1200" dirty="0" smtClean="0">
                <a:solidFill>
                  <a:srgbClr val="006699"/>
                </a:solidFill>
                <a:latin typeface="黑体" pitchFamily="49" charset="-122"/>
                <a:ea typeface="黑体" pitchFamily="49" charset="-122"/>
              </a:rPr>
              <a:t>进入库区人员禁带火种，禁穿钉鞋和容易产生静电的衣服。</a:t>
            </a:r>
          </a:p>
          <a:p>
            <a:pPr marL="0" indent="0">
              <a:lnSpc>
                <a:spcPct val="200000"/>
              </a:lnSpc>
              <a:spcBef>
                <a:spcPts val="0"/>
              </a:spcBef>
              <a:buNone/>
            </a:pPr>
            <a:r>
              <a:rPr lang="zh-CN" altLang="de-DE" sz="2000" kern="1200" dirty="0" smtClean="0">
                <a:solidFill>
                  <a:srgbClr val="006699"/>
                </a:solidFill>
                <a:latin typeface="黑体" pitchFamily="49" charset="-122"/>
                <a:ea typeface="黑体" pitchFamily="49" charset="-122"/>
              </a:rPr>
              <a:t>保持安全出入口以及消防道路畅</a:t>
            </a:r>
            <a:r>
              <a:rPr lang="zh-CN" altLang="en-US" sz="2000" kern="1200" dirty="0" smtClean="0">
                <a:solidFill>
                  <a:srgbClr val="006699"/>
                </a:solidFill>
                <a:latin typeface="黑体" pitchFamily="49" charset="-122"/>
                <a:ea typeface="黑体" pitchFamily="49" charset="-122"/>
              </a:rPr>
              <a:t>通。</a:t>
            </a:r>
            <a:endParaRPr lang="en-US" altLang="zh-CN" sz="2000" kern="1200" dirty="0" smtClean="0">
              <a:solidFill>
                <a:srgbClr val="006699"/>
              </a:solidFill>
              <a:latin typeface="黑体" pitchFamily="49" charset="-122"/>
              <a:ea typeface="黑体" pitchFamily="49" charset="-122"/>
            </a:endParaRPr>
          </a:p>
        </p:txBody>
      </p:sp>
      <p:pic>
        <p:nvPicPr>
          <p:cNvPr id="2097243" name="Picture 10" descr="u=525127066,1645740204&amp;fm=21&amp;gp=0"/>
          <p:cNvPicPr>
            <a:picLocks noChangeAspect="1" noChangeArrowheads="1"/>
          </p:cNvPicPr>
          <p:nvPr/>
        </p:nvPicPr>
        <p:blipFill>
          <a:blip r:embed="rId3" cstate="print"/>
          <a:srcRect/>
          <a:stretch>
            <a:fillRect/>
          </a:stretch>
        </p:blipFill>
        <p:spPr bwMode="auto">
          <a:xfrm>
            <a:off x="7877831" y="2456689"/>
            <a:ext cx="1507469" cy="1603248"/>
          </a:xfrm>
          <a:prstGeom prst="rect">
            <a:avLst/>
          </a:prstGeom>
          <a:noFill/>
          <a:ln w="9525">
            <a:noFill/>
            <a:miter lim="800000"/>
            <a:headEnd/>
            <a:tailEnd/>
          </a:ln>
        </p:spPr>
      </p:pic>
      <p:sp>
        <p:nvSpPr>
          <p:cNvPr id="7"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重点区域</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圆角矩形 7"/>
          <p:cNvSpPr/>
          <p:nvPr/>
        </p:nvSpPr>
        <p:spPr bwMode="auto">
          <a:xfrm>
            <a:off x="790835" y="2126102"/>
            <a:ext cx="8759565" cy="959998"/>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defTabSz="1017588">
              <a:lnSpc>
                <a:spcPct val="150000"/>
              </a:lnSpc>
            </a:pPr>
            <a:r>
              <a:rPr lang="zh-CN" altLang="en-US" sz="2000" b="0" dirty="0" smtClean="0">
                <a:solidFill>
                  <a:schemeClr val="tx1"/>
                </a:solidFill>
              </a:rPr>
              <a:t>安全是人、物、环境三者处于和谐平衡的状态，一旦打破这种状态，达到了发生事故的条件，安全就无法保证了。</a:t>
            </a:r>
            <a:endParaRPr kumimoji="0" lang="zh-CN" altLang="en-US" sz="2000" b="0" i="0" u="none" strike="noStrike" cap="none" normalizeH="0" baseline="0" dirty="0" smtClean="0">
              <a:ln>
                <a:noFill/>
              </a:ln>
              <a:solidFill>
                <a:schemeClr val="tx1"/>
              </a:solidFill>
              <a:effectLst/>
              <a:latin typeface="Arial" charset="0"/>
              <a:ea typeface="宋体" charset="-122"/>
            </a:endParaRPr>
          </a:p>
        </p:txBody>
      </p:sp>
      <p:sp>
        <p:nvSpPr>
          <p:cNvPr id="1048642"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第一部分  安全生产简介</a:t>
            </a:r>
          </a:p>
        </p:txBody>
      </p:sp>
      <p:sp>
        <p:nvSpPr>
          <p:cNvPr id="1048643" name="Text Box 5"/>
          <p:cNvSpPr txBox="1">
            <a:spLocks noChangeArrowheads="1"/>
          </p:cNvSpPr>
          <p:nvPr/>
        </p:nvSpPr>
        <p:spPr bwMode="auto">
          <a:xfrm>
            <a:off x="829829" y="1340016"/>
            <a:ext cx="7129423" cy="603242"/>
          </a:xfrm>
          <a:prstGeom prst="rect">
            <a:avLst/>
          </a:prstGeom>
          <a:noFill/>
          <a:ln w="9525">
            <a:noFill/>
            <a:miter lim="800000"/>
            <a:headEnd/>
            <a:tailEnd/>
          </a:ln>
        </p:spPr>
        <p:txBody>
          <a:bodyPr wrap="square" lIns="182211" tIns="0" rIns="0" bIns="0">
            <a:spAutoFit/>
          </a:bodyPr>
          <a:lstStyle/>
          <a:p>
            <a:pPr>
              <a:lnSpc>
                <a:spcPct val="140000"/>
              </a:lnSpc>
            </a:pPr>
            <a:r>
              <a:rPr lang="zh-CN" altLang="en-US" sz="2800" dirty="0" smtClean="0">
                <a:solidFill>
                  <a:srgbClr val="006699"/>
                </a:solidFill>
                <a:latin typeface="微软雅黑" pitchFamily="34" charset="-122"/>
              </a:rPr>
              <a:t>安全是一种系统的平衡状态</a:t>
            </a:r>
            <a:endParaRPr lang="en-US" altLang="zh-CN" sz="2800" b="0" dirty="0" smtClean="0">
              <a:solidFill>
                <a:srgbClr val="006699"/>
              </a:solidFill>
              <a:latin typeface="微软雅黑" pitchFamily="34" charset="-122"/>
            </a:endParaRPr>
          </a:p>
        </p:txBody>
      </p:sp>
      <p:pic>
        <p:nvPicPr>
          <p:cNvPr id="2097159" name="Picture 2" descr="D:\Users\sungla\Desktop\u=320235380,741138548&amp;fm=21&amp;gp=0.jpg"/>
          <p:cNvPicPr>
            <a:picLocks noChangeAspect="1" noChangeArrowheads="1"/>
          </p:cNvPicPr>
          <p:nvPr/>
        </p:nvPicPr>
        <p:blipFill>
          <a:blip r:embed="rId3" cstate="print"/>
          <a:srcRect/>
          <a:stretch>
            <a:fillRect/>
          </a:stretch>
        </p:blipFill>
        <p:spPr bwMode="auto">
          <a:xfrm>
            <a:off x="863600" y="3331748"/>
            <a:ext cx="4470400" cy="2902593"/>
          </a:xfrm>
          <a:prstGeom prst="rect">
            <a:avLst/>
          </a:prstGeom>
          <a:noFill/>
        </p:spPr>
      </p:pic>
      <p:pic>
        <p:nvPicPr>
          <p:cNvPr id="2050" name="Picture 2" descr="D:\Users\sungla\Desktop\RTX截图未命名.png"/>
          <p:cNvPicPr>
            <a:picLocks noChangeAspect="1" noChangeArrowheads="1"/>
          </p:cNvPicPr>
          <p:nvPr/>
        </p:nvPicPr>
        <p:blipFill>
          <a:blip r:embed="rId4" cstate="print"/>
          <a:srcRect/>
          <a:stretch>
            <a:fillRect/>
          </a:stretch>
        </p:blipFill>
        <p:spPr bwMode="auto">
          <a:xfrm>
            <a:off x="6977063" y="3303588"/>
            <a:ext cx="2505075" cy="332581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48643"/>
                                        </p:tgtEl>
                                        <p:attrNameLst>
                                          <p:attrName>style.visibility</p:attrName>
                                        </p:attrNameLst>
                                      </p:cBhvr>
                                      <p:to>
                                        <p:strVal val="visible"/>
                                      </p:to>
                                    </p:set>
                                    <p:animEffect transition="in" filter="slide(fromBottom)">
                                      <p:cBhvr>
                                        <p:cTn id="7" dur="500"/>
                                        <p:tgtEl>
                                          <p:spTgt spid="104864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048641"/>
                                        </p:tgtEl>
                                        <p:attrNameLst>
                                          <p:attrName>style.visibility</p:attrName>
                                        </p:attrNameLst>
                                      </p:cBhvr>
                                      <p:to>
                                        <p:strVal val="visible"/>
                                      </p:to>
                                    </p:set>
                                    <p:animEffect transition="in" filter="slide(fromBottom)">
                                      <p:cBhvr>
                                        <p:cTn id="10" dur="500"/>
                                        <p:tgtEl>
                                          <p:spTgt spid="1048641"/>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097159"/>
                                        </p:tgtEl>
                                        <p:attrNameLst>
                                          <p:attrName>style.visibility</p:attrName>
                                        </p:attrNameLst>
                                      </p:cBhvr>
                                      <p:to>
                                        <p:strVal val="visible"/>
                                      </p:to>
                                    </p:set>
                                    <p:animEffect transition="in" filter="box(in)">
                                      <p:cBhvr>
                                        <p:cTn id="15" dur="500"/>
                                        <p:tgtEl>
                                          <p:spTgt spid="2097159"/>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box(in)">
                                      <p:cBhvr>
                                        <p:cTn id="2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1" grpId="0" animBg="1"/>
      <p:bldP spid="104864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2" name="Rectangle 3"/>
          <p:cNvSpPr>
            <a:spLocks noGrp="1" noChangeArrowheads="1"/>
          </p:cNvSpPr>
          <p:nvPr>
            <p:ph type="body" idx="4294967295"/>
          </p:nvPr>
        </p:nvSpPr>
        <p:spPr bwMode="auto">
          <a:xfrm>
            <a:off x="395288" y="1327150"/>
            <a:ext cx="9471025" cy="590550"/>
          </a:xfrm>
          <a:prstGeom prst="rect">
            <a:avLst/>
          </a:prstGeom>
          <a:noFill/>
          <a:ln>
            <a:miter lim="800000"/>
            <a:headEnd/>
            <a:tailEnd/>
          </a:ln>
        </p:spPr>
        <p:txBody>
          <a:bodyPr lIns="97210" tIns="48605" rIns="97210" bIns="48605"/>
          <a:lstStyle/>
          <a:p>
            <a:pPr eaLnBrk="1" hangingPunct="1">
              <a:spcBef>
                <a:spcPct val="0"/>
              </a:spcBef>
              <a:buFontTx/>
              <a:buNone/>
            </a:pPr>
            <a:r>
              <a:rPr kumimoji="1" lang="en-US" altLang="zh-CN" sz="2600" b="1" kern="1200" dirty="0" smtClean="0">
                <a:solidFill>
                  <a:srgbClr val="006699"/>
                </a:solidFill>
                <a:latin typeface="黑体" pitchFamily="49" charset="-122"/>
                <a:ea typeface="黑体" pitchFamily="49" charset="-122"/>
              </a:rPr>
              <a:t>1.4</a:t>
            </a:r>
            <a:r>
              <a:rPr kumimoji="1" lang="zh-CN" altLang="en-US" sz="2600" b="1" kern="1200" dirty="0" smtClean="0">
                <a:solidFill>
                  <a:srgbClr val="006699"/>
                </a:solidFill>
                <a:latin typeface="黑体" pitchFamily="49" charset="-122"/>
                <a:ea typeface="黑体" pitchFamily="49" charset="-122"/>
              </a:rPr>
              <a:t>配电房安全注意事项       </a:t>
            </a:r>
            <a:r>
              <a:rPr kumimoji="1" lang="en-US" altLang="zh-CN" sz="2600" b="1" kern="1200" dirty="0" smtClean="0">
                <a:solidFill>
                  <a:srgbClr val="006699"/>
                </a:solidFill>
                <a:latin typeface="黑体" pitchFamily="49" charset="-122"/>
                <a:ea typeface="黑体" pitchFamily="49" charset="-122"/>
              </a:rPr>
              <a:t>1.5</a:t>
            </a:r>
            <a:r>
              <a:rPr kumimoji="1" lang="zh-CN" altLang="en-US" sz="2600" b="1" kern="1200" dirty="0" smtClean="0">
                <a:solidFill>
                  <a:srgbClr val="006699"/>
                </a:solidFill>
                <a:latin typeface="黑体" pitchFamily="49" charset="-122"/>
                <a:ea typeface="黑体" pitchFamily="49" charset="-122"/>
              </a:rPr>
              <a:t>锅炉房安全注意事项</a:t>
            </a:r>
          </a:p>
        </p:txBody>
      </p:sp>
      <p:pic>
        <p:nvPicPr>
          <p:cNvPr id="2097244" name="Picture 4" descr="IMG_2184"/>
          <p:cNvPicPr>
            <a:picLocks noChangeAspect="1" noChangeArrowheads="1"/>
          </p:cNvPicPr>
          <p:nvPr/>
        </p:nvPicPr>
        <p:blipFill>
          <a:blip r:embed="rId2" cstate="print"/>
          <a:srcRect/>
          <a:stretch>
            <a:fillRect/>
          </a:stretch>
        </p:blipFill>
        <p:spPr bwMode="auto">
          <a:xfrm>
            <a:off x="412750" y="1958975"/>
            <a:ext cx="4475163" cy="2936113"/>
          </a:xfrm>
          <a:prstGeom prst="rect">
            <a:avLst/>
          </a:prstGeom>
          <a:noFill/>
          <a:ln w="9525">
            <a:noFill/>
            <a:miter lim="800000"/>
            <a:headEnd/>
            <a:tailEnd/>
          </a:ln>
        </p:spPr>
      </p:pic>
      <p:sp>
        <p:nvSpPr>
          <p:cNvPr id="1049153" name="Rectangle 5"/>
          <p:cNvSpPr>
            <a:spLocks noChangeArrowheads="1"/>
          </p:cNvSpPr>
          <p:nvPr/>
        </p:nvSpPr>
        <p:spPr bwMode="auto">
          <a:xfrm>
            <a:off x="339344" y="4835463"/>
            <a:ext cx="4570413" cy="1971738"/>
          </a:xfrm>
          <a:prstGeom prst="rect">
            <a:avLst/>
          </a:prstGeom>
          <a:noFill/>
          <a:ln w="9525">
            <a:noFill/>
            <a:miter lim="800000"/>
            <a:headEnd/>
            <a:tailEnd/>
          </a:ln>
        </p:spPr>
        <p:txBody>
          <a:bodyPr lIns="97210" tIns="48605" rIns="97210" bIns="48605"/>
          <a:lstStyle/>
          <a:p>
            <a:pPr defTabSz="350838" eaLnBrk="0" hangingPunct="0">
              <a:lnSpc>
                <a:spcPts val="3000"/>
              </a:lnSpc>
              <a:spcBef>
                <a:spcPts val="0"/>
              </a:spcBef>
            </a:pPr>
            <a:r>
              <a:rPr lang="en-US" altLang="zh-CN" sz="1900" b="1" dirty="0">
                <a:solidFill>
                  <a:srgbClr val="006699"/>
                </a:solidFill>
                <a:latin typeface="黑体" pitchFamily="49" charset="-122"/>
                <a:ea typeface="黑体" pitchFamily="49" charset="-122"/>
              </a:rPr>
              <a:t>1</a:t>
            </a:r>
            <a:r>
              <a:rPr lang="zh-CN" altLang="en-US" sz="1900" b="1" dirty="0">
                <a:solidFill>
                  <a:srgbClr val="006699"/>
                </a:solidFill>
                <a:latin typeface="黑体" pitchFamily="49" charset="-122"/>
                <a:ea typeface="黑体" pitchFamily="49" charset="-122"/>
              </a:rPr>
              <a:t>、公司有两座高压配电室及</a:t>
            </a:r>
            <a:r>
              <a:rPr lang="en-US" altLang="zh-CN" sz="1900" b="1" dirty="0">
                <a:solidFill>
                  <a:srgbClr val="006699"/>
                </a:solidFill>
                <a:latin typeface="黑体" pitchFamily="49" charset="-122"/>
                <a:ea typeface="黑体" pitchFamily="49" charset="-122"/>
              </a:rPr>
              <a:t>33</a:t>
            </a:r>
            <a:r>
              <a:rPr lang="zh-CN" altLang="en-US" sz="1900" b="1" dirty="0">
                <a:solidFill>
                  <a:srgbClr val="006699"/>
                </a:solidFill>
                <a:latin typeface="黑体" pitchFamily="49" charset="-122"/>
                <a:ea typeface="黑体" pitchFamily="49" charset="-122"/>
              </a:rPr>
              <a:t>座低压配电室。负责公司生产厂区的电力供应。</a:t>
            </a:r>
          </a:p>
          <a:p>
            <a:pPr defTabSz="350838" eaLnBrk="0" hangingPunct="0">
              <a:lnSpc>
                <a:spcPts val="3000"/>
              </a:lnSpc>
              <a:spcBef>
                <a:spcPts val="0"/>
              </a:spcBef>
            </a:pPr>
            <a:r>
              <a:rPr lang="en-US" altLang="zh-CN" sz="1900" b="1" dirty="0">
                <a:solidFill>
                  <a:srgbClr val="006699"/>
                </a:solidFill>
                <a:latin typeface="黑体" pitchFamily="49" charset="-122"/>
                <a:ea typeface="黑体" pitchFamily="49" charset="-122"/>
              </a:rPr>
              <a:t>2</a:t>
            </a:r>
            <a:r>
              <a:rPr lang="zh-CN" altLang="en-US" sz="1900" b="1" dirty="0">
                <a:solidFill>
                  <a:srgbClr val="006699"/>
                </a:solidFill>
                <a:latin typeface="黑体" pitchFamily="49" charset="-122"/>
                <a:ea typeface="黑体" pitchFamily="49" charset="-122"/>
              </a:rPr>
              <a:t>、</a:t>
            </a:r>
            <a:r>
              <a:rPr lang="zh-CN" altLang="en-US" sz="1900" b="1" dirty="0">
                <a:solidFill>
                  <a:srgbClr val="FF0000"/>
                </a:solidFill>
                <a:latin typeface="黑体" pitchFamily="49" charset="-122"/>
                <a:ea typeface="黑体" pitchFamily="49" charset="-122"/>
              </a:rPr>
              <a:t>安全风险：</a:t>
            </a:r>
            <a:r>
              <a:rPr lang="zh-CN" altLang="en-US" sz="1900" b="1" dirty="0">
                <a:solidFill>
                  <a:srgbClr val="006699"/>
                </a:solidFill>
                <a:latin typeface="黑体" pitchFamily="49" charset="-122"/>
                <a:ea typeface="黑体" pitchFamily="49" charset="-122"/>
              </a:rPr>
              <a:t>有触电风险，防火防爆。</a:t>
            </a:r>
          </a:p>
          <a:p>
            <a:pPr defTabSz="350838" eaLnBrk="0" hangingPunct="0">
              <a:lnSpc>
                <a:spcPts val="3000"/>
              </a:lnSpc>
              <a:spcBef>
                <a:spcPts val="0"/>
              </a:spcBef>
            </a:pPr>
            <a:r>
              <a:rPr lang="en-US" altLang="zh-CN" sz="1900" b="1" dirty="0">
                <a:solidFill>
                  <a:srgbClr val="006699"/>
                </a:solidFill>
                <a:latin typeface="黑体" pitchFamily="49" charset="-122"/>
                <a:ea typeface="黑体" pitchFamily="49" charset="-122"/>
              </a:rPr>
              <a:t>3</a:t>
            </a:r>
            <a:r>
              <a:rPr lang="zh-CN" altLang="en-US" sz="1900" b="1" dirty="0">
                <a:solidFill>
                  <a:srgbClr val="006699"/>
                </a:solidFill>
                <a:latin typeface="黑体" pitchFamily="49" charset="-122"/>
                <a:ea typeface="黑体" pitchFamily="49" charset="-122"/>
              </a:rPr>
              <a:t>、</a:t>
            </a:r>
            <a:r>
              <a:rPr lang="zh-CN" altLang="en-US" sz="1900" b="1" dirty="0">
                <a:solidFill>
                  <a:srgbClr val="FF0000"/>
                </a:solidFill>
                <a:latin typeface="黑体" pitchFamily="49" charset="-122"/>
                <a:ea typeface="黑体" pitchFamily="49" charset="-122"/>
              </a:rPr>
              <a:t>安全要求：</a:t>
            </a:r>
            <a:r>
              <a:rPr lang="zh-CN" altLang="en-US" sz="1900" b="1" dirty="0">
                <a:solidFill>
                  <a:srgbClr val="006699"/>
                </a:solidFill>
                <a:latin typeface="黑体" pitchFamily="49" charset="-122"/>
                <a:ea typeface="黑体" pitchFamily="49" charset="-122"/>
              </a:rPr>
              <a:t>上岗操作须持有电工证</a:t>
            </a:r>
            <a:r>
              <a:rPr lang="zh-CN" altLang="en-US" sz="1900" b="1" dirty="0" smtClean="0">
                <a:solidFill>
                  <a:srgbClr val="006699"/>
                </a:solidFill>
                <a:latin typeface="黑体" pitchFamily="49" charset="-122"/>
                <a:ea typeface="黑体" pitchFamily="49" charset="-122"/>
              </a:rPr>
              <a:t>和</a:t>
            </a:r>
            <a:endParaRPr lang="en-US" altLang="zh-CN" sz="1900" b="1" dirty="0" smtClean="0">
              <a:solidFill>
                <a:srgbClr val="006699"/>
              </a:solidFill>
              <a:latin typeface="黑体" pitchFamily="49" charset="-122"/>
              <a:ea typeface="黑体" pitchFamily="49" charset="-122"/>
            </a:endParaRPr>
          </a:p>
          <a:p>
            <a:pPr defTabSz="350838" eaLnBrk="0" hangingPunct="0">
              <a:lnSpc>
                <a:spcPts val="3000"/>
              </a:lnSpc>
              <a:spcBef>
                <a:spcPts val="0"/>
              </a:spcBef>
            </a:pPr>
            <a:r>
              <a:rPr lang="zh-CN" altLang="en-US" sz="1900" b="1" dirty="0" smtClean="0">
                <a:solidFill>
                  <a:srgbClr val="006699"/>
                </a:solidFill>
                <a:latin typeface="黑体" pitchFamily="49" charset="-122"/>
                <a:ea typeface="黑体" pitchFamily="49" charset="-122"/>
              </a:rPr>
              <a:t>           进</a:t>
            </a:r>
            <a:r>
              <a:rPr lang="zh-CN" altLang="en-US" sz="1900" b="1" dirty="0">
                <a:solidFill>
                  <a:srgbClr val="006699"/>
                </a:solidFill>
                <a:latin typeface="黑体" pitchFamily="49" charset="-122"/>
                <a:ea typeface="黑体" pitchFamily="49" charset="-122"/>
              </a:rPr>
              <a:t>网操作证。无关人员禁入</a:t>
            </a:r>
            <a:r>
              <a:rPr lang="zh-CN" altLang="en-US" sz="1900" b="1" dirty="0">
                <a:latin typeface="黑体" pitchFamily="49" charset="-122"/>
                <a:ea typeface="黑体" pitchFamily="49" charset="-122"/>
              </a:rPr>
              <a:t>。</a:t>
            </a:r>
          </a:p>
        </p:txBody>
      </p:sp>
      <p:pic>
        <p:nvPicPr>
          <p:cNvPr id="2097245" name="Picture 8" descr="IMG_2188"/>
          <p:cNvPicPr>
            <a:picLocks noChangeAspect="1" noChangeArrowheads="1"/>
          </p:cNvPicPr>
          <p:nvPr/>
        </p:nvPicPr>
        <p:blipFill>
          <a:blip r:embed="rId3" cstate="print"/>
          <a:srcRect/>
          <a:stretch>
            <a:fillRect/>
          </a:stretch>
        </p:blipFill>
        <p:spPr bwMode="auto">
          <a:xfrm>
            <a:off x="5129213" y="1924050"/>
            <a:ext cx="4418012" cy="2971038"/>
          </a:xfrm>
          <a:prstGeom prst="rect">
            <a:avLst/>
          </a:prstGeom>
          <a:noFill/>
          <a:ln w="9525">
            <a:noFill/>
            <a:miter lim="800000"/>
            <a:headEnd/>
            <a:tailEnd/>
          </a:ln>
        </p:spPr>
      </p:pic>
      <p:sp>
        <p:nvSpPr>
          <p:cNvPr id="1049154" name="Rectangle 9"/>
          <p:cNvSpPr>
            <a:spLocks noChangeArrowheads="1"/>
          </p:cNvSpPr>
          <p:nvPr/>
        </p:nvSpPr>
        <p:spPr bwMode="auto">
          <a:xfrm>
            <a:off x="4938713" y="4820095"/>
            <a:ext cx="4697412" cy="2355405"/>
          </a:xfrm>
          <a:prstGeom prst="rect">
            <a:avLst/>
          </a:prstGeom>
          <a:noFill/>
          <a:ln w="9525">
            <a:noFill/>
            <a:miter lim="800000"/>
            <a:headEnd/>
            <a:tailEnd/>
          </a:ln>
        </p:spPr>
        <p:txBody>
          <a:bodyPr lIns="97210" tIns="48605" rIns="97210" bIns="48605"/>
          <a:lstStyle/>
          <a:p>
            <a:pPr defTabSz="350838" eaLnBrk="0" hangingPunct="0">
              <a:lnSpc>
                <a:spcPts val="3000"/>
              </a:lnSpc>
            </a:pPr>
            <a:r>
              <a:rPr lang="en-US" altLang="zh-CN" sz="1900" b="1" dirty="0">
                <a:solidFill>
                  <a:srgbClr val="006699"/>
                </a:solidFill>
                <a:latin typeface="黑体" pitchFamily="49" charset="-122"/>
                <a:ea typeface="黑体" pitchFamily="49" charset="-122"/>
              </a:rPr>
              <a:t>1</a:t>
            </a:r>
            <a:r>
              <a:rPr lang="zh-CN" altLang="en-US" sz="1900" b="1" dirty="0">
                <a:solidFill>
                  <a:srgbClr val="006699"/>
                </a:solidFill>
                <a:latin typeface="黑体" pitchFamily="49" charset="-122"/>
                <a:ea typeface="黑体" pitchFamily="49" charset="-122"/>
              </a:rPr>
              <a:t>、锅炉房共有</a:t>
            </a:r>
            <a:r>
              <a:rPr lang="en-US" altLang="zh-CN" sz="1900" b="1" dirty="0">
                <a:solidFill>
                  <a:srgbClr val="006699"/>
                </a:solidFill>
                <a:latin typeface="黑体" pitchFamily="49" charset="-122"/>
                <a:ea typeface="黑体" pitchFamily="49" charset="-122"/>
              </a:rPr>
              <a:t>5</a:t>
            </a:r>
            <a:r>
              <a:rPr lang="zh-CN" altLang="en-US" sz="1900" b="1" dirty="0">
                <a:solidFill>
                  <a:srgbClr val="006699"/>
                </a:solidFill>
                <a:latin typeface="黑体" pitchFamily="49" charset="-122"/>
                <a:ea typeface="黑体" pitchFamily="49" charset="-122"/>
              </a:rPr>
              <a:t>台锅炉。负责全厂生产、生活的蒸汽供应工作。</a:t>
            </a:r>
          </a:p>
          <a:p>
            <a:pPr defTabSz="350838" eaLnBrk="0" hangingPunct="0">
              <a:lnSpc>
                <a:spcPts val="3000"/>
              </a:lnSpc>
            </a:pPr>
            <a:r>
              <a:rPr lang="en-US" altLang="zh-CN" sz="1900" b="1" dirty="0">
                <a:solidFill>
                  <a:srgbClr val="006699"/>
                </a:solidFill>
                <a:latin typeface="黑体" pitchFamily="49" charset="-122"/>
                <a:ea typeface="黑体" pitchFamily="49" charset="-122"/>
              </a:rPr>
              <a:t>2</a:t>
            </a:r>
            <a:r>
              <a:rPr lang="zh-CN" altLang="en-US" sz="1900" b="1" dirty="0">
                <a:solidFill>
                  <a:srgbClr val="006699"/>
                </a:solidFill>
                <a:latin typeface="黑体" pitchFamily="49" charset="-122"/>
                <a:ea typeface="黑体" pitchFamily="49" charset="-122"/>
              </a:rPr>
              <a:t>、</a:t>
            </a:r>
            <a:r>
              <a:rPr lang="zh-CN" altLang="en-US" sz="1900" b="1" dirty="0">
                <a:solidFill>
                  <a:srgbClr val="FF0000"/>
                </a:solidFill>
                <a:latin typeface="黑体" pitchFamily="49" charset="-122"/>
                <a:ea typeface="黑体" pitchFamily="49" charset="-122"/>
              </a:rPr>
              <a:t>安全风险：</a:t>
            </a:r>
            <a:r>
              <a:rPr lang="zh-CN" altLang="en-US" sz="1900" b="1" dirty="0">
                <a:solidFill>
                  <a:srgbClr val="006699"/>
                </a:solidFill>
                <a:latin typeface="黑体" pitchFamily="49" charset="-122"/>
                <a:ea typeface="黑体" pitchFamily="49" charset="-122"/>
              </a:rPr>
              <a:t>温度高、压力高，易灼伤、易爆炸。</a:t>
            </a:r>
          </a:p>
          <a:p>
            <a:pPr defTabSz="350838" eaLnBrk="0" hangingPunct="0">
              <a:lnSpc>
                <a:spcPts val="3000"/>
              </a:lnSpc>
            </a:pPr>
            <a:r>
              <a:rPr lang="en-US" altLang="zh-CN" sz="1900" b="1" dirty="0">
                <a:solidFill>
                  <a:srgbClr val="006699"/>
                </a:solidFill>
                <a:latin typeface="黑体" pitchFamily="49" charset="-122"/>
                <a:ea typeface="黑体" pitchFamily="49" charset="-122"/>
              </a:rPr>
              <a:t>3</a:t>
            </a:r>
            <a:r>
              <a:rPr lang="zh-CN" altLang="en-US" sz="1900" b="1" dirty="0">
                <a:solidFill>
                  <a:srgbClr val="006699"/>
                </a:solidFill>
                <a:latin typeface="黑体" pitchFamily="49" charset="-122"/>
                <a:ea typeface="黑体" pitchFamily="49" charset="-122"/>
              </a:rPr>
              <a:t>、</a:t>
            </a:r>
            <a:r>
              <a:rPr lang="zh-CN" altLang="en-US" sz="1900" b="1" dirty="0">
                <a:solidFill>
                  <a:srgbClr val="FF0000"/>
                </a:solidFill>
                <a:latin typeface="黑体" pitchFamily="49" charset="-122"/>
                <a:ea typeface="黑体" pitchFamily="49" charset="-122"/>
              </a:rPr>
              <a:t>安全要求：</a:t>
            </a:r>
            <a:r>
              <a:rPr lang="zh-CN" altLang="en-US" sz="1900" b="1" dirty="0">
                <a:solidFill>
                  <a:srgbClr val="006699"/>
                </a:solidFill>
                <a:latin typeface="黑体" pitchFamily="49" charset="-122"/>
                <a:ea typeface="黑体" pitchFamily="49" charset="-122"/>
              </a:rPr>
              <a:t>上岗操作须持司炉操作证。无关人员禁入。</a:t>
            </a:r>
          </a:p>
        </p:txBody>
      </p:sp>
      <p:sp>
        <p:nvSpPr>
          <p:cNvPr id="8"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重点区域</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6" name="Rectangle 3"/>
          <p:cNvSpPr>
            <a:spLocks noGrp="1" noChangeArrowheads="1"/>
          </p:cNvSpPr>
          <p:nvPr>
            <p:ph type="body" idx="4294967295"/>
          </p:nvPr>
        </p:nvSpPr>
        <p:spPr bwMode="auto">
          <a:xfrm>
            <a:off x="369888" y="1361313"/>
            <a:ext cx="9472612" cy="568325"/>
          </a:xfrm>
          <a:prstGeom prst="rect">
            <a:avLst/>
          </a:prstGeom>
          <a:noFill/>
          <a:ln>
            <a:miter lim="800000"/>
            <a:headEnd/>
            <a:tailEnd/>
          </a:ln>
        </p:spPr>
        <p:txBody>
          <a:bodyPr lIns="97210" tIns="48605" rIns="97210" bIns="48605"/>
          <a:lstStyle/>
          <a:p>
            <a:pPr marL="381000" indent="-381000" algn="ctr" defTabSz="1014413">
              <a:lnSpc>
                <a:spcPct val="93000"/>
              </a:lnSpc>
              <a:spcBef>
                <a:spcPct val="0"/>
              </a:spcBef>
              <a:buFontTx/>
              <a:buNone/>
            </a:pPr>
            <a:r>
              <a:rPr kumimoji="1" lang="en-US" altLang="zh-CN" sz="2600" b="1" kern="1200" dirty="0" smtClean="0">
                <a:solidFill>
                  <a:srgbClr val="006699"/>
                </a:solidFill>
                <a:latin typeface="黑体" pitchFamily="49" charset="-122"/>
                <a:ea typeface="黑体" pitchFamily="49" charset="-122"/>
              </a:rPr>
              <a:t>1.6 </a:t>
            </a:r>
            <a:r>
              <a:rPr kumimoji="1" lang="zh-CN" altLang="en-US" sz="2600" b="1" kern="1200" dirty="0" smtClean="0">
                <a:solidFill>
                  <a:srgbClr val="006699"/>
                </a:solidFill>
                <a:latin typeface="黑体" pitchFamily="49" charset="-122"/>
                <a:ea typeface="黑体" pitchFamily="49" charset="-122"/>
              </a:rPr>
              <a:t>供气站安全注意事项</a:t>
            </a:r>
          </a:p>
        </p:txBody>
      </p:sp>
      <p:pic>
        <p:nvPicPr>
          <p:cNvPr id="2097246" name="Picture 4" descr="IMG_2189"/>
          <p:cNvPicPr>
            <a:picLocks noChangeAspect="1" noChangeArrowheads="1"/>
          </p:cNvPicPr>
          <p:nvPr/>
        </p:nvPicPr>
        <p:blipFill>
          <a:blip r:embed="rId2" cstate="print"/>
          <a:srcRect/>
          <a:stretch>
            <a:fillRect/>
          </a:stretch>
        </p:blipFill>
        <p:spPr bwMode="auto">
          <a:xfrm>
            <a:off x="5468938" y="2009775"/>
            <a:ext cx="3902075" cy="3286125"/>
          </a:xfrm>
          <a:prstGeom prst="rect">
            <a:avLst/>
          </a:prstGeom>
          <a:noFill/>
          <a:ln w="9525">
            <a:noFill/>
            <a:miter lim="800000"/>
            <a:headEnd/>
            <a:tailEnd/>
          </a:ln>
        </p:spPr>
      </p:pic>
      <p:pic>
        <p:nvPicPr>
          <p:cNvPr id="2097247" name="Picture 7" descr="照片 023"/>
          <p:cNvPicPr>
            <a:picLocks noChangeAspect="1" noChangeArrowheads="1"/>
          </p:cNvPicPr>
          <p:nvPr/>
        </p:nvPicPr>
        <p:blipFill>
          <a:blip r:embed="rId3" cstate="print"/>
          <a:srcRect/>
          <a:stretch>
            <a:fillRect/>
          </a:stretch>
        </p:blipFill>
        <p:spPr bwMode="auto">
          <a:xfrm>
            <a:off x="631825" y="1995488"/>
            <a:ext cx="4594225" cy="3325812"/>
          </a:xfrm>
          <a:prstGeom prst="rect">
            <a:avLst/>
          </a:prstGeom>
          <a:noFill/>
          <a:ln w="9525">
            <a:noFill/>
            <a:miter lim="800000"/>
            <a:headEnd/>
            <a:tailEnd/>
          </a:ln>
        </p:spPr>
      </p:pic>
      <p:sp>
        <p:nvSpPr>
          <p:cNvPr id="1049157" name="Rectangle 9"/>
          <p:cNvSpPr>
            <a:spLocks noChangeArrowheads="1"/>
          </p:cNvSpPr>
          <p:nvPr/>
        </p:nvSpPr>
        <p:spPr bwMode="auto">
          <a:xfrm>
            <a:off x="520701" y="5280025"/>
            <a:ext cx="9383486" cy="1082676"/>
          </a:xfrm>
          <a:prstGeom prst="rect">
            <a:avLst/>
          </a:prstGeom>
          <a:noFill/>
          <a:ln w="9525">
            <a:noFill/>
            <a:miter lim="800000"/>
            <a:headEnd/>
            <a:tailEnd/>
          </a:ln>
        </p:spPr>
        <p:txBody>
          <a:bodyPr lIns="97210" tIns="48605" rIns="97210" bIns="48605"/>
          <a:lstStyle/>
          <a:p>
            <a:pPr defTabSz="350838" eaLnBrk="0" hangingPunct="0">
              <a:lnSpc>
                <a:spcPct val="150000"/>
              </a:lnSpc>
            </a:pPr>
            <a:r>
              <a:rPr lang="zh-CN" altLang="en-US" sz="2100" b="1" dirty="0">
                <a:solidFill>
                  <a:srgbClr val="006699"/>
                </a:solidFill>
                <a:latin typeface="黑体" pitchFamily="49" charset="-122"/>
                <a:ea typeface="黑体" pitchFamily="49" charset="-122"/>
              </a:rPr>
              <a:t>公司共</a:t>
            </a:r>
            <a:r>
              <a:rPr lang="en-US" altLang="zh-CN" sz="2100" b="1" dirty="0">
                <a:solidFill>
                  <a:srgbClr val="006699"/>
                </a:solidFill>
                <a:latin typeface="黑体" pitchFamily="49" charset="-122"/>
                <a:ea typeface="黑体" pitchFamily="49" charset="-122"/>
              </a:rPr>
              <a:t>2</a:t>
            </a:r>
            <a:r>
              <a:rPr lang="zh-CN" altLang="en-US" sz="2100" b="1" dirty="0">
                <a:solidFill>
                  <a:srgbClr val="006699"/>
                </a:solidFill>
                <a:latin typeface="黑体" pitchFamily="49" charset="-122"/>
                <a:ea typeface="黑体" pitchFamily="49" charset="-122"/>
              </a:rPr>
              <a:t>座集中供气站，员工上岗操作必须持压力容器操作证</a:t>
            </a:r>
            <a:r>
              <a:rPr lang="zh-CN" altLang="en-US" sz="2100" b="1" dirty="0" smtClean="0">
                <a:solidFill>
                  <a:srgbClr val="006699"/>
                </a:solidFill>
                <a:latin typeface="黑体" pitchFamily="49" charset="-122"/>
                <a:ea typeface="黑体" pitchFamily="49" charset="-122"/>
              </a:rPr>
              <a:t>。</a:t>
            </a:r>
            <a:endParaRPr lang="zh-CN" altLang="en-US" sz="2100" b="1" dirty="0">
              <a:solidFill>
                <a:srgbClr val="006699"/>
              </a:solidFill>
              <a:latin typeface="黑体" pitchFamily="49" charset="-122"/>
              <a:ea typeface="黑体" pitchFamily="49" charset="-122"/>
            </a:endParaRPr>
          </a:p>
          <a:p>
            <a:pPr defTabSz="350838" eaLnBrk="0" hangingPunct="0">
              <a:lnSpc>
                <a:spcPct val="150000"/>
              </a:lnSpc>
            </a:pPr>
            <a:r>
              <a:rPr lang="zh-CN" altLang="en-US" sz="2100" b="1" dirty="0">
                <a:solidFill>
                  <a:srgbClr val="FF0000"/>
                </a:solidFill>
                <a:latin typeface="黑体" pitchFamily="49" charset="-122"/>
                <a:ea typeface="黑体" pitchFamily="49" charset="-122"/>
              </a:rPr>
              <a:t>安全风险：</a:t>
            </a:r>
            <a:r>
              <a:rPr lang="zh-CN" altLang="en-US" sz="2100" b="1" dirty="0">
                <a:solidFill>
                  <a:srgbClr val="006699"/>
                </a:solidFill>
                <a:latin typeface="黑体" pitchFamily="49" charset="-122"/>
                <a:ea typeface="黑体" pitchFamily="49" charset="-122"/>
              </a:rPr>
              <a:t>低温作用于身体可导致接触部位损伤</a:t>
            </a:r>
            <a:r>
              <a:rPr lang="zh-CN" altLang="en-US" sz="2100" b="1" dirty="0" smtClean="0">
                <a:solidFill>
                  <a:srgbClr val="006699"/>
                </a:solidFill>
                <a:latin typeface="黑体" pitchFamily="49" charset="-122"/>
                <a:ea typeface="黑体" pitchFamily="49" charset="-122"/>
              </a:rPr>
              <a:t>。</a:t>
            </a:r>
            <a:endParaRPr lang="en-US" altLang="zh-CN" sz="2100" b="1" dirty="0">
              <a:solidFill>
                <a:srgbClr val="006699"/>
              </a:solidFill>
              <a:latin typeface="黑体" pitchFamily="49" charset="-122"/>
              <a:ea typeface="黑体" pitchFamily="49" charset="-122"/>
            </a:endParaRPr>
          </a:p>
        </p:txBody>
      </p:sp>
      <p:sp>
        <p:nvSpPr>
          <p:cNvPr id="1049158" name="矩形 6"/>
          <p:cNvSpPr/>
          <p:nvPr/>
        </p:nvSpPr>
        <p:spPr>
          <a:xfrm>
            <a:off x="1574800" y="6156070"/>
            <a:ext cx="6438900" cy="1209040"/>
          </a:xfrm>
          <a:prstGeom prst="rect">
            <a:avLst/>
          </a:prstGeom>
        </p:spPr>
        <p:txBody>
          <a:bodyPr wrap="square">
            <a:spAutoFit/>
          </a:bodyPr>
          <a:lstStyle/>
          <a:p>
            <a:pPr defTabSz="350838" eaLnBrk="0" hangingPunct="0">
              <a:lnSpc>
                <a:spcPct val="150000"/>
              </a:lnSpc>
            </a:pPr>
            <a:r>
              <a:rPr lang="zh-CN" altLang="en-US" sz="2100" dirty="0" smtClean="0">
                <a:solidFill>
                  <a:srgbClr val="FF0000"/>
                </a:solidFill>
                <a:latin typeface="黑体" pitchFamily="49" charset="-122"/>
                <a:ea typeface="黑体" pitchFamily="49" charset="-122"/>
              </a:rPr>
              <a:t>安全要求：</a:t>
            </a:r>
            <a:r>
              <a:rPr lang="zh-CN" altLang="en-US" sz="2100" dirty="0" smtClean="0">
                <a:solidFill>
                  <a:srgbClr val="006699"/>
                </a:solidFill>
                <a:latin typeface="黑体" pitchFamily="49" charset="-122"/>
                <a:ea typeface="黑体" pitchFamily="49" charset="-122"/>
              </a:rPr>
              <a:t>禁止靠近，禁止触摸。</a:t>
            </a:r>
            <a:endParaRPr lang="en-US" altLang="zh-CN" sz="2100" dirty="0" smtClean="0">
              <a:solidFill>
                <a:srgbClr val="006699"/>
              </a:solidFill>
              <a:latin typeface="黑体" pitchFamily="49" charset="-122"/>
              <a:ea typeface="黑体" pitchFamily="49" charset="-122"/>
            </a:endParaRPr>
          </a:p>
          <a:p>
            <a:pPr defTabSz="350838" eaLnBrk="0" hangingPunct="0">
              <a:lnSpc>
                <a:spcPct val="150000"/>
              </a:lnSpc>
            </a:pPr>
            <a:r>
              <a:rPr lang="zh-CN" altLang="en-US" sz="2100" dirty="0" smtClean="0">
                <a:solidFill>
                  <a:srgbClr val="006699"/>
                </a:solidFill>
                <a:latin typeface="黑体" pitchFamily="49" charset="-122"/>
                <a:ea typeface="黑体" pitchFamily="49" charset="-122"/>
              </a:rPr>
              <a:t>作业人员接触罐体和管道时必须佩带防冻伤手套。</a:t>
            </a:r>
            <a:endParaRPr lang="zh-CN" altLang="en-US" sz="2100" dirty="0">
              <a:solidFill>
                <a:srgbClr val="006699"/>
              </a:solidFill>
              <a:latin typeface="黑体" pitchFamily="49" charset="-122"/>
              <a:ea typeface="黑体" pitchFamily="49" charset="-122"/>
            </a:endParaRPr>
          </a:p>
        </p:txBody>
      </p:sp>
      <p:sp>
        <p:nvSpPr>
          <p:cNvPr id="8"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重点区域</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0" name="Rectangle 3"/>
          <p:cNvSpPr>
            <a:spLocks noGrp="1" noChangeArrowheads="1"/>
          </p:cNvSpPr>
          <p:nvPr>
            <p:ph type="body" idx="4294967295"/>
          </p:nvPr>
        </p:nvSpPr>
        <p:spPr>
          <a:xfrm>
            <a:off x="2706077" y="1330555"/>
            <a:ext cx="4342423" cy="523645"/>
          </a:xfrm>
          <a:prstGeom prst="rect">
            <a:avLst/>
          </a:prstGeom>
        </p:spPr>
        <p:txBody>
          <a:bodyPr lIns="97210" tIns="48605" rIns="97210" bIns="48605"/>
          <a:lstStyle/>
          <a:p>
            <a:pPr eaLnBrk="1" hangingPunct="1">
              <a:spcBef>
                <a:spcPct val="0"/>
              </a:spcBef>
              <a:buFontTx/>
              <a:buNone/>
            </a:pPr>
            <a:r>
              <a:rPr kumimoji="1" lang="en-US" altLang="zh-CN" sz="2600" b="1" kern="1200" dirty="0" smtClean="0">
                <a:solidFill>
                  <a:srgbClr val="006699"/>
                </a:solidFill>
                <a:latin typeface="黑体" pitchFamily="49" charset="-122"/>
                <a:ea typeface="黑体" pitchFamily="49" charset="-122"/>
              </a:rPr>
              <a:t>1.7</a:t>
            </a:r>
            <a:r>
              <a:rPr kumimoji="1" lang="zh-CN" altLang="en-US" sz="2600" b="1" kern="1200" dirty="0" smtClean="0">
                <a:solidFill>
                  <a:srgbClr val="006699"/>
                </a:solidFill>
                <a:latin typeface="黑体" pitchFamily="49" charset="-122"/>
                <a:ea typeface="黑体" pitchFamily="49" charset="-122"/>
              </a:rPr>
              <a:t>空压站安全注意事项</a:t>
            </a:r>
          </a:p>
          <a:p>
            <a:pPr>
              <a:buFontTx/>
              <a:buNone/>
            </a:pPr>
            <a:endParaRPr lang="zh-CN" altLang="en-US" dirty="0" smtClean="0"/>
          </a:p>
        </p:txBody>
      </p:sp>
      <p:pic>
        <p:nvPicPr>
          <p:cNvPr id="2097248" name="Picture 4" descr="IMG_2183"/>
          <p:cNvPicPr>
            <a:picLocks noChangeAspect="1" noChangeArrowheads="1"/>
          </p:cNvPicPr>
          <p:nvPr/>
        </p:nvPicPr>
        <p:blipFill>
          <a:blip r:embed="rId2" cstate="print"/>
          <a:srcRect/>
          <a:stretch>
            <a:fillRect/>
          </a:stretch>
        </p:blipFill>
        <p:spPr bwMode="auto">
          <a:xfrm>
            <a:off x="837263" y="3835400"/>
            <a:ext cx="4851279" cy="2537946"/>
          </a:xfrm>
          <a:prstGeom prst="rect">
            <a:avLst/>
          </a:prstGeom>
          <a:noFill/>
        </p:spPr>
      </p:pic>
      <p:sp>
        <p:nvSpPr>
          <p:cNvPr id="1049161" name="Rectangle 5"/>
          <p:cNvSpPr>
            <a:spLocks noChangeArrowheads="1"/>
          </p:cNvSpPr>
          <p:nvPr/>
        </p:nvSpPr>
        <p:spPr bwMode="auto">
          <a:xfrm>
            <a:off x="717860" y="2210184"/>
            <a:ext cx="8794439" cy="1587116"/>
          </a:xfrm>
          <a:prstGeom prst="rect">
            <a:avLst/>
          </a:prstGeom>
          <a:noFill/>
          <a:ln w="9525">
            <a:noFill/>
            <a:miter lim="800000"/>
            <a:headEnd/>
            <a:tailEnd/>
          </a:ln>
          <a:effectLst/>
        </p:spPr>
        <p:txBody>
          <a:bodyPr lIns="97210" tIns="48605" rIns="97210" bIns="48605"/>
          <a:lstStyle/>
          <a:p>
            <a:pPr defTabSz="351036" eaLnBrk="0" hangingPunct="0">
              <a:lnSpc>
                <a:spcPct val="150000"/>
              </a:lnSpc>
              <a:spcBef>
                <a:spcPct val="20000"/>
              </a:spcBef>
            </a:pPr>
            <a:r>
              <a:rPr lang="zh-CN" altLang="en-US" sz="2100" dirty="0" smtClean="0">
                <a:solidFill>
                  <a:srgbClr val="006699"/>
                </a:solidFill>
                <a:latin typeface="黑体" pitchFamily="49" charset="-122"/>
                <a:ea typeface="黑体" pitchFamily="49" charset="-122"/>
              </a:rPr>
              <a:t>公司空</a:t>
            </a:r>
            <a:r>
              <a:rPr lang="zh-CN" altLang="en-US" sz="2100" dirty="0">
                <a:solidFill>
                  <a:srgbClr val="006699"/>
                </a:solidFill>
                <a:latin typeface="黑体" pitchFamily="49" charset="-122"/>
                <a:ea typeface="黑体" pitchFamily="49" charset="-122"/>
              </a:rPr>
              <a:t>压</a:t>
            </a:r>
            <a:r>
              <a:rPr lang="zh-CN" altLang="en-US" sz="2100" dirty="0" smtClean="0">
                <a:solidFill>
                  <a:srgbClr val="006699"/>
                </a:solidFill>
                <a:latin typeface="黑体" pitchFamily="49" charset="-122"/>
                <a:ea typeface="黑体" pitchFamily="49" charset="-122"/>
              </a:rPr>
              <a:t>站负责</a:t>
            </a:r>
            <a:r>
              <a:rPr lang="zh-CN" altLang="en-US" sz="2100" dirty="0">
                <a:solidFill>
                  <a:srgbClr val="006699"/>
                </a:solidFill>
                <a:latin typeface="黑体" pitchFamily="49" charset="-122"/>
                <a:ea typeface="黑体" pitchFamily="49" charset="-122"/>
              </a:rPr>
              <a:t>全厂的生产用</a:t>
            </a:r>
            <a:r>
              <a:rPr lang="zh-CN" altLang="en-US" sz="2100" dirty="0" smtClean="0">
                <a:solidFill>
                  <a:srgbClr val="006699"/>
                </a:solidFill>
                <a:latin typeface="黑体" pitchFamily="49" charset="-122"/>
                <a:ea typeface="黑体" pitchFamily="49" charset="-122"/>
              </a:rPr>
              <a:t>压缩空气。</a:t>
            </a:r>
            <a:endParaRPr lang="zh-CN" altLang="en-US" sz="2100" dirty="0">
              <a:solidFill>
                <a:srgbClr val="006699"/>
              </a:solidFill>
              <a:latin typeface="黑体" pitchFamily="49" charset="-122"/>
              <a:ea typeface="黑体" pitchFamily="49" charset="-122"/>
            </a:endParaRPr>
          </a:p>
          <a:p>
            <a:pPr defTabSz="351036" eaLnBrk="0" hangingPunct="0">
              <a:lnSpc>
                <a:spcPct val="150000"/>
              </a:lnSpc>
              <a:spcBef>
                <a:spcPct val="20000"/>
              </a:spcBef>
            </a:pPr>
            <a:r>
              <a:rPr lang="zh-CN" altLang="en-US" sz="2100" dirty="0" smtClean="0">
                <a:solidFill>
                  <a:srgbClr val="FF0000"/>
                </a:solidFill>
                <a:latin typeface="黑体" pitchFamily="49" charset="-122"/>
                <a:ea typeface="黑体" pitchFamily="49" charset="-122"/>
              </a:rPr>
              <a:t>安全风险：</a:t>
            </a:r>
            <a:r>
              <a:rPr lang="zh-CN" altLang="en-US" sz="2100" dirty="0" smtClean="0">
                <a:solidFill>
                  <a:srgbClr val="006699"/>
                </a:solidFill>
                <a:latin typeface="黑体" pitchFamily="49" charset="-122"/>
                <a:ea typeface="黑体" pitchFamily="49" charset="-122"/>
              </a:rPr>
              <a:t>因安全阀等保护装置失效，导致储罐压力升高，发生爆炸</a:t>
            </a:r>
            <a:endParaRPr lang="zh-CN" altLang="en-US" sz="2100" dirty="0">
              <a:solidFill>
                <a:srgbClr val="006699"/>
              </a:solidFill>
              <a:latin typeface="黑体" pitchFamily="49" charset="-122"/>
              <a:ea typeface="黑体" pitchFamily="49" charset="-122"/>
            </a:endParaRPr>
          </a:p>
          <a:p>
            <a:pPr defTabSz="351036" eaLnBrk="0" hangingPunct="0">
              <a:lnSpc>
                <a:spcPct val="150000"/>
              </a:lnSpc>
              <a:spcBef>
                <a:spcPct val="20000"/>
              </a:spcBef>
            </a:pPr>
            <a:r>
              <a:rPr lang="zh-CN" altLang="en-US" sz="2100" dirty="0" smtClean="0">
                <a:solidFill>
                  <a:srgbClr val="FF0000"/>
                </a:solidFill>
                <a:latin typeface="黑体" pitchFamily="49" charset="-122"/>
                <a:ea typeface="黑体" pitchFamily="49" charset="-122"/>
              </a:rPr>
              <a:t>安全要求：</a:t>
            </a:r>
            <a:r>
              <a:rPr lang="zh-CN" altLang="en-US" sz="2100" dirty="0" smtClean="0">
                <a:solidFill>
                  <a:srgbClr val="006699"/>
                </a:solidFill>
                <a:latin typeface="黑体" pitchFamily="49" charset="-122"/>
                <a:ea typeface="黑体" pitchFamily="49" charset="-122"/>
              </a:rPr>
              <a:t>上岗</a:t>
            </a:r>
            <a:r>
              <a:rPr lang="zh-CN" altLang="en-US" sz="2100" dirty="0">
                <a:solidFill>
                  <a:srgbClr val="006699"/>
                </a:solidFill>
                <a:latin typeface="黑体" pitchFamily="49" charset="-122"/>
                <a:ea typeface="黑体" pitchFamily="49" charset="-122"/>
              </a:rPr>
              <a:t>操作必须</a:t>
            </a:r>
            <a:r>
              <a:rPr lang="zh-CN" altLang="en-US" sz="2100" dirty="0" smtClean="0">
                <a:solidFill>
                  <a:srgbClr val="006699"/>
                </a:solidFill>
                <a:latin typeface="黑体" pitchFamily="49" charset="-122"/>
                <a:ea typeface="黑体" pitchFamily="49" charset="-122"/>
              </a:rPr>
              <a:t>持质监局</a:t>
            </a:r>
            <a:r>
              <a:rPr lang="zh-CN" altLang="en-US" sz="2100" dirty="0">
                <a:solidFill>
                  <a:srgbClr val="006699"/>
                </a:solidFill>
                <a:latin typeface="黑体" pitchFamily="49" charset="-122"/>
                <a:ea typeface="黑体" pitchFamily="49" charset="-122"/>
              </a:rPr>
              <a:t>颁发的压力容器操作证</a:t>
            </a:r>
            <a:r>
              <a:rPr lang="zh-CN" altLang="en-US" sz="2100" dirty="0" smtClean="0">
                <a:solidFill>
                  <a:srgbClr val="006699"/>
                </a:solidFill>
                <a:latin typeface="黑体" pitchFamily="49" charset="-122"/>
                <a:ea typeface="黑体" pitchFamily="49" charset="-122"/>
              </a:rPr>
              <a:t>。无关人员禁入</a:t>
            </a:r>
            <a:endParaRPr lang="zh-CN" altLang="en-US" sz="1900" dirty="0">
              <a:solidFill>
                <a:srgbClr val="006699"/>
              </a:solidFill>
              <a:latin typeface="黑体" pitchFamily="49" charset="-122"/>
              <a:ea typeface="黑体" pitchFamily="49" charset="-122"/>
            </a:endParaRPr>
          </a:p>
        </p:txBody>
      </p:sp>
      <p:pic>
        <p:nvPicPr>
          <p:cNvPr id="2097249" name="Picture 4" descr="IMG_2178"/>
          <p:cNvPicPr>
            <a:picLocks noChangeAspect="1" noChangeArrowheads="1"/>
          </p:cNvPicPr>
          <p:nvPr/>
        </p:nvPicPr>
        <p:blipFill>
          <a:blip r:embed="rId3" cstate="print"/>
          <a:srcRect/>
          <a:stretch>
            <a:fillRect/>
          </a:stretch>
        </p:blipFill>
        <p:spPr bwMode="auto">
          <a:xfrm>
            <a:off x="6121401" y="3822700"/>
            <a:ext cx="3155950" cy="2532063"/>
          </a:xfrm>
          <a:prstGeom prst="rect">
            <a:avLst/>
          </a:prstGeom>
          <a:noFill/>
        </p:spPr>
      </p:pic>
      <p:sp>
        <p:nvSpPr>
          <p:cNvPr id="7"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重点区域</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3" name="Rectangle 5"/>
          <p:cNvSpPr>
            <a:spLocks noChangeArrowheads="1"/>
          </p:cNvSpPr>
          <p:nvPr/>
        </p:nvSpPr>
        <p:spPr bwMode="auto">
          <a:xfrm>
            <a:off x="365124" y="2030413"/>
            <a:ext cx="4879976" cy="4273550"/>
          </a:xfrm>
          <a:prstGeom prst="rect">
            <a:avLst/>
          </a:prstGeom>
          <a:noFill/>
          <a:ln w="9525">
            <a:noFill/>
            <a:miter lim="800000"/>
            <a:headEnd/>
            <a:tailEnd/>
          </a:ln>
        </p:spPr>
        <p:txBody>
          <a:bodyPr lIns="97210" tIns="48605" rIns="97210" bIns="48605"/>
          <a:lstStyle/>
          <a:p>
            <a:pPr defTabSz="350838" eaLnBrk="0" hangingPunct="0">
              <a:lnSpc>
                <a:spcPct val="150000"/>
              </a:lnSpc>
              <a:spcBef>
                <a:spcPct val="20000"/>
              </a:spcBef>
            </a:pPr>
            <a:r>
              <a:rPr lang="zh-CN" altLang="en-US" sz="2100" b="1" dirty="0" smtClean="0">
                <a:solidFill>
                  <a:srgbClr val="006699"/>
                </a:solidFill>
                <a:latin typeface="黑体" pitchFamily="49" charset="-122"/>
                <a:ea typeface="黑体" pitchFamily="49" charset="-122"/>
              </a:rPr>
              <a:t>污水站、电泳池、水旋池和酸洗磷化池</a:t>
            </a:r>
            <a:endParaRPr lang="en-US" altLang="zh-CN" sz="2100" b="1" dirty="0">
              <a:solidFill>
                <a:srgbClr val="006699"/>
              </a:solidFill>
              <a:latin typeface="黑体" pitchFamily="49" charset="-122"/>
              <a:ea typeface="黑体" pitchFamily="49" charset="-122"/>
            </a:endParaRPr>
          </a:p>
          <a:p>
            <a:pPr defTabSz="350838" eaLnBrk="0" hangingPunct="0">
              <a:lnSpc>
                <a:spcPct val="150000"/>
              </a:lnSpc>
              <a:spcBef>
                <a:spcPct val="20000"/>
              </a:spcBef>
            </a:pPr>
            <a:r>
              <a:rPr lang="zh-CN" altLang="en-US" sz="2100" b="1" dirty="0">
                <a:solidFill>
                  <a:srgbClr val="FF0000"/>
                </a:solidFill>
                <a:latin typeface="黑体" pitchFamily="49" charset="-122"/>
                <a:ea typeface="黑体" pitchFamily="49" charset="-122"/>
              </a:rPr>
              <a:t>安全风险</a:t>
            </a:r>
            <a:r>
              <a:rPr lang="zh-CN" altLang="en-US" sz="2100" b="1" dirty="0" smtClean="0">
                <a:solidFill>
                  <a:srgbClr val="FF0000"/>
                </a:solidFill>
                <a:latin typeface="黑体" pitchFamily="49" charset="-122"/>
                <a:ea typeface="黑体" pitchFamily="49" charset="-122"/>
              </a:rPr>
              <a:t>：</a:t>
            </a:r>
            <a:r>
              <a:rPr lang="zh-CN" altLang="en-US" sz="2100" b="1" dirty="0" smtClean="0">
                <a:solidFill>
                  <a:srgbClr val="006699"/>
                </a:solidFill>
                <a:latin typeface="黑体" pitchFamily="49" charset="-122"/>
                <a:ea typeface="黑体" pitchFamily="49" charset="-122"/>
              </a:rPr>
              <a:t>池体安全警示和防护不到位，导致人员溺亡。</a:t>
            </a:r>
            <a:endParaRPr lang="en-US" altLang="zh-CN" sz="2100" b="1" dirty="0" smtClean="0">
              <a:solidFill>
                <a:srgbClr val="006699"/>
              </a:solidFill>
              <a:latin typeface="黑体" pitchFamily="49" charset="-122"/>
              <a:ea typeface="黑体" pitchFamily="49" charset="-122"/>
            </a:endParaRPr>
          </a:p>
          <a:p>
            <a:pPr defTabSz="350838" eaLnBrk="0" hangingPunct="0">
              <a:lnSpc>
                <a:spcPct val="150000"/>
              </a:lnSpc>
              <a:spcBef>
                <a:spcPct val="20000"/>
              </a:spcBef>
            </a:pPr>
            <a:r>
              <a:rPr lang="zh-CN" altLang="en-US" sz="2100" dirty="0" smtClean="0">
                <a:solidFill>
                  <a:srgbClr val="006699"/>
                </a:solidFill>
                <a:latin typeface="黑体" pitchFamily="49" charset="-122"/>
                <a:ea typeface="黑体" pitchFamily="49" charset="-122"/>
              </a:rPr>
              <a:t>人员进入池体内清淤除泥作业时未遵守有限空间作业要求导致中毒窒息。</a:t>
            </a:r>
            <a:endParaRPr lang="en-US" altLang="zh-CN" sz="2100" b="1" dirty="0">
              <a:solidFill>
                <a:srgbClr val="006699"/>
              </a:solidFill>
              <a:latin typeface="黑体" pitchFamily="49" charset="-122"/>
              <a:ea typeface="黑体" pitchFamily="49" charset="-122"/>
            </a:endParaRPr>
          </a:p>
          <a:p>
            <a:pPr defTabSz="350838" eaLnBrk="0" hangingPunct="0">
              <a:lnSpc>
                <a:spcPct val="150000"/>
              </a:lnSpc>
              <a:spcBef>
                <a:spcPct val="20000"/>
              </a:spcBef>
            </a:pPr>
            <a:r>
              <a:rPr lang="zh-CN" altLang="en-US" sz="2100" b="1" dirty="0" smtClean="0">
                <a:solidFill>
                  <a:srgbClr val="FF0000"/>
                </a:solidFill>
                <a:latin typeface="黑体" pitchFamily="49" charset="-122"/>
                <a:ea typeface="黑体" pitchFamily="49" charset="-122"/>
              </a:rPr>
              <a:t>安全作业要求：</a:t>
            </a:r>
            <a:r>
              <a:rPr lang="zh-CN" altLang="en-US" sz="2100" dirty="0" smtClean="0">
                <a:solidFill>
                  <a:srgbClr val="006699"/>
                </a:solidFill>
                <a:latin typeface="黑体" pitchFamily="49" charset="-122"/>
                <a:ea typeface="黑体" pitchFamily="49" charset="-122"/>
              </a:rPr>
              <a:t>设置安全提示标牌和防护栏杆，禁止无关人员进入。进入池体内作业前办理审批，先检测后作业，严格遵守安全操作要求。</a:t>
            </a:r>
            <a:endParaRPr lang="en-US" altLang="zh-CN" sz="2100" b="1" dirty="0">
              <a:solidFill>
                <a:srgbClr val="006699"/>
              </a:solidFill>
              <a:latin typeface="黑体" pitchFamily="49" charset="-122"/>
              <a:ea typeface="黑体" pitchFamily="49" charset="-122"/>
            </a:endParaRPr>
          </a:p>
        </p:txBody>
      </p:sp>
      <p:sp>
        <p:nvSpPr>
          <p:cNvPr id="1049164" name="Rectangle 8"/>
          <p:cNvSpPr txBox="1">
            <a:spLocks noChangeArrowheads="1"/>
          </p:cNvSpPr>
          <p:nvPr/>
        </p:nvSpPr>
        <p:spPr bwMode="auto">
          <a:xfrm>
            <a:off x="306388" y="1370902"/>
            <a:ext cx="9471025" cy="674687"/>
          </a:xfrm>
          <a:prstGeom prst="rect">
            <a:avLst/>
          </a:prstGeom>
          <a:noFill/>
          <a:ln w="9525">
            <a:noFill/>
            <a:miter lim="800000"/>
            <a:headEnd/>
            <a:tailEnd/>
          </a:ln>
        </p:spPr>
        <p:txBody>
          <a:bodyPr lIns="101789" tIns="50894" rIns="101789" bIns="50894"/>
          <a:lstStyle/>
          <a:p>
            <a:pPr marL="381000" indent="-381000" algn="ctr" defTabSz="1014413">
              <a:lnSpc>
                <a:spcPct val="93000"/>
              </a:lnSpc>
            </a:pPr>
            <a:r>
              <a:rPr kumimoji="1" lang="en-US" altLang="zh-CN" sz="2600" dirty="0" smtClean="0">
                <a:solidFill>
                  <a:srgbClr val="006699"/>
                </a:solidFill>
                <a:latin typeface="黑体" pitchFamily="49" charset="-122"/>
                <a:ea typeface="黑体" pitchFamily="49" charset="-122"/>
              </a:rPr>
              <a:t>1.8</a:t>
            </a:r>
            <a:r>
              <a:rPr kumimoji="1" lang="zh-CN" altLang="en-US" sz="2600" dirty="0" smtClean="0">
                <a:solidFill>
                  <a:srgbClr val="006699"/>
                </a:solidFill>
                <a:latin typeface="黑体" pitchFamily="49" charset="-122"/>
                <a:ea typeface="黑体" pitchFamily="49" charset="-122"/>
              </a:rPr>
              <a:t>污水站、电泳池、水旋池和酸洗磷化池安全注意事项</a:t>
            </a:r>
            <a:endParaRPr kumimoji="1" lang="zh-CN" altLang="en-US" sz="2600" dirty="0">
              <a:solidFill>
                <a:srgbClr val="006699"/>
              </a:solidFill>
              <a:latin typeface="黑体" pitchFamily="49" charset="-122"/>
              <a:ea typeface="黑体" pitchFamily="49" charset="-122"/>
            </a:endParaRPr>
          </a:p>
        </p:txBody>
      </p:sp>
      <p:pic>
        <p:nvPicPr>
          <p:cNvPr id="2097250" name="Picture 1" descr="D:\Users\sungla\Desktop\RTX截图未命名.png"/>
          <p:cNvPicPr>
            <a:picLocks noChangeAspect="1" noChangeArrowheads="1"/>
          </p:cNvPicPr>
          <p:nvPr/>
        </p:nvPicPr>
        <p:blipFill>
          <a:blip r:embed="rId2" cstate="print"/>
          <a:srcRect/>
          <a:stretch>
            <a:fillRect/>
          </a:stretch>
        </p:blipFill>
        <p:spPr bwMode="auto">
          <a:xfrm>
            <a:off x="5113339" y="2260600"/>
            <a:ext cx="4284662" cy="4257675"/>
          </a:xfrm>
          <a:prstGeom prst="rect">
            <a:avLst/>
          </a:prstGeom>
          <a:noFill/>
        </p:spPr>
      </p:pic>
      <p:sp>
        <p:nvSpPr>
          <p:cNvPr id="6"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重点区域</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1" name="Picture 2" descr="E:\02安全培训\0资料\图片\新建文件夹1\照片 016.jpg"/>
          <p:cNvPicPr>
            <a:picLocks noChangeAspect="1" noChangeArrowheads="1"/>
          </p:cNvPicPr>
          <p:nvPr/>
        </p:nvPicPr>
        <p:blipFill>
          <a:blip r:embed="rId2" cstate="print"/>
          <a:srcRect/>
          <a:stretch>
            <a:fillRect/>
          </a:stretch>
        </p:blipFill>
        <p:spPr bwMode="auto">
          <a:xfrm>
            <a:off x="6070600" y="2204070"/>
            <a:ext cx="3588892" cy="3358530"/>
          </a:xfrm>
          <a:prstGeom prst="rect">
            <a:avLst/>
          </a:prstGeom>
          <a:noFill/>
          <a:ln w="9525">
            <a:noFill/>
            <a:miter lim="800000"/>
            <a:headEnd/>
            <a:tailEnd/>
          </a:ln>
        </p:spPr>
      </p:pic>
      <p:sp>
        <p:nvSpPr>
          <p:cNvPr id="1049166" name="Rectangle 5"/>
          <p:cNvSpPr>
            <a:spLocks noChangeArrowheads="1"/>
          </p:cNvSpPr>
          <p:nvPr/>
        </p:nvSpPr>
        <p:spPr bwMode="auto">
          <a:xfrm>
            <a:off x="365124" y="2030413"/>
            <a:ext cx="5921376" cy="3684587"/>
          </a:xfrm>
          <a:prstGeom prst="rect">
            <a:avLst/>
          </a:prstGeom>
          <a:noFill/>
          <a:ln w="9525">
            <a:noFill/>
            <a:miter lim="800000"/>
            <a:headEnd/>
            <a:tailEnd/>
          </a:ln>
        </p:spPr>
        <p:txBody>
          <a:bodyPr lIns="97210" tIns="48605" rIns="97210" bIns="48605"/>
          <a:lstStyle/>
          <a:p>
            <a:pPr defTabSz="350838" eaLnBrk="0" hangingPunct="0">
              <a:lnSpc>
                <a:spcPct val="150000"/>
              </a:lnSpc>
              <a:spcBef>
                <a:spcPct val="20000"/>
              </a:spcBef>
            </a:pPr>
            <a:r>
              <a:rPr lang="zh-CN" altLang="en-US" sz="2100" b="1" dirty="0">
                <a:solidFill>
                  <a:srgbClr val="006699"/>
                </a:solidFill>
                <a:latin typeface="黑体" pitchFamily="49" charset="-122"/>
                <a:ea typeface="黑体" pitchFamily="49" charset="-122"/>
              </a:rPr>
              <a:t>高速试车道：公司商品车辆出厂前的试验场所。</a:t>
            </a:r>
            <a:endParaRPr lang="en-US" altLang="zh-CN" sz="2100" b="1" dirty="0">
              <a:solidFill>
                <a:srgbClr val="006699"/>
              </a:solidFill>
              <a:latin typeface="黑体" pitchFamily="49" charset="-122"/>
              <a:ea typeface="黑体" pitchFamily="49" charset="-122"/>
            </a:endParaRPr>
          </a:p>
          <a:p>
            <a:pPr defTabSz="350838" eaLnBrk="0" hangingPunct="0">
              <a:lnSpc>
                <a:spcPct val="150000"/>
              </a:lnSpc>
              <a:spcBef>
                <a:spcPct val="20000"/>
              </a:spcBef>
            </a:pPr>
            <a:r>
              <a:rPr lang="zh-CN" altLang="en-US" sz="2100" b="1" dirty="0">
                <a:solidFill>
                  <a:srgbClr val="FF0000"/>
                </a:solidFill>
                <a:latin typeface="黑体" pitchFamily="49" charset="-122"/>
                <a:ea typeface="黑体" pitchFamily="49" charset="-122"/>
              </a:rPr>
              <a:t>安全风险：</a:t>
            </a:r>
            <a:r>
              <a:rPr lang="zh-CN" altLang="en-US" sz="2100" b="1" dirty="0">
                <a:solidFill>
                  <a:srgbClr val="006699"/>
                </a:solidFill>
                <a:latin typeface="黑体" pitchFamily="49" charset="-122"/>
                <a:ea typeface="黑体" pitchFamily="49" charset="-122"/>
              </a:rPr>
              <a:t>车辆多，车速高，</a:t>
            </a:r>
            <a:r>
              <a:rPr lang="zh-CN" altLang="en-US" sz="2100" b="1" dirty="0" smtClean="0">
                <a:solidFill>
                  <a:srgbClr val="006699"/>
                </a:solidFill>
                <a:latin typeface="黑体" pitchFamily="49" charset="-122"/>
                <a:ea typeface="黑体" pitchFamily="49" charset="-122"/>
              </a:rPr>
              <a:t>易发生车辆</a:t>
            </a:r>
            <a:r>
              <a:rPr lang="zh-CN" altLang="en-US" sz="2100" b="1" dirty="0">
                <a:solidFill>
                  <a:srgbClr val="006699"/>
                </a:solidFill>
                <a:latin typeface="黑体" pitchFamily="49" charset="-122"/>
                <a:ea typeface="黑体" pitchFamily="49" charset="-122"/>
              </a:rPr>
              <a:t>伤害。</a:t>
            </a:r>
            <a:endParaRPr lang="en-US" altLang="zh-CN" sz="2100" b="1" dirty="0">
              <a:solidFill>
                <a:srgbClr val="006699"/>
              </a:solidFill>
              <a:latin typeface="黑体" pitchFamily="49" charset="-122"/>
              <a:ea typeface="黑体" pitchFamily="49" charset="-122"/>
            </a:endParaRPr>
          </a:p>
          <a:p>
            <a:pPr defTabSz="350838" eaLnBrk="0" hangingPunct="0">
              <a:lnSpc>
                <a:spcPct val="150000"/>
              </a:lnSpc>
              <a:spcBef>
                <a:spcPct val="20000"/>
              </a:spcBef>
            </a:pPr>
            <a:r>
              <a:rPr lang="zh-CN" altLang="en-US" sz="2100" b="1" dirty="0">
                <a:solidFill>
                  <a:srgbClr val="FF0000"/>
                </a:solidFill>
                <a:latin typeface="黑体" pitchFamily="49" charset="-122"/>
                <a:ea typeface="黑体" pitchFamily="49" charset="-122"/>
              </a:rPr>
              <a:t>安全防护措施</a:t>
            </a:r>
            <a:r>
              <a:rPr lang="zh-CN" altLang="en-US" sz="2100" b="1" dirty="0" smtClean="0">
                <a:solidFill>
                  <a:srgbClr val="FF0000"/>
                </a:solidFill>
                <a:latin typeface="黑体" pitchFamily="49" charset="-122"/>
                <a:ea typeface="黑体" pitchFamily="49" charset="-122"/>
              </a:rPr>
              <a:t>：</a:t>
            </a:r>
            <a:r>
              <a:rPr lang="zh-CN" altLang="en-US" sz="2100" dirty="0" smtClean="0">
                <a:solidFill>
                  <a:srgbClr val="006699"/>
                </a:solidFill>
                <a:latin typeface="黑体" pitchFamily="49" charset="-122"/>
                <a:ea typeface="黑体" pitchFamily="49" charset="-122"/>
              </a:rPr>
              <a:t>设置安全警示标牌和防护</a:t>
            </a:r>
            <a:r>
              <a:rPr lang="zh-CN" altLang="en-US" sz="2100" b="1" dirty="0" smtClean="0">
                <a:solidFill>
                  <a:srgbClr val="006699"/>
                </a:solidFill>
                <a:latin typeface="黑体" pitchFamily="49" charset="-122"/>
                <a:ea typeface="黑体" pitchFamily="49" charset="-122"/>
              </a:rPr>
              <a:t>栏杆。</a:t>
            </a:r>
            <a:endParaRPr lang="en-US" altLang="zh-CN" sz="2100" b="1" dirty="0">
              <a:solidFill>
                <a:srgbClr val="006699"/>
              </a:solidFill>
              <a:latin typeface="黑体" pitchFamily="49" charset="-122"/>
              <a:ea typeface="黑体" pitchFamily="49" charset="-122"/>
            </a:endParaRPr>
          </a:p>
          <a:p>
            <a:pPr defTabSz="350838" eaLnBrk="0" hangingPunct="0">
              <a:lnSpc>
                <a:spcPct val="150000"/>
              </a:lnSpc>
              <a:spcBef>
                <a:spcPct val="20000"/>
              </a:spcBef>
            </a:pPr>
            <a:r>
              <a:rPr lang="zh-CN" altLang="en-US" sz="2100" b="1" dirty="0">
                <a:solidFill>
                  <a:srgbClr val="FF0000"/>
                </a:solidFill>
                <a:latin typeface="黑体" pitchFamily="49" charset="-122"/>
                <a:ea typeface="黑体" pitchFamily="49" charset="-122"/>
              </a:rPr>
              <a:t>安全要求</a:t>
            </a:r>
            <a:r>
              <a:rPr lang="zh-CN" altLang="en-US" sz="2100" b="1" dirty="0" smtClean="0">
                <a:solidFill>
                  <a:srgbClr val="FF0000"/>
                </a:solidFill>
                <a:latin typeface="黑体" pitchFamily="49" charset="-122"/>
                <a:ea typeface="黑体" pitchFamily="49" charset="-122"/>
              </a:rPr>
              <a:t>：</a:t>
            </a:r>
            <a:r>
              <a:rPr lang="zh-CN" altLang="en-US" sz="2100" b="1" dirty="0" smtClean="0">
                <a:solidFill>
                  <a:srgbClr val="006699"/>
                </a:solidFill>
                <a:latin typeface="黑体" pitchFamily="49" charset="-122"/>
                <a:ea typeface="黑体" pitchFamily="49" charset="-122"/>
              </a:rPr>
              <a:t>进试车道试车人员持证上岗；</a:t>
            </a:r>
            <a:endParaRPr lang="en-US" altLang="zh-CN" sz="2100" b="1" dirty="0" smtClean="0">
              <a:solidFill>
                <a:srgbClr val="006699"/>
              </a:solidFill>
              <a:latin typeface="黑体" pitchFamily="49" charset="-122"/>
              <a:ea typeface="黑体" pitchFamily="49" charset="-122"/>
            </a:endParaRPr>
          </a:p>
          <a:p>
            <a:pPr defTabSz="350838" eaLnBrk="0" hangingPunct="0">
              <a:lnSpc>
                <a:spcPct val="150000"/>
              </a:lnSpc>
              <a:spcBef>
                <a:spcPct val="20000"/>
              </a:spcBef>
            </a:pPr>
            <a:r>
              <a:rPr lang="zh-CN" altLang="en-US" sz="2100" b="1" dirty="0" smtClean="0">
                <a:solidFill>
                  <a:srgbClr val="006699"/>
                </a:solidFill>
                <a:latin typeface="黑体" pitchFamily="49" charset="-122"/>
                <a:ea typeface="黑体" pitchFamily="49" charset="-122"/>
              </a:rPr>
              <a:t>司机进入试车道试车前必须确保车辆制动装置齐全有效，试车过程中注意与前车保持安全车距；试车作业过程中，随车作业人员不得超过</a:t>
            </a:r>
            <a:r>
              <a:rPr lang="en-US" altLang="zh-CN" sz="2100" b="1" dirty="0" smtClean="0">
                <a:solidFill>
                  <a:srgbClr val="006699"/>
                </a:solidFill>
                <a:latin typeface="黑体" pitchFamily="49" charset="-122"/>
                <a:ea typeface="黑体" pitchFamily="49" charset="-122"/>
              </a:rPr>
              <a:t>4</a:t>
            </a:r>
            <a:r>
              <a:rPr lang="zh-CN" altLang="en-US" sz="2100" b="1" dirty="0" smtClean="0">
                <a:solidFill>
                  <a:srgbClr val="006699"/>
                </a:solidFill>
                <a:latin typeface="黑体" pitchFamily="49" charset="-122"/>
                <a:ea typeface="黑体" pitchFamily="49" charset="-122"/>
              </a:rPr>
              <a:t>人，</a:t>
            </a:r>
            <a:endParaRPr lang="en-US" altLang="zh-CN" sz="2100" b="1" dirty="0" smtClean="0">
              <a:solidFill>
                <a:srgbClr val="006699"/>
              </a:solidFill>
              <a:latin typeface="黑体" pitchFamily="49" charset="-122"/>
              <a:ea typeface="黑体" pitchFamily="49" charset="-122"/>
            </a:endParaRPr>
          </a:p>
        </p:txBody>
      </p:sp>
      <p:sp>
        <p:nvSpPr>
          <p:cNvPr id="1049167" name="Rectangle 8"/>
          <p:cNvSpPr txBox="1">
            <a:spLocks noChangeArrowheads="1"/>
          </p:cNvSpPr>
          <p:nvPr/>
        </p:nvSpPr>
        <p:spPr bwMode="auto">
          <a:xfrm>
            <a:off x="306388" y="1370902"/>
            <a:ext cx="9471025" cy="674687"/>
          </a:xfrm>
          <a:prstGeom prst="rect">
            <a:avLst/>
          </a:prstGeom>
          <a:noFill/>
          <a:ln w="9525">
            <a:noFill/>
            <a:miter lim="800000"/>
            <a:headEnd/>
            <a:tailEnd/>
          </a:ln>
        </p:spPr>
        <p:txBody>
          <a:bodyPr lIns="101789" tIns="50894" rIns="101789" bIns="50894"/>
          <a:lstStyle/>
          <a:p>
            <a:pPr marL="381000" indent="-381000" algn="ctr" defTabSz="1014413">
              <a:lnSpc>
                <a:spcPct val="93000"/>
              </a:lnSpc>
            </a:pPr>
            <a:r>
              <a:rPr kumimoji="1" lang="en-US" altLang="zh-CN" sz="2600" dirty="0" smtClean="0">
                <a:solidFill>
                  <a:srgbClr val="006699"/>
                </a:solidFill>
                <a:latin typeface="黑体" pitchFamily="49" charset="-122"/>
                <a:ea typeface="黑体" pitchFamily="49" charset="-122"/>
              </a:rPr>
              <a:t>1.9</a:t>
            </a:r>
            <a:r>
              <a:rPr kumimoji="1" lang="zh-CN" altLang="en-US" sz="2600" dirty="0" smtClean="0">
                <a:solidFill>
                  <a:srgbClr val="006699"/>
                </a:solidFill>
                <a:latin typeface="黑体" pitchFamily="49" charset="-122"/>
                <a:ea typeface="黑体" pitchFamily="49" charset="-122"/>
              </a:rPr>
              <a:t>高速</a:t>
            </a:r>
            <a:r>
              <a:rPr kumimoji="1" lang="zh-CN" altLang="en-US" sz="2600" dirty="0">
                <a:solidFill>
                  <a:srgbClr val="006699"/>
                </a:solidFill>
                <a:latin typeface="黑体" pitchFamily="49" charset="-122"/>
                <a:ea typeface="黑体" pitchFamily="49" charset="-122"/>
              </a:rPr>
              <a:t>试车道</a:t>
            </a:r>
            <a:r>
              <a:rPr kumimoji="1" lang="zh-CN" altLang="en-US" sz="2600" dirty="0" smtClean="0">
                <a:solidFill>
                  <a:srgbClr val="006699"/>
                </a:solidFill>
                <a:latin typeface="黑体" pitchFamily="49" charset="-122"/>
                <a:ea typeface="黑体" pitchFamily="49" charset="-122"/>
              </a:rPr>
              <a:t>安全注意事项</a:t>
            </a:r>
            <a:endParaRPr kumimoji="1" lang="zh-CN" altLang="en-US" sz="2600" dirty="0">
              <a:solidFill>
                <a:srgbClr val="006699"/>
              </a:solidFill>
              <a:latin typeface="黑体" pitchFamily="49" charset="-122"/>
              <a:ea typeface="黑体" pitchFamily="49" charset="-122"/>
            </a:endParaRPr>
          </a:p>
        </p:txBody>
      </p:sp>
      <p:sp>
        <p:nvSpPr>
          <p:cNvPr id="1049168" name="矩形 5"/>
          <p:cNvSpPr/>
          <p:nvPr/>
        </p:nvSpPr>
        <p:spPr>
          <a:xfrm>
            <a:off x="368300" y="5561186"/>
            <a:ext cx="9207500" cy="1209040"/>
          </a:xfrm>
          <a:prstGeom prst="rect">
            <a:avLst/>
          </a:prstGeom>
        </p:spPr>
        <p:txBody>
          <a:bodyPr wrap="square">
            <a:spAutoFit/>
          </a:bodyPr>
          <a:lstStyle/>
          <a:p>
            <a:pPr defTabSz="350838" eaLnBrk="0" hangingPunct="0">
              <a:lnSpc>
                <a:spcPct val="150000"/>
              </a:lnSpc>
              <a:spcBef>
                <a:spcPct val="20000"/>
              </a:spcBef>
            </a:pPr>
            <a:r>
              <a:rPr lang="zh-CN" altLang="en-US" sz="2100" dirty="0" smtClean="0">
                <a:solidFill>
                  <a:srgbClr val="006699"/>
                </a:solidFill>
                <a:latin typeface="黑体" pitchFamily="49" charset="-122"/>
                <a:ea typeface="黑体" pitchFamily="49" charset="-122"/>
              </a:rPr>
              <a:t>随车作业时人员必须乘</a:t>
            </a:r>
            <a:r>
              <a:rPr lang="zh-CN" altLang="zh-CN" sz="2100" dirty="0" smtClean="0">
                <a:solidFill>
                  <a:srgbClr val="006699"/>
                </a:solidFill>
                <a:latin typeface="黑体" pitchFamily="49" charset="-122"/>
                <a:ea typeface="黑体" pitchFamily="49" charset="-122"/>
              </a:rPr>
              <a:t>坐</a:t>
            </a:r>
            <a:r>
              <a:rPr lang="zh-CN" altLang="en-US" sz="2100" dirty="0" smtClean="0">
                <a:solidFill>
                  <a:srgbClr val="006699"/>
                </a:solidFill>
                <a:latin typeface="黑体" pitchFamily="49" charset="-122"/>
                <a:ea typeface="黑体" pitchFamily="49" charset="-122"/>
              </a:rPr>
              <a:t>在</a:t>
            </a:r>
            <a:r>
              <a:rPr lang="zh-CN" altLang="zh-CN" sz="2100" dirty="0" smtClean="0">
                <a:solidFill>
                  <a:srgbClr val="006699"/>
                </a:solidFill>
                <a:latin typeface="黑体" pitchFamily="49" charset="-122"/>
                <a:ea typeface="黑体" pitchFamily="49" charset="-122"/>
              </a:rPr>
              <a:t>第二排</a:t>
            </a:r>
            <a:r>
              <a:rPr lang="zh-CN" altLang="en-US" sz="2100" dirty="0" smtClean="0">
                <a:solidFill>
                  <a:srgbClr val="006699"/>
                </a:solidFill>
                <a:latin typeface="黑体" pitchFamily="49" charset="-122"/>
                <a:ea typeface="黑体" pitchFamily="49" charset="-122"/>
              </a:rPr>
              <a:t>及以后</a:t>
            </a:r>
            <a:r>
              <a:rPr lang="zh-CN" altLang="zh-CN" sz="2100" dirty="0" smtClean="0">
                <a:solidFill>
                  <a:srgbClr val="006699"/>
                </a:solidFill>
                <a:latin typeface="黑体" pitchFamily="49" charset="-122"/>
                <a:ea typeface="黑体" pitchFamily="49" charset="-122"/>
              </a:rPr>
              <a:t>座椅，</a:t>
            </a:r>
            <a:r>
              <a:rPr lang="zh-CN" altLang="en-US" sz="2100" dirty="0" smtClean="0">
                <a:solidFill>
                  <a:srgbClr val="006699"/>
                </a:solidFill>
                <a:latin typeface="黑体" pitchFamily="49" charset="-122"/>
                <a:ea typeface="黑体" pitchFamily="49" charset="-122"/>
              </a:rPr>
              <a:t>并</a:t>
            </a:r>
            <a:r>
              <a:rPr lang="zh-CN" altLang="zh-CN" sz="2100" dirty="0" smtClean="0">
                <a:solidFill>
                  <a:srgbClr val="006699"/>
                </a:solidFill>
                <a:latin typeface="黑体" pitchFamily="49" charset="-122"/>
                <a:ea typeface="黑体" pitchFamily="49" charset="-122"/>
              </a:rPr>
              <a:t>佩戴安全带</a:t>
            </a:r>
            <a:r>
              <a:rPr lang="zh-CN" altLang="en-US" sz="2100" dirty="0" smtClean="0">
                <a:solidFill>
                  <a:srgbClr val="006699"/>
                </a:solidFill>
                <a:latin typeface="黑体" pitchFamily="49" charset="-122"/>
                <a:ea typeface="黑体" pitchFamily="49" charset="-122"/>
              </a:rPr>
              <a:t>，</a:t>
            </a:r>
            <a:r>
              <a:rPr lang="zh-CN" altLang="zh-CN" sz="2100" dirty="0" smtClean="0">
                <a:solidFill>
                  <a:srgbClr val="006699"/>
                </a:solidFill>
                <a:latin typeface="黑体" pitchFamily="49" charset="-122"/>
                <a:ea typeface="黑体" pitchFamily="49" charset="-122"/>
              </a:rPr>
              <a:t>严禁</a:t>
            </a:r>
            <a:r>
              <a:rPr lang="zh-CN" altLang="en-US" sz="2100" dirty="0" smtClean="0">
                <a:solidFill>
                  <a:srgbClr val="006699"/>
                </a:solidFill>
                <a:latin typeface="黑体" pitchFamily="49" charset="-122"/>
                <a:ea typeface="黑体" pitchFamily="49" charset="-122"/>
              </a:rPr>
              <a:t>随车人员</a:t>
            </a:r>
            <a:r>
              <a:rPr lang="zh-CN" altLang="zh-CN" sz="2100" dirty="0" smtClean="0">
                <a:solidFill>
                  <a:srgbClr val="006699"/>
                </a:solidFill>
                <a:latin typeface="黑体" pitchFamily="49" charset="-122"/>
                <a:ea typeface="黑体" pitchFamily="49" charset="-122"/>
              </a:rPr>
              <a:t>乘坐副驾驶或导游座</a:t>
            </a:r>
            <a:r>
              <a:rPr lang="zh-CN" altLang="en-US" sz="2100" dirty="0" smtClean="0">
                <a:solidFill>
                  <a:srgbClr val="006699"/>
                </a:solidFill>
                <a:latin typeface="黑体" pitchFamily="49" charset="-122"/>
                <a:ea typeface="黑体" pitchFamily="49" charset="-122"/>
              </a:rPr>
              <a:t>；无关人员禁止进入或在试车道进出口停留。</a:t>
            </a:r>
            <a:endParaRPr lang="en-US" altLang="zh-CN" sz="2100" dirty="0" smtClean="0">
              <a:solidFill>
                <a:srgbClr val="006699"/>
              </a:solidFill>
              <a:latin typeface="黑体" pitchFamily="49" charset="-122"/>
              <a:ea typeface="黑体" pitchFamily="49" charset="-122"/>
            </a:endParaRPr>
          </a:p>
        </p:txBody>
      </p:sp>
      <p:sp>
        <p:nvSpPr>
          <p:cNvPr id="7"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kern="0" dirty="0" smtClean="0">
                <a:solidFill>
                  <a:schemeClr val="bg1"/>
                </a:solidFill>
                <a:latin typeface="微软雅黑" pitchFamily="34" charset="-122"/>
              </a:rPr>
              <a:t>重点区域</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0" name="Rectangle 2"/>
          <p:cNvSpPr>
            <a:spLocks noChangeArrowheads="1"/>
          </p:cNvSpPr>
          <p:nvPr/>
        </p:nvSpPr>
        <p:spPr bwMode="auto">
          <a:xfrm>
            <a:off x="315913" y="1209675"/>
            <a:ext cx="9652000" cy="400751"/>
          </a:xfrm>
          <a:prstGeom prst="rect">
            <a:avLst/>
          </a:prstGeom>
          <a:noFill/>
          <a:ln w="9525">
            <a:noFill/>
            <a:miter lim="800000"/>
            <a:headEnd/>
            <a:tailEnd/>
          </a:ln>
        </p:spPr>
        <p:txBody>
          <a:bodyPr lIns="0" tIns="0" rIns="0" bIns="0">
            <a:spAutoFit/>
          </a:bodyPr>
          <a:lstStyle/>
          <a:p>
            <a:pPr algn="ctr">
              <a:lnSpc>
                <a:spcPct val="93000"/>
              </a:lnSpc>
            </a:pPr>
            <a:r>
              <a:rPr lang="zh-CN" altLang="en-US" sz="2800" dirty="0" smtClean="0">
                <a:solidFill>
                  <a:srgbClr val="006699"/>
                </a:solidFill>
              </a:rPr>
              <a:t>二、典型作业危险</a:t>
            </a:r>
            <a:r>
              <a:rPr lang="zh-CN" altLang="en-US" sz="2800" dirty="0">
                <a:solidFill>
                  <a:srgbClr val="006699"/>
                </a:solidFill>
              </a:rPr>
              <a:t>因素及防范措施</a:t>
            </a:r>
          </a:p>
        </p:txBody>
      </p:sp>
      <p:sp>
        <p:nvSpPr>
          <p:cNvPr id="1049171" name="Rectangle 4"/>
          <p:cNvSpPr>
            <a:spLocks noChangeArrowheads="1"/>
          </p:cNvSpPr>
          <p:nvPr/>
        </p:nvSpPr>
        <p:spPr bwMode="auto">
          <a:xfrm>
            <a:off x="1520571" y="2087055"/>
            <a:ext cx="7075805" cy="5121402"/>
          </a:xfrm>
          <a:prstGeom prst="rect">
            <a:avLst/>
          </a:prstGeom>
          <a:noFill/>
          <a:ln w="9525">
            <a:noFill/>
            <a:miter lim="800000"/>
            <a:headEnd/>
            <a:tailEnd/>
          </a:ln>
        </p:spPr>
        <p:txBody>
          <a:bodyPr wrap="square" lIns="182211" tIns="0" rIns="0" bIns="0">
            <a:spAutoFit/>
          </a:bodyPr>
          <a:lstStyle/>
          <a:p>
            <a:pPr>
              <a:lnSpc>
                <a:spcPct val="110000"/>
              </a:lnSpc>
              <a:spcBef>
                <a:spcPct val="20000"/>
              </a:spcBef>
            </a:pPr>
            <a:r>
              <a:rPr kumimoji="1" lang="en-US" altLang="zh-CN" sz="2600" dirty="0" smtClean="0">
                <a:solidFill>
                  <a:srgbClr val="006699"/>
                </a:solidFill>
                <a:latin typeface="黑体" pitchFamily="49" charset="-122"/>
                <a:ea typeface="黑体" pitchFamily="49" charset="-122"/>
              </a:rPr>
              <a:t>2.1</a:t>
            </a:r>
            <a:r>
              <a:rPr kumimoji="1" lang="zh-CN" altLang="en-US" sz="2600" dirty="0" smtClean="0">
                <a:solidFill>
                  <a:srgbClr val="006699"/>
                </a:solidFill>
                <a:latin typeface="黑体" pitchFamily="49" charset="-122"/>
                <a:ea typeface="黑体" pitchFamily="49" charset="-122"/>
              </a:rPr>
              <a:t>冲</a:t>
            </a:r>
            <a:r>
              <a:rPr kumimoji="1" lang="zh-CN" altLang="en-US" sz="2600" dirty="0">
                <a:solidFill>
                  <a:srgbClr val="006699"/>
                </a:solidFill>
                <a:latin typeface="黑体" pitchFamily="49" charset="-122"/>
                <a:ea typeface="黑体" pitchFamily="49" charset="-122"/>
              </a:rPr>
              <a:t>、剪、</a:t>
            </a:r>
            <a:r>
              <a:rPr kumimoji="1" lang="zh-CN" altLang="en-US" sz="2600" dirty="0" smtClean="0">
                <a:solidFill>
                  <a:srgbClr val="006699"/>
                </a:solidFill>
                <a:latin typeface="黑体" pitchFamily="49" charset="-122"/>
                <a:ea typeface="黑体" pitchFamily="49" charset="-122"/>
              </a:rPr>
              <a:t>压作业</a:t>
            </a:r>
          </a:p>
          <a:p>
            <a:pPr>
              <a:lnSpc>
                <a:spcPct val="110000"/>
              </a:lnSpc>
              <a:spcBef>
                <a:spcPct val="20000"/>
              </a:spcBef>
            </a:pPr>
            <a:r>
              <a:rPr kumimoji="1" lang="en-US" altLang="zh-CN" sz="2600" dirty="0" smtClean="0">
                <a:solidFill>
                  <a:srgbClr val="006699"/>
                </a:solidFill>
                <a:latin typeface="黑体" pitchFamily="49" charset="-122"/>
                <a:ea typeface="黑体" pitchFamily="49" charset="-122"/>
              </a:rPr>
              <a:t>2.2</a:t>
            </a:r>
            <a:r>
              <a:rPr kumimoji="1" lang="zh-CN" altLang="en-US" sz="2600" dirty="0" smtClean="0">
                <a:solidFill>
                  <a:srgbClr val="006699"/>
                </a:solidFill>
                <a:latin typeface="黑体" pitchFamily="49" charset="-122"/>
                <a:ea typeface="黑体" pitchFamily="49" charset="-122"/>
              </a:rPr>
              <a:t>起重作业</a:t>
            </a:r>
          </a:p>
          <a:p>
            <a:pPr>
              <a:lnSpc>
                <a:spcPct val="110000"/>
              </a:lnSpc>
              <a:spcBef>
                <a:spcPct val="20000"/>
              </a:spcBef>
            </a:pPr>
            <a:r>
              <a:rPr kumimoji="1" lang="en-US" altLang="zh-CN" sz="2600" dirty="0" smtClean="0">
                <a:solidFill>
                  <a:srgbClr val="006699"/>
                </a:solidFill>
                <a:latin typeface="黑体" pitchFamily="49" charset="-122"/>
                <a:ea typeface="黑体" pitchFamily="49" charset="-122"/>
              </a:rPr>
              <a:t>2.3</a:t>
            </a:r>
            <a:r>
              <a:rPr kumimoji="1" lang="zh-CN" altLang="en-US" sz="2600" dirty="0" smtClean="0">
                <a:solidFill>
                  <a:srgbClr val="006699"/>
                </a:solidFill>
                <a:latin typeface="黑体" pitchFamily="49" charset="-122"/>
                <a:ea typeface="黑体" pitchFamily="49" charset="-122"/>
              </a:rPr>
              <a:t>焊接切割作业</a:t>
            </a:r>
          </a:p>
          <a:p>
            <a:pPr>
              <a:lnSpc>
                <a:spcPct val="110000"/>
              </a:lnSpc>
              <a:spcBef>
                <a:spcPct val="20000"/>
              </a:spcBef>
            </a:pPr>
            <a:r>
              <a:rPr kumimoji="1" lang="en-US" altLang="zh-CN" sz="2600" dirty="0" smtClean="0">
                <a:solidFill>
                  <a:srgbClr val="006699"/>
                </a:solidFill>
                <a:latin typeface="黑体" pitchFamily="49" charset="-122"/>
                <a:ea typeface="黑体" pitchFamily="49" charset="-122"/>
              </a:rPr>
              <a:t>2.4</a:t>
            </a:r>
            <a:r>
              <a:rPr kumimoji="1" lang="zh-CN" altLang="en-US" sz="2600" dirty="0" smtClean="0">
                <a:solidFill>
                  <a:srgbClr val="006699"/>
                </a:solidFill>
                <a:latin typeface="黑体" pitchFamily="49" charset="-122"/>
                <a:ea typeface="黑体" pitchFamily="49" charset="-122"/>
              </a:rPr>
              <a:t>手持电动工具作业</a:t>
            </a:r>
          </a:p>
          <a:p>
            <a:pPr>
              <a:lnSpc>
                <a:spcPct val="110000"/>
              </a:lnSpc>
              <a:spcBef>
                <a:spcPct val="20000"/>
              </a:spcBef>
            </a:pPr>
            <a:r>
              <a:rPr kumimoji="1" lang="en-US" altLang="zh-CN" sz="2600" dirty="0" smtClean="0">
                <a:solidFill>
                  <a:srgbClr val="006699"/>
                </a:solidFill>
                <a:latin typeface="黑体" pitchFamily="49" charset="-122"/>
                <a:ea typeface="黑体" pitchFamily="49" charset="-122"/>
              </a:rPr>
              <a:t>2.5</a:t>
            </a:r>
            <a:r>
              <a:rPr kumimoji="1" lang="zh-CN" altLang="en-US" sz="2600" dirty="0" smtClean="0">
                <a:solidFill>
                  <a:srgbClr val="006699"/>
                </a:solidFill>
                <a:latin typeface="黑体" pitchFamily="49" charset="-122"/>
                <a:ea typeface="黑体" pitchFamily="49" charset="-122"/>
              </a:rPr>
              <a:t>平移车、滚床、滑撬和板链作业</a:t>
            </a:r>
            <a:endParaRPr kumimoji="1" lang="en-US" altLang="zh-CN" sz="2600" dirty="0" smtClean="0">
              <a:solidFill>
                <a:srgbClr val="006699"/>
              </a:solidFill>
              <a:latin typeface="黑体" pitchFamily="49" charset="-122"/>
              <a:ea typeface="黑体" pitchFamily="49" charset="-122"/>
            </a:endParaRPr>
          </a:p>
          <a:p>
            <a:pPr>
              <a:lnSpc>
                <a:spcPct val="110000"/>
              </a:lnSpc>
              <a:spcBef>
                <a:spcPct val="20000"/>
              </a:spcBef>
            </a:pPr>
            <a:r>
              <a:rPr kumimoji="1" lang="en-US" altLang="zh-CN" sz="2600" dirty="0" smtClean="0">
                <a:solidFill>
                  <a:srgbClr val="006699"/>
                </a:solidFill>
                <a:latin typeface="黑体" pitchFamily="49" charset="-122"/>
                <a:ea typeface="黑体" pitchFamily="49" charset="-122"/>
              </a:rPr>
              <a:t>2.6</a:t>
            </a:r>
            <a:r>
              <a:rPr kumimoji="1" lang="zh-CN" altLang="en-US" sz="2600" dirty="0" smtClean="0">
                <a:solidFill>
                  <a:srgbClr val="006699"/>
                </a:solidFill>
                <a:latin typeface="黑体" pitchFamily="49" charset="-122"/>
                <a:ea typeface="黑体" pitchFamily="49" charset="-122"/>
              </a:rPr>
              <a:t>高处作业</a:t>
            </a:r>
          </a:p>
          <a:p>
            <a:pPr>
              <a:lnSpc>
                <a:spcPct val="110000"/>
              </a:lnSpc>
              <a:spcBef>
                <a:spcPct val="20000"/>
              </a:spcBef>
            </a:pPr>
            <a:r>
              <a:rPr kumimoji="1" lang="en-US" altLang="zh-CN" sz="2600" dirty="0" smtClean="0">
                <a:solidFill>
                  <a:srgbClr val="006699"/>
                </a:solidFill>
                <a:latin typeface="黑体" pitchFamily="49" charset="-122"/>
                <a:ea typeface="黑体" pitchFamily="49" charset="-122"/>
              </a:rPr>
              <a:t>2.7</a:t>
            </a:r>
            <a:r>
              <a:rPr kumimoji="1" lang="zh-CN" altLang="en-US" sz="2600" dirty="0" smtClean="0">
                <a:solidFill>
                  <a:srgbClr val="006699"/>
                </a:solidFill>
                <a:latin typeface="黑体" pitchFamily="49" charset="-122"/>
                <a:ea typeface="黑体" pitchFamily="49" charset="-122"/>
              </a:rPr>
              <a:t>作业过程安全用电要求</a:t>
            </a:r>
            <a:endParaRPr kumimoji="1" lang="en-US" altLang="zh-CN" sz="2600" dirty="0" smtClean="0">
              <a:solidFill>
                <a:srgbClr val="006699"/>
              </a:solidFill>
              <a:latin typeface="黑体" pitchFamily="49" charset="-122"/>
              <a:ea typeface="黑体" pitchFamily="49" charset="-122"/>
            </a:endParaRPr>
          </a:p>
          <a:p>
            <a:pPr>
              <a:lnSpc>
                <a:spcPct val="110000"/>
              </a:lnSpc>
              <a:spcBef>
                <a:spcPct val="20000"/>
              </a:spcBef>
            </a:pPr>
            <a:r>
              <a:rPr kumimoji="1" lang="en-US" altLang="zh-CN" sz="2600" dirty="0" smtClean="0">
                <a:solidFill>
                  <a:srgbClr val="006699"/>
                </a:solidFill>
                <a:latin typeface="黑体" pitchFamily="49" charset="-122"/>
                <a:ea typeface="黑体" pitchFamily="49" charset="-122"/>
              </a:rPr>
              <a:t>2.8</a:t>
            </a:r>
            <a:r>
              <a:rPr kumimoji="1" lang="zh-CN" altLang="en-US" sz="2600" dirty="0" smtClean="0">
                <a:solidFill>
                  <a:srgbClr val="006699"/>
                </a:solidFill>
                <a:latin typeface="黑体" pitchFamily="49" charset="-122"/>
                <a:ea typeface="黑体" pitchFamily="49" charset="-122"/>
              </a:rPr>
              <a:t>危险化学品作业安全要求</a:t>
            </a:r>
            <a:endParaRPr kumimoji="1" lang="en-US" altLang="zh-CN" sz="2600" dirty="0" smtClean="0">
              <a:solidFill>
                <a:srgbClr val="006699"/>
              </a:solidFill>
              <a:latin typeface="黑体" pitchFamily="49" charset="-122"/>
              <a:ea typeface="黑体" pitchFamily="49" charset="-122"/>
            </a:endParaRPr>
          </a:p>
          <a:p>
            <a:pPr>
              <a:lnSpc>
                <a:spcPct val="110000"/>
              </a:lnSpc>
              <a:spcBef>
                <a:spcPct val="20000"/>
              </a:spcBef>
            </a:pPr>
            <a:r>
              <a:rPr kumimoji="1" lang="en-US" altLang="zh-CN" sz="2600" dirty="0" smtClean="0">
                <a:solidFill>
                  <a:srgbClr val="006699"/>
                </a:solidFill>
                <a:latin typeface="黑体" pitchFamily="49" charset="-122"/>
                <a:ea typeface="黑体" pitchFamily="49" charset="-122"/>
              </a:rPr>
              <a:t>2.9</a:t>
            </a:r>
            <a:r>
              <a:rPr kumimoji="1" lang="zh-CN" altLang="en-US" sz="2600" dirty="0" smtClean="0">
                <a:solidFill>
                  <a:srgbClr val="006699"/>
                </a:solidFill>
                <a:latin typeface="黑体" pitchFamily="49" charset="-122"/>
                <a:ea typeface="黑体" pitchFamily="49" charset="-122"/>
              </a:rPr>
              <a:t>厂区交通运输作业</a:t>
            </a:r>
            <a:endParaRPr kumimoji="1" lang="en-US" altLang="zh-CN" sz="2600" dirty="0" smtClean="0">
              <a:solidFill>
                <a:srgbClr val="006699"/>
              </a:solidFill>
              <a:latin typeface="黑体" pitchFamily="49" charset="-122"/>
              <a:ea typeface="黑体" pitchFamily="49" charset="-122"/>
            </a:endParaRPr>
          </a:p>
          <a:p>
            <a:pPr>
              <a:lnSpc>
                <a:spcPct val="110000"/>
              </a:lnSpc>
              <a:spcBef>
                <a:spcPct val="20000"/>
              </a:spcBef>
            </a:pPr>
            <a:r>
              <a:rPr kumimoji="1" lang="en-US" altLang="zh-CN" sz="2600" dirty="0" smtClean="0">
                <a:solidFill>
                  <a:srgbClr val="006699"/>
                </a:solidFill>
                <a:latin typeface="黑体" pitchFamily="49" charset="-122"/>
                <a:ea typeface="黑体" pitchFamily="49" charset="-122"/>
              </a:rPr>
              <a:t>2.10 </a:t>
            </a:r>
            <a:r>
              <a:rPr kumimoji="1" lang="zh-CN" altLang="en-US" sz="2600" dirty="0" smtClean="0">
                <a:solidFill>
                  <a:srgbClr val="006699"/>
                </a:solidFill>
                <a:latin typeface="黑体" pitchFamily="49" charset="-122"/>
                <a:ea typeface="黑体" pitchFamily="49" charset="-122"/>
              </a:rPr>
              <a:t>公司生产安全隐患底线和红线</a:t>
            </a:r>
            <a:endParaRPr kumimoji="1" lang="zh-CN" altLang="en-US" sz="2600" dirty="0">
              <a:solidFill>
                <a:srgbClr val="006699"/>
              </a:solidFill>
              <a:latin typeface="黑体" pitchFamily="49" charset="-122"/>
              <a:ea typeface="黑体" pitchFamily="49" charset="-122"/>
            </a:endParaRPr>
          </a:p>
        </p:txBody>
      </p:sp>
      <p:sp>
        <p:nvSpPr>
          <p:cNvPr id="5"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3" name="Rectangle 4"/>
          <p:cNvSpPr>
            <a:spLocks noChangeArrowheads="1"/>
          </p:cNvSpPr>
          <p:nvPr/>
        </p:nvSpPr>
        <p:spPr bwMode="auto">
          <a:xfrm>
            <a:off x="711200" y="1266825"/>
            <a:ext cx="4616450" cy="5182743"/>
          </a:xfrm>
          <a:prstGeom prst="rect">
            <a:avLst/>
          </a:prstGeom>
          <a:solidFill>
            <a:srgbClr val="FFFFFF"/>
          </a:solidFill>
          <a:ln w="9525">
            <a:solidFill>
              <a:srgbClr val="000000"/>
            </a:solidFill>
            <a:prstDash val="dash"/>
            <a:miter lim="800000"/>
            <a:headEnd/>
            <a:tailEnd/>
          </a:ln>
        </p:spPr>
        <p:txBody>
          <a:bodyPr lIns="97210" tIns="48605" rIns="97210" bIns="48605"/>
          <a:lstStyle/>
          <a:p>
            <a:pPr algn="just"/>
            <a:r>
              <a:rPr lang="zh-CN" altLang="en-US" sz="2100" b="1" dirty="0" smtClean="0">
                <a:solidFill>
                  <a:srgbClr val="FF0000"/>
                </a:solidFill>
                <a:latin typeface="黑体" pitchFamily="49" charset="-122"/>
                <a:ea typeface="黑体" pitchFamily="49" charset="-122"/>
              </a:rPr>
              <a:t>冲床</a:t>
            </a:r>
            <a:endParaRPr lang="zh-CN" altLang="en-US" sz="2100" b="1" dirty="0">
              <a:solidFill>
                <a:srgbClr val="FF0000"/>
              </a:solidFill>
              <a:latin typeface="黑体" pitchFamily="49" charset="-122"/>
              <a:ea typeface="黑体" pitchFamily="49" charset="-122"/>
            </a:endParaRPr>
          </a:p>
          <a:p>
            <a:pPr>
              <a:lnSpc>
                <a:spcPct val="150000"/>
              </a:lnSpc>
            </a:pPr>
            <a:r>
              <a:rPr lang="zh-CN" altLang="en-US" sz="2100" b="1" dirty="0" smtClean="0">
                <a:solidFill>
                  <a:srgbClr val="006699"/>
                </a:solidFill>
                <a:latin typeface="黑体" pitchFamily="49" charset="-122"/>
                <a:ea typeface="黑体" pitchFamily="49" charset="-122"/>
              </a:rPr>
              <a:t>案例：</a:t>
            </a:r>
            <a:r>
              <a:rPr lang="zh-CN" altLang="zh-CN" sz="2100" dirty="0" smtClean="0">
                <a:solidFill>
                  <a:srgbClr val="006699"/>
                </a:solidFill>
                <a:latin typeface="黑体" pitchFamily="49" charset="-122"/>
                <a:ea typeface="黑体" pitchFamily="49" charset="-122"/>
              </a:rPr>
              <a:t>某加工车间员工任某使用冲床校正长</a:t>
            </a:r>
            <a:r>
              <a:rPr lang="en-US" altLang="zh-CN" sz="2100" dirty="0" smtClean="0">
                <a:solidFill>
                  <a:srgbClr val="006699"/>
                </a:solidFill>
                <a:latin typeface="黑体" pitchFamily="49" charset="-122"/>
                <a:ea typeface="黑体" pitchFamily="49" charset="-122"/>
              </a:rPr>
              <a:t>1.5</a:t>
            </a:r>
            <a:r>
              <a:rPr lang="zh-CN" altLang="zh-CN" sz="2100" dirty="0" smtClean="0">
                <a:solidFill>
                  <a:srgbClr val="006699"/>
                </a:solidFill>
                <a:latin typeface="黑体" pitchFamily="49" charset="-122"/>
                <a:ea typeface="黑体" pitchFamily="49" charset="-122"/>
              </a:rPr>
              <a:t>米型材，作业时工件从左侧进入冲床</a:t>
            </a:r>
            <a:r>
              <a:rPr lang="zh-CN" altLang="en-US" sz="2100" dirty="0" smtClean="0">
                <a:solidFill>
                  <a:srgbClr val="006699"/>
                </a:solidFill>
                <a:latin typeface="黑体" pitchFamily="49" charset="-122"/>
                <a:ea typeface="黑体" pitchFamily="49" charset="-122"/>
              </a:rPr>
              <a:t>加工</a:t>
            </a:r>
            <a:r>
              <a:rPr lang="zh-CN" altLang="zh-CN" sz="2100" dirty="0" smtClean="0">
                <a:solidFill>
                  <a:srgbClr val="006699"/>
                </a:solidFill>
                <a:latin typeface="黑体" pitchFamily="49" charset="-122"/>
                <a:ea typeface="黑体" pitchFamily="49" charset="-122"/>
              </a:rPr>
              <a:t>区逐段加工。</a:t>
            </a:r>
            <a:r>
              <a:rPr lang="zh-CN" altLang="en-US" sz="2100" dirty="0" smtClean="0">
                <a:solidFill>
                  <a:srgbClr val="006699"/>
                </a:solidFill>
                <a:latin typeface="黑体" pitchFamily="49" charset="-122"/>
                <a:ea typeface="黑体" pitchFamily="49" charset="-122"/>
              </a:rPr>
              <a:t>当</a:t>
            </a:r>
            <a:r>
              <a:rPr lang="zh-CN" altLang="zh-CN" sz="2100" dirty="0" smtClean="0">
                <a:solidFill>
                  <a:srgbClr val="006699"/>
                </a:solidFill>
                <a:latin typeface="黑体" pitchFamily="49" charset="-122"/>
                <a:ea typeface="黑体" pitchFamily="49" charset="-122"/>
              </a:rPr>
              <a:t>加工至工件尾端附近</a:t>
            </a:r>
            <a:r>
              <a:rPr lang="zh-CN" altLang="en-US" sz="2100" dirty="0" smtClean="0">
                <a:solidFill>
                  <a:srgbClr val="006699"/>
                </a:solidFill>
                <a:latin typeface="黑体" pitchFamily="49" charset="-122"/>
                <a:ea typeface="黑体" pitchFamily="49" charset="-122"/>
              </a:rPr>
              <a:t>时</a:t>
            </a:r>
            <a:r>
              <a:rPr lang="zh-CN" altLang="zh-CN" sz="2100" dirty="0" smtClean="0">
                <a:solidFill>
                  <a:srgbClr val="006699"/>
                </a:solidFill>
                <a:latin typeface="黑体" pitchFamily="49" charset="-122"/>
                <a:ea typeface="黑体" pitchFamily="49" charset="-122"/>
              </a:rPr>
              <a:t>，任某用手定位工件，导致</a:t>
            </a:r>
            <a:r>
              <a:rPr lang="zh-CN" altLang="en-US" sz="2100" dirty="0" smtClean="0">
                <a:solidFill>
                  <a:srgbClr val="006699"/>
                </a:solidFill>
                <a:latin typeface="黑体" pitchFamily="49" charset="-122"/>
                <a:ea typeface="黑体" pitchFamily="49" charset="-122"/>
              </a:rPr>
              <a:t>其</a:t>
            </a:r>
            <a:r>
              <a:rPr lang="zh-CN" altLang="zh-CN" sz="2100" dirty="0" smtClean="0">
                <a:solidFill>
                  <a:srgbClr val="006699"/>
                </a:solidFill>
                <a:latin typeface="黑体" pitchFamily="49" charset="-122"/>
                <a:ea typeface="黑体" pitchFamily="49" charset="-122"/>
              </a:rPr>
              <a:t>右手被运行的冲床挤伤，右手食指前端骨折。</a:t>
            </a:r>
            <a:endParaRPr lang="zh-CN" altLang="en-US" sz="2100" dirty="0">
              <a:solidFill>
                <a:srgbClr val="006699"/>
              </a:solidFill>
              <a:latin typeface="黑体" pitchFamily="49" charset="-122"/>
              <a:ea typeface="黑体" pitchFamily="49" charset="-122"/>
            </a:endParaRPr>
          </a:p>
          <a:p>
            <a:pPr algn="just">
              <a:lnSpc>
                <a:spcPct val="150000"/>
              </a:lnSpc>
            </a:pPr>
            <a:r>
              <a:rPr lang="zh-CN" altLang="en-US" sz="2100" dirty="0">
                <a:solidFill>
                  <a:srgbClr val="FF0000"/>
                </a:solidFill>
                <a:latin typeface="黑体" pitchFamily="49" charset="-122"/>
                <a:ea typeface="黑体" pitchFamily="49" charset="-122"/>
              </a:rPr>
              <a:t>防范措施</a:t>
            </a:r>
            <a:r>
              <a:rPr lang="zh-CN" altLang="en-US" sz="2100" dirty="0" smtClean="0">
                <a:solidFill>
                  <a:srgbClr val="FF0000"/>
                </a:solidFill>
                <a:latin typeface="黑体" pitchFamily="49" charset="-122"/>
                <a:ea typeface="黑体" pitchFamily="49" charset="-122"/>
              </a:rPr>
              <a:t>：</a:t>
            </a:r>
            <a:r>
              <a:rPr lang="zh-CN" altLang="en-US" sz="2100" dirty="0" smtClean="0">
                <a:solidFill>
                  <a:srgbClr val="006699"/>
                </a:solidFill>
                <a:latin typeface="黑体" pitchFamily="49" charset="-122"/>
                <a:ea typeface="黑体" pitchFamily="49" charset="-122"/>
              </a:rPr>
              <a:t>手</a:t>
            </a:r>
            <a:r>
              <a:rPr lang="zh-CN" altLang="en-US" sz="2100" dirty="0">
                <a:solidFill>
                  <a:srgbClr val="006699"/>
                </a:solidFill>
                <a:latin typeface="黑体" pitchFamily="49" charset="-122"/>
                <a:ea typeface="黑体" pitchFamily="49" charset="-122"/>
              </a:rPr>
              <a:t>部禁止</a:t>
            </a:r>
            <a:r>
              <a:rPr lang="zh-CN" altLang="en-US" sz="2100" dirty="0" smtClean="0">
                <a:solidFill>
                  <a:srgbClr val="006699"/>
                </a:solidFill>
                <a:latin typeface="黑体" pitchFamily="49" charset="-122"/>
                <a:ea typeface="黑体" pitchFamily="49" charset="-122"/>
              </a:rPr>
              <a:t>靠近设备运行的危险</a:t>
            </a:r>
            <a:r>
              <a:rPr lang="zh-CN" altLang="en-US" sz="2100" dirty="0">
                <a:solidFill>
                  <a:srgbClr val="006699"/>
                </a:solidFill>
                <a:latin typeface="黑体" pitchFamily="49" charset="-122"/>
                <a:ea typeface="黑体" pitchFamily="49" charset="-122"/>
              </a:rPr>
              <a:t>区域</a:t>
            </a:r>
            <a:r>
              <a:rPr lang="zh-CN" altLang="en-US" sz="2100" dirty="0" smtClean="0">
                <a:solidFill>
                  <a:srgbClr val="006699"/>
                </a:solidFill>
                <a:latin typeface="黑体" pitchFamily="49" charset="-122"/>
                <a:ea typeface="黑体" pitchFamily="49" charset="-122"/>
              </a:rPr>
              <a:t>。单人不得使用冲床加工超过</a:t>
            </a:r>
            <a:r>
              <a:rPr lang="en-US" altLang="zh-CN" sz="2100" dirty="0" smtClean="0">
                <a:solidFill>
                  <a:srgbClr val="006699"/>
                </a:solidFill>
                <a:latin typeface="黑体" pitchFamily="49" charset="-122"/>
                <a:ea typeface="黑体" pitchFamily="49" charset="-122"/>
              </a:rPr>
              <a:t>1</a:t>
            </a:r>
            <a:r>
              <a:rPr lang="zh-CN" altLang="en-US" sz="2100" dirty="0" smtClean="0">
                <a:solidFill>
                  <a:srgbClr val="006699"/>
                </a:solidFill>
                <a:latin typeface="黑体" pitchFamily="49" charset="-122"/>
                <a:ea typeface="黑体" pitchFamily="49" charset="-122"/>
              </a:rPr>
              <a:t>米的型材。多</a:t>
            </a:r>
            <a:r>
              <a:rPr lang="zh-CN" altLang="en-US" sz="2100" dirty="0">
                <a:solidFill>
                  <a:srgbClr val="006699"/>
                </a:solidFill>
                <a:latin typeface="黑体" pitchFamily="49" charset="-122"/>
                <a:ea typeface="黑体" pitchFamily="49" charset="-122"/>
              </a:rPr>
              <a:t>人作业时必须统一指挥，掌握他人身体位置。</a:t>
            </a:r>
            <a:endParaRPr lang="zh-CN" altLang="en-US" sz="4300" dirty="0">
              <a:solidFill>
                <a:srgbClr val="006699"/>
              </a:solidFill>
              <a:latin typeface="黑体" pitchFamily="49" charset="-122"/>
              <a:ea typeface="黑体" pitchFamily="49" charset="-122"/>
            </a:endParaRPr>
          </a:p>
        </p:txBody>
      </p:sp>
      <p:sp>
        <p:nvSpPr>
          <p:cNvPr id="1049174" name="Rectangle 8"/>
          <p:cNvSpPr txBox="1">
            <a:spLocks noChangeArrowheads="1"/>
          </p:cNvSpPr>
          <p:nvPr/>
        </p:nvSpPr>
        <p:spPr bwMode="auto">
          <a:xfrm>
            <a:off x="381000" y="727075"/>
            <a:ext cx="9472613" cy="673100"/>
          </a:xfrm>
          <a:prstGeom prst="rect">
            <a:avLst/>
          </a:prstGeom>
          <a:noFill/>
          <a:ln w="9525">
            <a:noFill/>
            <a:miter lim="800000"/>
            <a:headEnd/>
            <a:tailEnd/>
          </a:ln>
        </p:spPr>
        <p:txBody>
          <a:bodyPr lIns="101789" tIns="50894" rIns="101789" bIns="50894"/>
          <a:lstStyle/>
          <a:p>
            <a:pPr marL="381000" indent="-381000" algn="ctr" defTabSz="1014413">
              <a:lnSpc>
                <a:spcPct val="93000"/>
              </a:lnSpc>
            </a:pPr>
            <a:r>
              <a:rPr kumimoji="1" lang="en-US" altLang="zh-CN" sz="2600" dirty="0" smtClean="0">
                <a:solidFill>
                  <a:srgbClr val="006699"/>
                </a:solidFill>
                <a:latin typeface="黑体" pitchFamily="49" charset="-122"/>
                <a:ea typeface="黑体" pitchFamily="49" charset="-122"/>
              </a:rPr>
              <a:t>2.1</a:t>
            </a:r>
            <a:r>
              <a:rPr kumimoji="1" lang="zh-CN" altLang="en-US" sz="2600" dirty="0" smtClean="0">
                <a:solidFill>
                  <a:srgbClr val="006699"/>
                </a:solidFill>
                <a:latin typeface="黑体" pitchFamily="49" charset="-122"/>
                <a:ea typeface="黑体" pitchFamily="49" charset="-122"/>
              </a:rPr>
              <a:t>冲、剪、压作业</a:t>
            </a:r>
            <a:endParaRPr kumimoji="1" lang="zh-CN" altLang="en-US" sz="2600" dirty="0">
              <a:solidFill>
                <a:srgbClr val="006699"/>
              </a:solidFill>
              <a:latin typeface="黑体" pitchFamily="49" charset="-122"/>
              <a:ea typeface="黑体" pitchFamily="49" charset="-122"/>
            </a:endParaRPr>
          </a:p>
        </p:txBody>
      </p:sp>
      <p:pic>
        <p:nvPicPr>
          <p:cNvPr id="2097252" name="Picture 1" descr="D:\Users\sungla\Desktop\0621092731663917_590_790_40503.jpg"/>
          <p:cNvPicPr>
            <a:picLocks noChangeAspect="1" noChangeArrowheads="1"/>
          </p:cNvPicPr>
          <p:nvPr/>
        </p:nvPicPr>
        <p:blipFill>
          <a:blip r:embed="rId2" cstate="print"/>
          <a:srcRect/>
          <a:stretch>
            <a:fillRect/>
          </a:stretch>
        </p:blipFill>
        <p:spPr bwMode="auto">
          <a:xfrm>
            <a:off x="5403850" y="1274763"/>
            <a:ext cx="3943350" cy="5280079"/>
          </a:xfrm>
          <a:prstGeom prst="rect">
            <a:avLst/>
          </a:prstGeom>
          <a:noFill/>
        </p:spPr>
      </p:pic>
      <p:sp>
        <p:nvSpPr>
          <p:cNvPr id="6"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6" name="Rectangle 4"/>
          <p:cNvSpPr>
            <a:spLocks noChangeArrowheads="1"/>
          </p:cNvSpPr>
          <p:nvPr/>
        </p:nvSpPr>
        <p:spPr bwMode="auto">
          <a:xfrm>
            <a:off x="711200" y="1266825"/>
            <a:ext cx="4616450" cy="5182743"/>
          </a:xfrm>
          <a:prstGeom prst="rect">
            <a:avLst/>
          </a:prstGeom>
          <a:solidFill>
            <a:srgbClr val="FFFFFF"/>
          </a:solidFill>
          <a:ln w="9525">
            <a:solidFill>
              <a:srgbClr val="000000"/>
            </a:solidFill>
            <a:prstDash val="dash"/>
            <a:miter lim="800000"/>
            <a:headEnd/>
            <a:tailEnd/>
          </a:ln>
        </p:spPr>
        <p:txBody>
          <a:bodyPr lIns="97210" tIns="48605" rIns="97210" bIns="48605"/>
          <a:lstStyle/>
          <a:p>
            <a:pPr algn="just"/>
            <a:r>
              <a:rPr lang="zh-CN" altLang="en-US" sz="2100" b="1" dirty="0" smtClean="0">
                <a:solidFill>
                  <a:srgbClr val="FF0000"/>
                </a:solidFill>
                <a:latin typeface="黑体" pitchFamily="49" charset="-122"/>
                <a:ea typeface="黑体" pitchFamily="49" charset="-122"/>
              </a:rPr>
              <a:t>压力机</a:t>
            </a:r>
            <a:endParaRPr lang="zh-CN" altLang="en-US" sz="2100" b="1" dirty="0">
              <a:solidFill>
                <a:srgbClr val="FF0000"/>
              </a:solidFill>
              <a:latin typeface="黑体" pitchFamily="49" charset="-122"/>
              <a:ea typeface="黑体" pitchFamily="49" charset="-122"/>
            </a:endParaRPr>
          </a:p>
          <a:p>
            <a:pPr>
              <a:lnSpc>
                <a:spcPct val="150000"/>
              </a:lnSpc>
            </a:pPr>
            <a:r>
              <a:rPr lang="zh-CN" altLang="en-US" sz="2100" b="1" dirty="0" smtClean="0">
                <a:solidFill>
                  <a:srgbClr val="006699"/>
                </a:solidFill>
                <a:latin typeface="黑体" pitchFamily="49" charset="-122"/>
                <a:ea typeface="黑体" pitchFamily="49" charset="-122"/>
              </a:rPr>
              <a:t>案例：</a:t>
            </a:r>
            <a:r>
              <a:rPr lang="zh-CN" altLang="zh-CN" sz="2100" dirty="0" smtClean="0">
                <a:solidFill>
                  <a:srgbClr val="006699"/>
                </a:solidFill>
                <a:latin typeface="黑体" pitchFamily="49" charset="-122"/>
                <a:ea typeface="黑体" pitchFamily="49" charset="-122"/>
              </a:rPr>
              <a:t>某加工车间</a:t>
            </a:r>
            <a:r>
              <a:rPr lang="zh-CN" altLang="en-US" sz="2100" dirty="0" smtClean="0">
                <a:solidFill>
                  <a:srgbClr val="006699"/>
                </a:solidFill>
                <a:latin typeface="黑体" pitchFamily="49" charset="-122"/>
                <a:ea typeface="黑体" pitchFamily="49" charset="-122"/>
              </a:rPr>
              <a:t>员工刘某在</a:t>
            </a:r>
            <a:r>
              <a:rPr lang="en-US" altLang="zh-CN" sz="2100" dirty="0" smtClean="0">
                <a:solidFill>
                  <a:srgbClr val="006699"/>
                </a:solidFill>
                <a:latin typeface="黑体" pitchFamily="49" charset="-122"/>
                <a:ea typeface="黑体" pitchFamily="49" charset="-122"/>
              </a:rPr>
              <a:t>40T</a:t>
            </a:r>
            <a:r>
              <a:rPr lang="zh-CN" altLang="en-US" sz="2100" dirty="0" smtClean="0">
                <a:solidFill>
                  <a:srgbClr val="006699"/>
                </a:solidFill>
                <a:latin typeface="黑体" pitchFamily="49" charset="-122"/>
                <a:ea typeface="黑体" pitchFamily="49" charset="-122"/>
              </a:rPr>
              <a:t>压力机进行板簧吊耳压装作业时，由于衬套未摆正，操作过程中用左手去扶板簧吊耳，导致左手大拇指被挤伤。</a:t>
            </a:r>
            <a:endParaRPr lang="en-US" altLang="zh-CN" sz="2100" dirty="0" smtClean="0">
              <a:solidFill>
                <a:srgbClr val="006699"/>
              </a:solidFill>
              <a:latin typeface="黑体" pitchFamily="49" charset="-122"/>
              <a:ea typeface="黑体" pitchFamily="49" charset="-122"/>
            </a:endParaRPr>
          </a:p>
          <a:p>
            <a:pPr>
              <a:lnSpc>
                <a:spcPct val="150000"/>
              </a:lnSpc>
            </a:pPr>
            <a:endParaRPr lang="zh-CN" altLang="en-US" sz="2100" dirty="0">
              <a:solidFill>
                <a:srgbClr val="006699"/>
              </a:solidFill>
              <a:latin typeface="黑体" pitchFamily="49" charset="-122"/>
              <a:ea typeface="黑体" pitchFamily="49" charset="-122"/>
            </a:endParaRPr>
          </a:p>
          <a:p>
            <a:pPr eaLnBrk="1" hangingPunct="1">
              <a:lnSpc>
                <a:spcPct val="150000"/>
              </a:lnSpc>
              <a:buFontTx/>
              <a:buNone/>
            </a:pPr>
            <a:r>
              <a:rPr lang="zh-CN" altLang="en-US" sz="2100" dirty="0">
                <a:solidFill>
                  <a:srgbClr val="FF0000"/>
                </a:solidFill>
                <a:latin typeface="黑体" pitchFamily="49" charset="-122"/>
                <a:ea typeface="黑体" pitchFamily="49" charset="-122"/>
              </a:rPr>
              <a:t>防范措施</a:t>
            </a:r>
            <a:r>
              <a:rPr lang="zh-CN" altLang="en-US" sz="2100" dirty="0" smtClean="0">
                <a:solidFill>
                  <a:srgbClr val="FF0000"/>
                </a:solidFill>
                <a:latin typeface="黑体" pitchFamily="49" charset="-122"/>
                <a:ea typeface="黑体" pitchFamily="49" charset="-122"/>
              </a:rPr>
              <a:t>：</a:t>
            </a:r>
            <a:r>
              <a:rPr lang="zh-CN" altLang="en-US" sz="2100" dirty="0" smtClean="0">
                <a:solidFill>
                  <a:srgbClr val="006699"/>
                </a:solidFill>
                <a:latin typeface="黑体" pitchFamily="49" charset="-122"/>
                <a:ea typeface="黑体" pitchFamily="49" charset="-122"/>
              </a:rPr>
              <a:t>作业前检查光电保护装置等安全附件是否齐全有效。</a:t>
            </a:r>
            <a:endParaRPr lang="en-US" altLang="zh-CN" sz="2100" dirty="0" smtClean="0">
              <a:solidFill>
                <a:srgbClr val="006699"/>
              </a:solidFill>
              <a:latin typeface="黑体" pitchFamily="49" charset="-122"/>
              <a:ea typeface="黑体" pitchFamily="49" charset="-122"/>
            </a:endParaRPr>
          </a:p>
          <a:p>
            <a:pPr eaLnBrk="1" hangingPunct="1">
              <a:lnSpc>
                <a:spcPct val="150000"/>
              </a:lnSpc>
              <a:buFontTx/>
              <a:buNone/>
            </a:pPr>
            <a:r>
              <a:rPr lang="zh-CN" altLang="en-US" sz="2100" dirty="0" smtClean="0">
                <a:solidFill>
                  <a:srgbClr val="006699"/>
                </a:solidFill>
                <a:latin typeface="黑体" pitchFamily="49" charset="-122"/>
                <a:ea typeface="黑体" pitchFamily="49" charset="-122"/>
              </a:rPr>
              <a:t>压力机运行过程中严禁调整设备或将手伸入设备运行的危险区域。（自动化、涂装机器人）</a:t>
            </a:r>
            <a:endParaRPr lang="zh-CN" altLang="en-US" sz="2400" dirty="0" smtClean="0">
              <a:latin typeface="宋体" pitchFamily="2" charset="-122"/>
            </a:endParaRPr>
          </a:p>
        </p:txBody>
      </p:sp>
      <p:sp>
        <p:nvSpPr>
          <p:cNvPr id="1049177" name="Rectangle 8"/>
          <p:cNvSpPr txBox="1">
            <a:spLocks noChangeArrowheads="1"/>
          </p:cNvSpPr>
          <p:nvPr/>
        </p:nvSpPr>
        <p:spPr bwMode="auto">
          <a:xfrm>
            <a:off x="381000" y="727075"/>
            <a:ext cx="9472613" cy="406781"/>
          </a:xfrm>
          <a:prstGeom prst="rect">
            <a:avLst/>
          </a:prstGeom>
          <a:noFill/>
          <a:ln w="9525">
            <a:noFill/>
            <a:miter lim="800000"/>
            <a:headEnd/>
            <a:tailEnd/>
          </a:ln>
        </p:spPr>
        <p:txBody>
          <a:bodyPr lIns="101789" tIns="50894" rIns="101789" bIns="50894"/>
          <a:lstStyle/>
          <a:p>
            <a:pPr marL="381000" indent="-381000" algn="ctr" defTabSz="1014413">
              <a:lnSpc>
                <a:spcPct val="93000"/>
              </a:lnSpc>
            </a:pPr>
            <a:r>
              <a:rPr kumimoji="1" lang="en-US" altLang="zh-CN" sz="2600" dirty="0" smtClean="0">
                <a:solidFill>
                  <a:srgbClr val="006699"/>
                </a:solidFill>
                <a:latin typeface="黑体" pitchFamily="49" charset="-122"/>
                <a:ea typeface="黑体" pitchFamily="49" charset="-122"/>
              </a:rPr>
              <a:t>2.1</a:t>
            </a:r>
            <a:r>
              <a:rPr kumimoji="1" lang="zh-CN" altLang="en-US" sz="2600" dirty="0" smtClean="0">
                <a:solidFill>
                  <a:srgbClr val="006699"/>
                </a:solidFill>
                <a:latin typeface="黑体" pitchFamily="49" charset="-122"/>
                <a:ea typeface="黑体" pitchFamily="49" charset="-122"/>
              </a:rPr>
              <a:t>冲、剪、压作业</a:t>
            </a:r>
            <a:endParaRPr kumimoji="1" lang="zh-CN" altLang="en-US" sz="2600" dirty="0">
              <a:solidFill>
                <a:srgbClr val="006699"/>
              </a:solidFill>
              <a:latin typeface="黑体" pitchFamily="49" charset="-122"/>
              <a:ea typeface="黑体" pitchFamily="49" charset="-122"/>
            </a:endParaRPr>
          </a:p>
        </p:txBody>
      </p:sp>
      <p:pic>
        <p:nvPicPr>
          <p:cNvPr id="2097253" name="Picture 13" descr="图片38"/>
          <p:cNvPicPr>
            <a:picLocks noChangeAspect="1" noChangeArrowheads="1"/>
          </p:cNvPicPr>
          <p:nvPr/>
        </p:nvPicPr>
        <p:blipFill>
          <a:blip r:embed="rId2" cstate="print"/>
          <a:srcRect/>
          <a:stretch>
            <a:fillRect/>
          </a:stretch>
        </p:blipFill>
        <p:spPr bwMode="auto">
          <a:xfrm>
            <a:off x="5561457" y="1269873"/>
            <a:ext cx="4059771" cy="5143119"/>
          </a:xfrm>
          <a:prstGeom prst="rect">
            <a:avLst/>
          </a:prstGeom>
          <a:noFill/>
        </p:spPr>
      </p:pic>
      <p:sp>
        <p:nvSpPr>
          <p:cNvPr id="6"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9" name="Rectangle 4"/>
          <p:cNvSpPr>
            <a:spLocks noChangeArrowheads="1"/>
          </p:cNvSpPr>
          <p:nvPr/>
        </p:nvSpPr>
        <p:spPr bwMode="auto">
          <a:xfrm>
            <a:off x="711200" y="1266825"/>
            <a:ext cx="4616450" cy="5182743"/>
          </a:xfrm>
          <a:prstGeom prst="rect">
            <a:avLst/>
          </a:prstGeom>
          <a:solidFill>
            <a:srgbClr val="FFFFFF"/>
          </a:solidFill>
          <a:ln w="9525">
            <a:solidFill>
              <a:srgbClr val="000000"/>
            </a:solidFill>
            <a:prstDash val="dash"/>
            <a:miter lim="800000"/>
            <a:headEnd/>
            <a:tailEnd/>
          </a:ln>
        </p:spPr>
        <p:txBody>
          <a:bodyPr lIns="97210" tIns="48605" rIns="97210" bIns="48605"/>
          <a:lstStyle/>
          <a:p>
            <a:pPr algn="just"/>
            <a:r>
              <a:rPr lang="zh-CN" altLang="en-US" sz="2100" b="1" dirty="0">
                <a:solidFill>
                  <a:srgbClr val="FF0000"/>
                </a:solidFill>
                <a:latin typeface="黑体" pitchFamily="49" charset="-122"/>
                <a:ea typeface="黑体" pitchFamily="49" charset="-122"/>
              </a:rPr>
              <a:t>剪板</a:t>
            </a:r>
            <a:r>
              <a:rPr lang="zh-CN" altLang="en-US" sz="2100" b="1" dirty="0" smtClean="0">
                <a:solidFill>
                  <a:srgbClr val="FF0000"/>
                </a:solidFill>
                <a:latin typeface="黑体" pitchFamily="49" charset="-122"/>
                <a:ea typeface="黑体" pitchFamily="49" charset="-122"/>
              </a:rPr>
              <a:t>机</a:t>
            </a:r>
            <a:endParaRPr lang="zh-CN" altLang="en-US" sz="2100" b="1" dirty="0">
              <a:solidFill>
                <a:srgbClr val="FF0000"/>
              </a:solidFill>
              <a:latin typeface="黑体" pitchFamily="49" charset="-122"/>
              <a:ea typeface="黑体" pitchFamily="49" charset="-122"/>
            </a:endParaRPr>
          </a:p>
          <a:p>
            <a:pPr>
              <a:lnSpc>
                <a:spcPct val="150000"/>
              </a:lnSpc>
            </a:pPr>
            <a:r>
              <a:rPr lang="zh-CN" altLang="en-US" sz="2100" b="1" dirty="0" smtClean="0">
                <a:solidFill>
                  <a:srgbClr val="006699"/>
                </a:solidFill>
                <a:latin typeface="黑体" pitchFamily="49" charset="-122"/>
                <a:ea typeface="黑体" pitchFamily="49" charset="-122"/>
              </a:rPr>
              <a:t>案例：</a:t>
            </a:r>
            <a:r>
              <a:rPr lang="en-US" altLang="zh-CN" sz="2100" dirty="0" smtClean="0">
                <a:solidFill>
                  <a:srgbClr val="006699"/>
                </a:solidFill>
                <a:latin typeface="黑体" pitchFamily="49" charset="-122"/>
                <a:ea typeface="黑体" pitchFamily="49" charset="-122"/>
              </a:rPr>
              <a:t> </a:t>
            </a:r>
            <a:r>
              <a:rPr lang="zh-CN" altLang="en-US" sz="2100" dirty="0">
                <a:solidFill>
                  <a:srgbClr val="006699"/>
                </a:solidFill>
                <a:latin typeface="黑体" pitchFamily="49" charset="-122"/>
                <a:ea typeface="黑体" pitchFamily="49" charset="-122"/>
              </a:rPr>
              <a:t>某加工厂冲剪下料工人张某在剪板机后工作时，操作工刘某放在工件上的盒尺下料时随工件被带到刃口之间， 张某擅自冒险用手去拿盒尺时，不慎将其左手大拇指剪压伤，造成左手拇指骨折、血管和肌腱断裂。</a:t>
            </a:r>
          </a:p>
          <a:p>
            <a:pPr algn="just">
              <a:lnSpc>
                <a:spcPct val="150000"/>
              </a:lnSpc>
            </a:pPr>
            <a:r>
              <a:rPr lang="zh-CN" altLang="en-US" sz="2100" dirty="0">
                <a:solidFill>
                  <a:srgbClr val="FF0000"/>
                </a:solidFill>
                <a:latin typeface="黑体" pitchFamily="49" charset="-122"/>
                <a:ea typeface="黑体" pitchFamily="49" charset="-122"/>
              </a:rPr>
              <a:t>防范措施</a:t>
            </a:r>
            <a:r>
              <a:rPr lang="zh-CN" altLang="en-US" sz="2100" dirty="0" smtClean="0">
                <a:solidFill>
                  <a:srgbClr val="FF0000"/>
                </a:solidFill>
                <a:latin typeface="黑体" pitchFamily="49" charset="-122"/>
                <a:ea typeface="黑体" pitchFamily="49" charset="-122"/>
              </a:rPr>
              <a:t>：</a:t>
            </a:r>
            <a:r>
              <a:rPr lang="zh-CN" altLang="en-US" sz="2100" dirty="0" smtClean="0">
                <a:solidFill>
                  <a:srgbClr val="006699"/>
                </a:solidFill>
                <a:latin typeface="黑体" pitchFamily="49" charset="-122"/>
                <a:ea typeface="黑体" pitchFamily="49" charset="-122"/>
              </a:rPr>
              <a:t>手部禁止靠近设备运行的危险区域。工作台</a:t>
            </a:r>
            <a:r>
              <a:rPr lang="zh-CN" altLang="en-US" sz="2100" dirty="0">
                <a:solidFill>
                  <a:srgbClr val="006699"/>
                </a:solidFill>
                <a:latin typeface="黑体" pitchFamily="49" charset="-122"/>
                <a:ea typeface="黑体" pitchFamily="49" charset="-122"/>
              </a:rPr>
              <a:t>上禁止堆放杂物。多人作业时必须统一指挥，掌握他人身体位置。</a:t>
            </a:r>
            <a:endParaRPr lang="zh-CN" altLang="en-US" sz="4300" dirty="0">
              <a:solidFill>
                <a:srgbClr val="006699"/>
              </a:solidFill>
              <a:latin typeface="黑体" pitchFamily="49" charset="-122"/>
              <a:ea typeface="黑体" pitchFamily="49" charset="-122"/>
            </a:endParaRPr>
          </a:p>
        </p:txBody>
      </p:sp>
      <p:pic>
        <p:nvPicPr>
          <p:cNvPr id="2097254" name="Picture 5" descr="图片39"/>
          <p:cNvPicPr>
            <a:picLocks noChangeAspect="1" noChangeArrowheads="1"/>
          </p:cNvPicPr>
          <p:nvPr/>
        </p:nvPicPr>
        <p:blipFill>
          <a:blip r:embed="rId2" cstate="print"/>
          <a:srcRect/>
          <a:stretch>
            <a:fillRect/>
          </a:stretch>
        </p:blipFill>
        <p:spPr bwMode="auto">
          <a:xfrm>
            <a:off x="5541963" y="1284288"/>
            <a:ext cx="4113212" cy="2604960"/>
          </a:xfrm>
          <a:prstGeom prst="rect">
            <a:avLst/>
          </a:prstGeom>
          <a:noFill/>
          <a:ln w="9525">
            <a:noFill/>
            <a:miter lim="800000"/>
            <a:headEnd/>
            <a:tailEnd/>
          </a:ln>
        </p:spPr>
      </p:pic>
      <p:pic>
        <p:nvPicPr>
          <p:cNvPr id="2097255" name="Picture 6" descr="照片 002"/>
          <p:cNvPicPr>
            <a:picLocks noChangeAspect="1" noChangeArrowheads="1"/>
          </p:cNvPicPr>
          <p:nvPr/>
        </p:nvPicPr>
        <p:blipFill>
          <a:blip r:embed="rId3" cstate="print"/>
          <a:srcRect/>
          <a:stretch>
            <a:fillRect/>
          </a:stretch>
        </p:blipFill>
        <p:spPr bwMode="auto">
          <a:xfrm>
            <a:off x="5538788" y="3922395"/>
            <a:ext cx="4105084" cy="2746629"/>
          </a:xfrm>
          <a:prstGeom prst="rect">
            <a:avLst/>
          </a:prstGeom>
          <a:noFill/>
          <a:ln w="9525">
            <a:noFill/>
            <a:miter lim="800000"/>
            <a:headEnd/>
            <a:tailEnd/>
          </a:ln>
        </p:spPr>
      </p:pic>
      <p:sp>
        <p:nvSpPr>
          <p:cNvPr id="1049180" name="Rectangle 8"/>
          <p:cNvSpPr txBox="1">
            <a:spLocks noChangeArrowheads="1"/>
          </p:cNvSpPr>
          <p:nvPr/>
        </p:nvSpPr>
        <p:spPr bwMode="auto">
          <a:xfrm>
            <a:off x="381000" y="727075"/>
            <a:ext cx="9472613" cy="673100"/>
          </a:xfrm>
          <a:prstGeom prst="rect">
            <a:avLst/>
          </a:prstGeom>
          <a:noFill/>
          <a:ln w="9525">
            <a:noFill/>
            <a:miter lim="800000"/>
            <a:headEnd/>
            <a:tailEnd/>
          </a:ln>
        </p:spPr>
        <p:txBody>
          <a:bodyPr lIns="101789" tIns="50894" rIns="101789" bIns="50894"/>
          <a:lstStyle/>
          <a:p>
            <a:pPr marL="381000" indent="-381000" algn="ctr" defTabSz="1014413">
              <a:lnSpc>
                <a:spcPct val="93000"/>
              </a:lnSpc>
            </a:pPr>
            <a:r>
              <a:rPr kumimoji="1" lang="en-US" altLang="zh-CN" sz="2600" dirty="0" smtClean="0">
                <a:solidFill>
                  <a:srgbClr val="006699"/>
                </a:solidFill>
                <a:latin typeface="黑体" pitchFamily="49" charset="-122"/>
                <a:ea typeface="黑体" pitchFamily="49" charset="-122"/>
              </a:rPr>
              <a:t>2.1</a:t>
            </a:r>
            <a:r>
              <a:rPr kumimoji="1" lang="zh-CN" altLang="en-US" sz="2600" dirty="0" smtClean="0">
                <a:solidFill>
                  <a:srgbClr val="006699"/>
                </a:solidFill>
                <a:latin typeface="黑体" pitchFamily="49" charset="-122"/>
                <a:ea typeface="黑体" pitchFamily="49" charset="-122"/>
              </a:rPr>
              <a:t>冲、剪、压作业</a:t>
            </a:r>
            <a:endParaRPr kumimoji="1" lang="zh-CN" altLang="en-US" sz="2600" dirty="0">
              <a:solidFill>
                <a:srgbClr val="006699"/>
              </a:solidFill>
              <a:latin typeface="黑体" pitchFamily="49" charset="-122"/>
              <a:ea typeface="黑体" pitchFamily="49" charset="-122"/>
            </a:endParaRPr>
          </a:p>
        </p:txBody>
      </p:sp>
      <p:sp>
        <p:nvSpPr>
          <p:cNvPr id="7"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2" name="Rectangle 4"/>
          <p:cNvSpPr>
            <a:spLocks noChangeArrowheads="1"/>
          </p:cNvSpPr>
          <p:nvPr/>
        </p:nvSpPr>
        <p:spPr bwMode="auto">
          <a:xfrm>
            <a:off x="711200" y="1656969"/>
            <a:ext cx="4616450" cy="4268343"/>
          </a:xfrm>
          <a:prstGeom prst="rect">
            <a:avLst/>
          </a:prstGeom>
          <a:solidFill>
            <a:srgbClr val="FFFFFF"/>
          </a:solidFill>
          <a:ln w="9525">
            <a:solidFill>
              <a:srgbClr val="000000"/>
            </a:solidFill>
            <a:prstDash val="dash"/>
            <a:miter lim="800000"/>
            <a:headEnd/>
            <a:tailEnd/>
          </a:ln>
        </p:spPr>
        <p:txBody>
          <a:bodyPr lIns="97210" tIns="48605" rIns="97210" bIns="48605"/>
          <a:lstStyle/>
          <a:p>
            <a:pPr algn="just"/>
            <a:r>
              <a:rPr lang="zh-CN" altLang="en-US" sz="2100" b="1" dirty="0" smtClean="0">
                <a:solidFill>
                  <a:srgbClr val="FF0000"/>
                </a:solidFill>
                <a:latin typeface="黑体" pitchFamily="49" charset="-122"/>
                <a:ea typeface="黑体" pitchFamily="49" charset="-122"/>
              </a:rPr>
              <a:t>折弯机</a:t>
            </a:r>
            <a:endParaRPr lang="zh-CN" altLang="en-US" sz="2100" b="1" dirty="0">
              <a:solidFill>
                <a:srgbClr val="FF0000"/>
              </a:solidFill>
              <a:latin typeface="黑体" pitchFamily="49" charset="-122"/>
              <a:ea typeface="黑体" pitchFamily="49" charset="-122"/>
            </a:endParaRPr>
          </a:p>
          <a:p>
            <a:pPr>
              <a:lnSpc>
                <a:spcPct val="150000"/>
              </a:lnSpc>
            </a:pPr>
            <a:r>
              <a:rPr lang="zh-CN" altLang="en-US" sz="2100" dirty="0" smtClean="0">
                <a:solidFill>
                  <a:srgbClr val="006699"/>
                </a:solidFill>
                <a:latin typeface="黑体" pitchFamily="49" charset="-122"/>
                <a:ea typeface="黑体" pitchFamily="49" charset="-122"/>
              </a:rPr>
              <a:t>案例：</a:t>
            </a:r>
            <a:r>
              <a:rPr lang="zh-CN" altLang="zh-CN" sz="2100" dirty="0" smtClean="0">
                <a:solidFill>
                  <a:srgbClr val="006699"/>
                </a:solidFill>
                <a:latin typeface="黑体" pitchFamily="49" charset="-122"/>
                <a:ea typeface="黑体" pitchFamily="49" charset="-122"/>
              </a:rPr>
              <a:t>某加工车间员工赵</a:t>
            </a:r>
            <a:r>
              <a:rPr lang="zh-CN" altLang="en-US" sz="2100" dirty="0" smtClean="0">
                <a:solidFill>
                  <a:srgbClr val="006699"/>
                </a:solidFill>
                <a:latin typeface="黑体" pitchFamily="49" charset="-122"/>
                <a:ea typeface="黑体" pitchFamily="49" charset="-122"/>
              </a:rPr>
              <a:t>某</a:t>
            </a:r>
            <a:r>
              <a:rPr lang="zh-CN" altLang="zh-CN" sz="2100" dirty="0" smtClean="0">
                <a:solidFill>
                  <a:srgbClr val="006699"/>
                </a:solidFill>
                <a:latin typeface="黑体" pitchFamily="49" charset="-122"/>
                <a:ea typeface="黑体" pitchFamily="49" charset="-122"/>
              </a:rPr>
              <a:t>，单独操作折弯机时，手尚未撤离危险区域，便踩下脚踏开关，左手中指被夹在上下模之间，导致其左手食指中节骨折。</a:t>
            </a:r>
            <a:endParaRPr lang="en-US" altLang="zh-CN" sz="2100" dirty="0" smtClean="0">
              <a:solidFill>
                <a:srgbClr val="006699"/>
              </a:solidFill>
              <a:latin typeface="黑体" pitchFamily="49" charset="-122"/>
              <a:ea typeface="黑体" pitchFamily="49" charset="-122"/>
            </a:endParaRPr>
          </a:p>
          <a:p>
            <a:pPr>
              <a:lnSpc>
                <a:spcPct val="150000"/>
              </a:lnSpc>
            </a:pPr>
            <a:endParaRPr lang="zh-CN" altLang="en-US" sz="2100" dirty="0" smtClean="0">
              <a:solidFill>
                <a:srgbClr val="006699"/>
              </a:solidFill>
              <a:latin typeface="黑体" pitchFamily="49" charset="-122"/>
              <a:ea typeface="黑体" pitchFamily="49" charset="-122"/>
            </a:endParaRPr>
          </a:p>
          <a:p>
            <a:pPr algn="just">
              <a:lnSpc>
                <a:spcPct val="150000"/>
              </a:lnSpc>
            </a:pPr>
            <a:r>
              <a:rPr lang="zh-CN" altLang="en-US" sz="2100" dirty="0">
                <a:solidFill>
                  <a:srgbClr val="FF0000"/>
                </a:solidFill>
                <a:latin typeface="黑体" pitchFamily="49" charset="-122"/>
                <a:ea typeface="黑体" pitchFamily="49" charset="-122"/>
              </a:rPr>
              <a:t>防范措施</a:t>
            </a:r>
            <a:r>
              <a:rPr lang="zh-CN" altLang="en-US" sz="2100" dirty="0" smtClean="0">
                <a:solidFill>
                  <a:srgbClr val="FF0000"/>
                </a:solidFill>
                <a:latin typeface="黑体" pitchFamily="49" charset="-122"/>
                <a:ea typeface="黑体" pitchFamily="49" charset="-122"/>
              </a:rPr>
              <a:t>：</a:t>
            </a:r>
            <a:r>
              <a:rPr lang="zh-CN" altLang="zh-CN" sz="2100" dirty="0" smtClean="0">
                <a:solidFill>
                  <a:srgbClr val="006699"/>
                </a:solidFill>
                <a:latin typeface="黑体" pitchFamily="49" charset="-122"/>
                <a:ea typeface="黑体" pitchFamily="49" charset="-122"/>
              </a:rPr>
              <a:t>折弯机速度转换点间隙</a:t>
            </a:r>
            <a:r>
              <a:rPr lang="zh-CN" altLang="en-US" sz="2100" dirty="0" smtClean="0">
                <a:solidFill>
                  <a:srgbClr val="006699"/>
                </a:solidFill>
                <a:latin typeface="黑体" pitchFamily="49" charset="-122"/>
                <a:ea typeface="黑体" pitchFamily="49" charset="-122"/>
              </a:rPr>
              <a:t>不得小于</a:t>
            </a:r>
            <a:r>
              <a:rPr lang="en-US" altLang="zh-CN" sz="2100" dirty="0" smtClean="0">
                <a:solidFill>
                  <a:srgbClr val="006699"/>
                </a:solidFill>
                <a:latin typeface="黑体" pitchFamily="49" charset="-122"/>
                <a:ea typeface="黑体" pitchFamily="49" charset="-122"/>
              </a:rPr>
              <a:t>10mm</a:t>
            </a:r>
            <a:r>
              <a:rPr lang="zh-CN" altLang="en-US" sz="2100" dirty="0" smtClean="0">
                <a:solidFill>
                  <a:srgbClr val="006699"/>
                </a:solidFill>
                <a:latin typeface="黑体" pitchFamily="49" charset="-122"/>
                <a:ea typeface="黑体" pitchFamily="49" charset="-122"/>
              </a:rPr>
              <a:t>，手部禁止靠近设备运行的危险区域。</a:t>
            </a:r>
            <a:endParaRPr lang="zh-CN" altLang="en-US" sz="2100" dirty="0">
              <a:solidFill>
                <a:srgbClr val="006699"/>
              </a:solidFill>
              <a:latin typeface="黑体" pitchFamily="49" charset="-122"/>
              <a:ea typeface="黑体" pitchFamily="49" charset="-122"/>
            </a:endParaRPr>
          </a:p>
        </p:txBody>
      </p:sp>
      <p:sp>
        <p:nvSpPr>
          <p:cNvPr id="1049183" name="Rectangle 8"/>
          <p:cNvSpPr txBox="1">
            <a:spLocks noChangeArrowheads="1"/>
          </p:cNvSpPr>
          <p:nvPr/>
        </p:nvSpPr>
        <p:spPr bwMode="auto">
          <a:xfrm>
            <a:off x="381000" y="727075"/>
            <a:ext cx="9472613" cy="673100"/>
          </a:xfrm>
          <a:prstGeom prst="rect">
            <a:avLst/>
          </a:prstGeom>
          <a:noFill/>
          <a:ln w="9525">
            <a:noFill/>
            <a:miter lim="800000"/>
            <a:headEnd/>
            <a:tailEnd/>
          </a:ln>
        </p:spPr>
        <p:txBody>
          <a:bodyPr lIns="101789" tIns="50894" rIns="101789" bIns="50894"/>
          <a:lstStyle/>
          <a:p>
            <a:pPr marL="381000" indent="-381000" algn="ctr" defTabSz="1014413">
              <a:lnSpc>
                <a:spcPct val="93000"/>
              </a:lnSpc>
            </a:pPr>
            <a:r>
              <a:rPr kumimoji="1" lang="en-US" altLang="zh-CN" sz="2600" dirty="0" smtClean="0">
                <a:solidFill>
                  <a:srgbClr val="006699"/>
                </a:solidFill>
                <a:latin typeface="黑体" pitchFamily="49" charset="-122"/>
                <a:ea typeface="黑体" pitchFamily="49" charset="-122"/>
              </a:rPr>
              <a:t>2.1</a:t>
            </a:r>
            <a:r>
              <a:rPr kumimoji="1" lang="zh-CN" altLang="en-US" sz="2600" dirty="0" smtClean="0">
                <a:solidFill>
                  <a:srgbClr val="006699"/>
                </a:solidFill>
                <a:latin typeface="黑体" pitchFamily="49" charset="-122"/>
                <a:ea typeface="黑体" pitchFamily="49" charset="-122"/>
              </a:rPr>
              <a:t>冲、剪、压作业</a:t>
            </a:r>
            <a:endParaRPr kumimoji="1" lang="zh-CN" altLang="en-US" sz="2600" dirty="0">
              <a:solidFill>
                <a:srgbClr val="006699"/>
              </a:solidFill>
              <a:latin typeface="黑体" pitchFamily="49" charset="-122"/>
              <a:ea typeface="黑体" pitchFamily="49" charset="-122"/>
            </a:endParaRPr>
          </a:p>
        </p:txBody>
      </p:sp>
      <p:pic>
        <p:nvPicPr>
          <p:cNvPr id="2097256" name="Picture 1" descr="E:\03事故台账\重要事故案例\专用车10.17事故资料\SAM_1356.JPG"/>
          <p:cNvPicPr>
            <a:picLocks noChangeAspect="1" noChangeArrowheads="1"/>
          </p:cNvPicPr>
          <p:nvPr/>
        </p:nvPicPr>
        <p:blipFill>
          <a:blip r:embed="rId2" cstate="print"/>
          <a:srcRect/>
          <a:stretch>
            <a:fillRect/>
          </a:stretch>
        </p:blipFill>
        <p:spPr bwMode="auto">
          <a:xfrm>
            <a:off x="5510784" y="1705916"/>
            <a:ext cx="4265500" cy="4158436"/>
          </a:xfrm>
          <a:prstGeom prst="rect">
            <a:avLst/>
          </a:prstGeom>
          <a:noFill/>
        </p:spPr>
      </p:pic>
      <p:sp>
        <p:nvSpPr>
          <p:cNvPr id="6"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Text Box 5"/>
          <p:cNvSpPr txBox="1">
            <a:spLocks noChangeArrowheads="1"/>
          </p:cNvSpPr>
          <p:nvPr/>
        </p:nvSpPr>
        <p:spPr bwMode="auto">
          <a:xfrm>
            <a:off x="642979" y="2335629"/>
            <a:ext cx="8742321" cy="2487284"/>
          </a:xfrm>
          <a:prstGeom prst="rect">
            <a:avLst/>
          </a:prstGeom>
          <a:noFill/>
          <a:ln w="9525">
            <a:noFill/>
            <a:miter lim="800000"/>
            <a:headEnd/>
            <a:tailEnd/>
          </a:ln>
        </p:spPr>
        <p:txBody>
          <a:bodyPr wrap="square" lIns="182211" tIns="0" rIns="0" bIns="0">
            <a:spAutoFit/>
          </a:bodyPr>
          <a:lstStyle/>
          <a:p>
            <a:pPr>
              <a:lnSpc>
                <a:spcPct val="200000"/>
              </a:lnSpc>
            </a:pPr>
            <a:r>
              <a:rPr lang="zh-CN" altLang="en-US" sz="2100" b="0" dirty="0" smtClean="0">
                <a:solidFill>
                  <a:srgbClr val="006699"/>
                </a:solidFill>
              </a:rPr>
              <a:t>所谓“</a:t>
            </a:r>
            <a:r>
              <a:rPr lang="zh-CN" altLang="en-US" sz="2100" dirty="0" smtClean="0">
                <a:solidFill>
                  <a:srgbClr val="006699"/>
                </a:solidFill>
              </a:rPr>
              <a:t>安全生产</a:t>
            </a:r>
            <a:r>
              <a:rPr lang="zh-CN" altLang="en-US" sz="2100" b="0" dirty="0" smtClean="0">
                <a:solidFill>
                  <a:srgbClr val="006699"/>
                </a:solidFill>
              </a:rPr>
              <a:t>”，是指在生产经营活动中，为避免人员伤害和财产损失而采取相应的事故预防和控制措施，使生产过程在安全的条件下进行，以保证从业人员的人身安全与健康，设备和设施免受损坏，环境免遭破坏，保证生产经营活动得以顺利进行的相关活动。</a:t>
            </a:r>
          </a:p>
        </p:txBody>
      </p:sp>
      <p:sp>
        <p:nvSpPr>
          <p:cNvPr id="1048647"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marL="0" marR="0" lvl="0" indent="0" algn="l" defTabSz="1016000" rtl="0" eaLnBrk="0" fontAlgn="base" latinLnBrk="0" hangingPunct="0">
              <a:lnSpc>
                <a:spcPct val="100000"/>
              </a:lnSpc>
              <a:spcBef>
                <a:spcPct val="0"/>
              </a:spcBef>
              <a:spcAft>
                <a:spcPct val="0"/>
              </a:spcAft>
              <a:buClrTx/>
              <a:buSzTx/>
              <a:buFontTx/>
              <a:buNone/>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mj-cs"/>
              </a:rPr>
              <a:t>第一部分  安全生产简介</a:t>
            </a:r>
          </a:p>
        </p:txBody>
      </p:sp>
      <p:sp>
        <p:nvSpPr>
          <p:cNvPr id="1048648" name="矩形 5"/>
          <p:cNvSpPr/>
          <p:nvPr/>
        </p:nvSpPr>
        <p:spPr>
          <a:xfrm>
            <a:off x="816114" y="1502361"/>
            <a:ext cx="3057247" cy="523220"/>
          </a:xfrm>
          <a:prstGeom prst="rect">
            <a:avLst/>
          </a:prstGeom>
        </p:spPr>
        <p:txBody>
          <a:bodyPr wrap="none">
            <a:spAutoFit/>
          </a:bodyPr>
          <a:lstStyle/>
          <a:p>
            <a:r>
              <a:rPr lang="zh-CN" altLang="en-US" sz="2800" dirty="0" smtClean="0">
                <a:solidFill>
                  <a:srgbClr val="006699"/>
                </a:solidFill>
                <a:latin typeface="微软雅黑" pitchFamily="34" charset="-122"/>
              </a:rPr>
              <a:t>什么是安全生产？</a:t>
            </a:r>
          </a:p>
        </p:txBody>
      </p:sp>
      <p:sp>
        <p:nvSpPr>
          <p:cNvPr id="6" name="矩形 5">
            <a:hlinkClick r:id="rId3" action="ppaction://hlinkfile"/>
          </p:cNvPr>
          <p:cNvSpPr/>
          <p:nvPr/>
        </p:nvSpPr>
        <p:spPr>
          <a:xfrm>
            <a:off x="828814" y="5566361"/>
            <a:ext cx="3637534" cy="523220"/>
          </a:xfrm>
          <a:prstGeom prst="rect">
            <a:avLst/>
          </a:prstGeom>
        </p:spPr>
        <p:txBody>
          <a:bodyPr wrap="none">
            <a:spAutoFit/>
          </a:bodyPr>
          <a:lstStyle/>
          <a:p>
            <a:r>
              <a:rPr lang="zh-CN" altLang="en-US" sz="2800" dirty="0" smtClean="0">
                <a:solidFill>
                  <a:srgbClr val="006699"/>
                </a:solidFill>
                <a:latin typeface="微软雅黑" pitchFamily="34" charset="-122"/>
                <a:hlinkClick r:id="rId3" action="ppaction://hlinkfile"/>
              </a:rPr>
              <a:t>视频</a:t>
            </a:r>
            <a:r>
              <a:rPr lang="en-US" altLang="zh-CN" sz="2800" dirty="0" smtClean="0">
                <a:solidFill>
                  <a:srgbClr val="006699"/>
                </a:solidFill>
                <a:latin typeface="微软雅黑" pitchFamily="34" charset="-122"/>
                <a:hlinkClick r:id="rId3" action="ppaction://hlinkfile"/>
              </a:rPr>
              <a:t>2</a:t>
            </a:r>
            <a:r>
              <a:rPr lang="zh-CN" altLang="en-US" sz="2800" dirty="0" smtClean="0">
                <a:solidFill>
                  <a:srgbClr val="006699"/>
                </a:solidFill>
                <a:latin typeface="微软雅黑" pitchFamily="34" charset="-122"/>
                <a:hlinkClick r:id="rId3" action="ppaction://hlinkfile"/>
              </a:rPr>
              <a:t>：安全生产短片</a:t>
            </a:r>
            <a:endParaRPr lang="zh-CN" altLang="en-US" sz="2800" dirty="0" smtClean="0">
              <a:solidFill>
                <a:srgbClr val="006699"/>
              </a:solidFill>
              <a:latin typeface="微软雅黑" pitchFamily="34"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7" name="Picture 4" descr="20130106337"/>
          <p:cNvPicPr>
            <a:picLocks noChangeAspect="1" noChangeArrowheads="1"/>
          </p:cNvPicPr>
          <p:nvPr/>
        </p:nvPicPr>
        <p:blipFill>
          <a:blip r:embed="rId2" cstate="print"/>
          <a:srcRect/>
          <a:stretch>
            <a:fillRect/>
          </a:stretch>
        </p:blipFill>
        <p:spPr bwMode="auto">
          <a:xfrm>
            <a:off x="404813" y="2245297"/>
            <a:ext cx="3206750" cy="4067175"/>
          </a:xfrm>
          <a:prstGeom prst="rect">
            <a:avLst/>
          </a:prstGeom>
          <a:noFill/>
          <a:ln w="9525">
            <a:noFill/>
            <a:miter lim="800000"/>
            <a:headEnd/>
            <a:tailEnd/>
          </a:ln>
        </p:spPr>
      </p:pic>
      <p:sp>
        <p:nvSpPr>
          <p:cNvPr id="1049185" name="Rectangle 6"/>
          <p:cNvSpPr>
            <a:spLocks noChangeArrowheads="1"/>
          </p:cNvSpPr>
          <p:nvPr/>
        </p:nvSpPr>
        <p:spPr bwMode="auto">
          <a:xfrm>
            <a:off x="3851275" y="2615438"/>
            <a:ext cx="407988" cy="3233738"/>
          </a:xfrm>
          <a:prstGeom prst="rect">
            <a:avLst/>
          </a:prstGeom>
          <a:solidFill>
            <a:schemeClr val="accent1"/>
          </a:solidFill>
          <a:ln w="9525" algn="ctr">
            <a:noFill/>
            <a:miter lim="800000"/>
            <a:headEnd/>
            <a:tailEnd/>
          </a:ln>
        </p:spPr>
        <p:txBody>
          <a:bodyPr wrap="none" lIns="97210" tIns="48605" rIns="97210" bIns="48605" anchor="ctr"/>
          <a:lstStyle/>
          <a:p>
            <a:pPr algn="ctr" defTabSz="1081088"/>
            <a:r>
              <a:rPr lang="zh-CN" altLang="en-US" sz="1700" dirty="0"/>
              <a:t>您</a:t>
            </a:r>
          </a:p>
          <a:p>
            <a:pPr algn="ctr" defTabSz="1081088"/>
            <a:r>
              <a:rPr lang="zh-CN" altLang="en-US" sz="1700" dirty="0"/>
              <a:t>敢</a:t>
            </a:r>
          </a:p>
          <a:p>
            <a:pPr algn="ctr" defTabSz="1081088"/>
            <a:r>
              <a:rPr lang="zh-CN" altLang="en-US" sz="1700" dirty="0"/>
              <a:t>不</a:t>
            </a:r>
          </a:p>
          <a:p>
            <a:pPr algn="ctr" defTabSz="1081088"/>
            <a:r>
              <a:rPr lang="zh-CN" altLang="en-US" sz="1700" dirty="0"/>
              <a:t>敢</a:t>
            </a:r>
          </a:p>
          <a:p>
            <a:pPr algn="ctr" defTabSz="1081088"/>
            <a:r>
              <a:rPr lang="zh-CN" altLang="en-US" sz="1700" dirty="0"/>
              <a:t>站</a:t>
            </a:r>
          </a:p>
          <a:p>
            <a:pPr algn="ctr" defTabSz="1081088"/>
            <a:r>
              <a:rPr lang="zh-CN" altLang="en-US" sz="1700" dirty="0"/>
              <a:t>在</a:t>
            </a:r>
          </a:p>
          <a:p>
            <a:pPr algn="ctr" defTabSz="1081088"/>
            <a:r>
              <a:rPr lang="zh-CN" altLang="en-US" sz="1700" dirty="0"/>
              <a:t>吊</a:t>
            </a:r>
          </a:p>
          <a:p>
            <a:pPr algn="ctr" defTabSz="1081088"/>
            <a:r>
              <a:rPr lang="zh-CN" altLang="en-US" sz="1700" dirty="0"/>
              <a:t>钩</a:t>
            </a:r>
          </a:p>
          <a:p>
            <a:pPr algn="ctr" defTabSz="1081088"/>
            <a:r>
              <a:rPr lang="zh-CN" altLang="en-US" sz="1700" dirty="0"/>
              <a:t>下</a:t>
            </a:r>
          </a:p>
          <a:p>
            <a:pPr algn="ctr" defTabSz="1081088"/>
            <a:r>
              <a:rPr lang="zh-CN" altLang="en-US" sz="1700" dirty="0"/>
              <a:t>方</a:t>
            </a:r>
          </a:p>
          <a:p>
            <a:pPr algn="ctr" defTabSz="1081088"/>
            <a:r>
              <a:rPr lang="zh-CN" altLang="en-US" sz="2600" b="1" dirty="0"/>
              <a:t>？</a:t>
            </a:r>
          </a:p>
        </p:txBody>
      </p:sp>
      <p:sp>
        <p:nvSpPr>
          <p:cNvPr id="1049186" name="Rectangle 5"/>
          <p:cNvSpPr>
            <a:spLocks noChangeArrowheads="1"/>
          </p:cNvSpPr>
          <p:nvPr/>
        </p:nvSpPr>
        <p:spPr bwMode="auto">
          <a:xfrm>
            <a:off x="4533900" y="2096961"/>
            <a:ext cx="5038725" cy="4847481"/>
          </a:xfrm>
          <a:prstGeom prst="rect">
            <a:avLst/>
          </a:prstGeom>
          <a:noFill/>
          <a:ln w="9525">
            <a:noFill/>
            <a:miter lim="800000"/>
            <a:headEnd/>
            <a:tailEnd/>
          </a:ln>
        </p:spPr>
        <p:txBody>
          <a:bodyPr lIns="0" tIns="0" rIns="0" bIns="0">
            <a:spAutoFit/>
          </a:bodyPr>
          <a:lstStyle/>
          <a:p>
            <a:pPr>
              <a:lnSpc>
                <a:spcPct val="150000"/>
              </a:lnSpc>
            </a:pPr>
            <a:r>
              <a:rPr lang="zh-CN" altLang="en-US" sz="2100" dirty="0" smtClean="0">
                <a:solidFill>
                  <a:srgbClr val="006699"/>
                </a:solidFill>
                <a:latin typeface="黑体" pitchFamily="49" charset="-122"/>
                <a:ea typeface="黑体" pitchFamily="49" charset="-122"/>
              </a:rPr>
              <a:t>案例：某加工车间大顶蒙皮员工贾某在往空调开口架上吊运大顶时，吊钩碰到空调开口架发生脱落，砸伤员工贾某头部。</a:t>
            </a:r>
            <a:endParaRPr lang="en-US" altLang="zh-CN" sz="2100" dirty="0" smtClean="0">
              <a:solidFill>
                <a:srgbClr val="006699"/>
              </a:solidFill>
              <a:latin typeface="黑体" pitchFamily="49" charset="-122"/>
              <a:ea typeface="黑体" pitchFamily="49" charset="-122"/>
            </a:endParaRPr>
          </a:p>
          <a:p>
            <a:pPr>
              <a:lnSpc>
                <a:spcPct val="150000"/>
              </a:lnSpc>
            </a:pPr>
            <a:r>
              <a:rPr lang="zh-CN" altLang="en-US" sz="2100" dirty="0" smtClean="0">
                <a:solidFill>
                  <a:srgbClr val="FF0000"/>
                </a:solidFill>
                <a:latin typeface="黑体" pitchFamily="49" charset="-122"/>
                <a:ea typeface="黑体" pitchFamily="49" charset="-122"/>
              </a:rPr>
              <a:t>安全</a:t>
            </a:r>
            <a:r>
              <a:rPr lang="zh-CN" altLang="en-US" sz="2100" dirty="0">
                <a:solidFill>
                  <a:srgbClr val="FF0000"/>
                </a:solidFill>
                <a:latin typeface="黑体" pitchFamily="49" charset="-122"/>
                <a:ea typeface="黑体" pitchFamily="49" charset="-122"/>
              </a:rPr>
              <a:t>注意事项：</a:t>
            </a:r>
            <a:r>
              <a:rPr lang="zh-CN" altLang="en-US" sz="2100" dirty="0">
                <a:solidFill>
                  <a:srgbClr val="006699"/>
                </a:solidFill>
                <a:latin typeface="黑体" pitchFamily="49" charset="-122"/>
                <a:ea typeface="黑体" pitchFamily="49" charset="-122"/>
              </a:rPr>
              <a:t>人员应与吊装作业区域保持适当距离，避免吊物摆动时伤人。如需通过吊装作业区时，应避免从吊运物下通过。</a:t>
            </a:r>
            <a:endParaRPr lang="en-US" altLang="zh-CN" sz="2100" dirty="0">
              <a:solidFill>
                <a:srgbClr val="006699"/>
              </a:solidFill>
              <a:latin typeface="黑体" pitchFamily="49" charset="-122"/>
              <a:ea typeface="黑体" pitchFamily="49" charset="-122"/>
            </a:endParaRPr>
          </a:p>
          <a:p>
            <a:pPr>
              <a:lnSpc>
                <a:spcPct val="150000"/>
              </a:lnSpc>
            </a:pPr>
            <a:r>
              <a:rPr lang="zh-CN" altLang="en-US" sz="2100" dirty="0">
                <a:solidFill>
                  <a:srgbClr val="FF0000"/>
                </a:solidFill>
                <a:latin typeface="黑体" pitchFamily="49" charset="-122"/>
                <a:ea typeface="黑体" pitchFamily="49" charset="-122"/>
              </a:rPr>
              <a:t>作业人员要求：</a:t>
            </a:r>
            <a:r>
              <a:rPr lang="zh-CN" altLang="en-US" sz="2100" dirty="0">
                <a:solidFill>
                  <a:srgbClr val="006699"/>
                </a:solidFill>
                <a:latin typeface="黑体" pitchFamily="49" charset="-122"/>
                <a:ea typeface="黑体" pitchFamily="49" charset="-122"/>
              </a:rPr>
              <a:t>持证上岗</a:t>
            </a:r>
            <a:r>
              <a:rPr lang="zh-CN" altLang="en-US" sz="2100" dirty="0" smtClean="0">
                <a:solidFill>
                  <a:srgbClr val="006699"/>
                </a:solidFill>
                <a:latin typeface="黑体" pitchFamily="49" charset="-122"/>
                <a:ea typeface="黑体" pitchFamily="49" charset="-122"/>
              </a:rPr>
              <a:t>，佩戴安全帽，吊装时人员站</a:t>
            </a:r>
            <a:r>
              <a:rPr lang="zh-CN" altLang="en-US" sz="2100" dirty="0">
                <a:solidFill>
                  <a:srgbClr val="006699"/>
                </a:solidFill>
                <a:latin typeface="黑体" pitchFamily="49" charset="-122"/>
                <a:ea typeface="黑体" pitchFamily="49" charset="-122"/>
              </a:rPr>
              <a:t>在吊物右后方，并注意观察吊装区域情况</a:t>
            </a:r>
            <a:r>
              <a:rPr lang="zh-CN" altLang="en-US" sz="2100" dirty="0" smtClean="0">
                <a:solidFill>
                  <a:srgbClr val="006699"/>
                </a:solidFill>
                <a:latin typeface="黑体" pitchFamily="49" charset="-122"/>
                <a:ea typeface="黑体" pitchFamily="49" charset="-122"/>
              </a:rPr>
              <a:t>。</a:t>
            </a:r>
            <a:endParaRPr lang="zh-CN" altLang="en-US" sz="2100" dirty="0">
              <a:solidFill>
                <a:srgbClr val="006699"/>
              </a:solidFill>
              <a:latin typeface="黑体" pitchFamily="49" charset="-122"/>
              <a:ea typeface="黑体" pitchFamily="49" charset="-122"/>
            </a:endParaRPr>
          </a:p>
        </p:txBody>
      </p:sp>
      <p:sp>
        <p:nvSpPr>
          <p:cNvPr id="1049187" name="Rectangle 2"/>
          <p:cNvSpPr>
            <a:spLocks noChangeArrowheads="1"/>
          </p:cNvSpPr>
          <p:nvPr/>
        </p:nvSpPr>
        <p:spPr bwMode="auto">
          <a:xfrm>
            <a:off x="3903471" y="1158875"/>
            <a:ext cx="1752600" cy="381001"/>
          </a:xfrm>
          <a:prstGeom prst="rect">
            <a:avLst/>
          </a:prstGeom>
          <a:noFill/>
          <a:ln w="9525">
            <a:noFill/>
            <a:miter lim="800000"/>
            <a:headEnd/>
            <a:tailEnd/>
          </a:ln>
        </p:spPr>
        <p:txBody>
          <a:bodyPr wrap="none" lIns="0" tIns="0" rIns="0" bIns="0">
            <a:spAutoFit/>
          </a:bodyPr>
          <a:lstStyle/>
          <a:p>
            <a:pPr algn="ctr"/>
            <a:r>
              <a:rPr kumimoji="1" lang="en-US" altLang="zh-CN" sz="2600" dirty="0" smtClean="0">
                <a:solidFill>
                  <a:srgbClr val="006699"/>
                </a:solidFill>
                <a:latin typeface="黑体" pitchFamily="49" charset="-122"/>
                <a:ea typeface="黑体" pitchFamily="49" charset="-122"/>
              </a:rPr>
              <a:t>2.2</a:t>
            </a:r>
            <a:r>
              <a:rPr kumimoji="1" lang="zh-CN" altLang="en-US" sz="2600" dirty="0" smtClean="0">
                <a:solidFill>
                  <a:srgbClr val="006699"/>
                </a:solidFill>
                <a:latin typeface="黑体" pitchFamily="49" charset="-122"/>
                <a:ea typeface="黑体" pitchFamily="49" charset="-122"/>
              </a:rPr>
              <a:t>起重作业</a:t>
            </a:r>
            <a:endParaRPr kumimoji="1" lang="zh-CN" altLang="en-US" sz="2600" dirty="0">
              <a:solidFill>
                <a:srgbClr val="006699"/>
              </a:solidFill>
              <a:latin typeface="黑体" pitchFamily="49" charset="-122"/>
              <a:ea typeface="黑体" pitchFamily="49" charset="-122"/>
            </a:endParaRPr>
          </a:p>
        </p:txBody>
      </p:sp>
      <p:sp>
        <p:nvSpPr>
          <p:cNvPr id="7"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9" name="Text Box 4"/>
          <p:cNvSpPr txBox="1">
            <a:spLocks noChangeArrowheads="1"/>
          </p:cNvSpPr>
          <p:nvPr/>
        </p:nvSpPr>
        <p:spPr bwMode="auto">
          <a:xfrm>
            <a:off x="5423091" y="4454398"/>
            <a:ext cx="3830637" cy="2578100"/>
          </a:xfrm>
          <a:prstGeom prst="rect">
            <a:avLst/>
          </a:prstGeom>
          <a:noFill/>
          <a:ln w="9525">
            <a:noFill/>
            <a:miter lim="800000"/>
            <a:headEnd/>
            <a:tailEnd/>
          </a:ln>
        </p:spPr>
        <p:txBody>
          <a:bodyPr wrap="square" lIns="182211" tIns="0" rIns="0" bIns="0">
            <a:spAutoFit/>
          </a:bodyPr>
          <a:lstStyle/>
          <a:p>
            <a:pPr indent="-728663"/>
            <a:r>
              <a:rPr lang="en-US" altLang="zh-CN" sz="2100" dirty="0">
                <a:solidFill>
                  <a:srgbClr val="006699"/>
                </a:solidFill>
                <a:latin typeface="黑体" pitchFamily="49" charset="-122"/>
                <a:ea typeface="黑体" pitchFamily="49" charset="-122"/>
              </a:rPr>
              <a:t>1.</a:t>
            </a:r>
            <a:r>
              <a:rPr lang="zh-CN" altLang="en-US" sz="2100" dirty="0">
                <a:solidFill>
                  <a:srgbClr val="006699"/>
                </a:solidFill>
                <a:latin typeface="黑体" pitchFamily="49" charset="-122"/>
                <a:ea typeface="黑体" pitchFamily="49" charset="-122"/>
              </a:rPr>
              <a:t>作业前用肥皂水检查乙炔瓶气管</a:t>
            </a:r>
            <a:r>
              <a:rPr lang="zh-CN" altLang="en-US" sz="2100" dirty="0" smtClean="0">
                <a:solidFill>
                  <a:srgbClr val="006699"/>
                </a:solidFill>
                <a:latin typeface="黑体" pitchFamily="49" charset="-122"/>
                <a:ea typeface="黑体" pitchFamily="49" charset="-122"/>
              </a:rPr>
              <a:t>连接处</a:t>
            </a:r>
            <a:r>
              <a:rPr lang="zh-CN" altLang="en-US" sz="2100" dirty="0">
                <a:solidFill>
                  <a:srgbClr val="006699"/>
                </a:solidFill>
                <a:latin typeface="黑体" pitchFamily="49" charset="-122"/>
                <a:ea typeface="黑体" pitchFamily="49" charset="-122"/>
              </a:rPr>
              <a:t>是否漏气；</a:t>
            </a:r>
          </a:p>
          <a:p>
            <a:pPr indent="-728663"/>
            <a:r>
              <a:rPr lang="en-US" altLang="zh-CN" sz="2100" dirty="0">
                <a:solidFill>
                  <a:srgbClr val="006699"/>
                </a:solidFill>
                <a:latin typeface="黑体" pitchFamily="49" charset="-122"/>
                <a:ea typeface="黑体" pitchFamily="49" charset="-122"/>
              </a:rPr>
              <a:t>2.</a:t>
            </a:r>
            <a:r>
              <a:rPr lang="zh-CN" altLang="en-US" sz="2100" dirty="0">
                <a:solidFill>
                  <a:srgbClr val="006699"/>
                </a:solidFill>
                <a:latin typeface="黑体" pitchFamily="49" charset="-122"/>
                <a:ea typeface="黑体" pitchFamily="49" charset="-122"/>
              </a:rPr>
              <a:t>气瓶小心轻放竖立固定，防止</a:t>
            </a:r>
            <a:r>
              <a:rPr lang="zh-CN" altLang="en-US" sz="2100" dirty="0" smtClean="0">
                <a:solidFill>
                  <a:srgbClr val="006699"/>
                </a:solidFill>
                <a:latin typeface="黑体" pitchFamily="49" charset="-122"/>
                <a:ea typeface="黑体" pitchFamily="49" charset="-122"/>
              </a:rPr>
              <a:t>倾倒，</a:t>
            </a:r>
            <a:r>
              <a:rPr lang="zh-CN" altLang="zh-CN" sz="2100" dirty="0" smtClean="0">
                <a:solidFill>
                  <a:srgbClr val="006699"/>
                </a:solidFill>
                <a:latin typeface="黑体" pitchFamily="49" charset="-122"/>
                <a:ea typeface="黑体" pitchFamily="49" charset="-122"/>
              </a:rPr>
              <a:t>严禁用温度超过</a:t>
            </a:r>
            <a:r>
              <a:rPr lang="en-US" altLang="zh-CN" sz="2100" dirty="0" smtClean="0">
                <a:solidFill>
                  <a:srgbClr val="006699"/>
                </a:solidFill>
                <a:latin typeface="黑体" pitchFamily="49" charset="-122"/>
                <a:ea typeface="黑体" pitchFamily="49" charset="-122"/>
              </a:rPr>
              <a:t>40℃</a:t>
            </a:r>
            <a:r>
              <a:rPr lang="zh-CN" altLang="zh-CN" sz="2100" dirty="0" smtClean="0">
                <a:solidFill>
                  <a:srgbClr val="006699"/>
                </a:solidFill>
                <a:latin typeface="黑体" pitchFamily="49" charset="-122"/>
                <a:ea typeface="黑体" pitchFamily="49" charset="-122"/>
              </a:rPr>
              <a:t>的热源对气瓶加热</a:t>
            </a:r>
            <a:r>
              <a:rPr lang="zh-CN" altLang="en-US" sz="2100" dirty="0" smtClean="0">
                <a:solidFill>
                  <a:srgbClr val="006699"/>
                </a:solidFill>
                <a:latin typeface="黑体" pitchFamily="49" charset="-122"/>
                <a:ea typeface="黑体" pitchFamily="49" charset="-122"/>
              </a:rPr>
              <a:t>；</a:t>
            </a:r>
            <a:endParaRPr lang="zh-CN" altLang="en-US" sz="2100" dirty="0">
              <a:solidFill>
                <a:srgbClr val="006699"/>
              </a:solidFill>
              <a:latin typeface="黑体" pitchFamily="49" charset="-122"/>
              <a:ea typeface="黑体" pitchFamily="49" charset="-122"/>
            </a:endParaRPr>
          </a:p>
          <a:p>
            <a:pPr indent="-728663"/>
            <a:r>
              <a:rPr lang="en-US" altLang="zh-CN" sz="2100" dirty="0">
                <a:solidFill>
                  <a:srgbClr val="006699"/>
                </a:solidFill>
                <a:latin typeface="黑体" pitchFamily="49" charset="-122"/>
                <a:ea typeface="黑体" pitchFamily="49" charset="-122"/>
              </a:rPr>
              <a:t>3.</a:t>
            </a:r>
            <a:r>
              <a:rPr lang="zh-CN" altLang="en-US" sz="2100" dirty="0">
                <a:solidFill>
                  <a:srgbClr val="006699"/>
                </a:solidFill>
                <a:latin typeface="黑体" pitchFamily="49" charset="-122"/>
                <a:ea typeface="黑体" pitchFamily="49" charset="-122"/>
              </a:rPr>
              <a:t>气瓶与火（热）源距离应大于</a:t>
            </a:r>
            <a:r>
              <a:rPr lang="en-US" altLang="zh-CN" sz="2100" dirty="0">
                <a:solidFill>
                  <a:srgbClr val="006699"/>
                </a:solidFill>
                <a:latin typeface="黑体" pitchFamily="49" charset="-122"/>
                <a:ea typeface="黑体" pitchFamily="49" charset="-122"/>
              </a:rPr>
              <a:t>10m</a:t>
            </a:r>
            <a:r>
              <a:rPr lang="zh-CN" altLang="en-US" sz="2100" dirty="0">
                <a:solidFill>
                  <a:srgbClr val="006699"/>
                </a:solidFill>
                <a:latin typeface="黑体" pitchFamily="49" charset="-122"/>
                <a:ea typeface="黑体" pitchFamily="49" charset="-122"/>
              </a:rPr>
              <a:t>。</a:t>
            </a:r>
          </a:p>
        </p:txBody>
      </p:sp>
      <p:sp>
        <p:nvSpPr>
          <p:cNvPr id="1049190" name="Rectangle 5"/>
          <p:cNvSpPr>
            <a:spLocks noChangeArrowheads="1"/>
          </p:cNvSpPr>
          <p:nvPr/>
        </p:nvSpPr>
        <p:spPr bwMode="auto">
          <a:xfrm>
            <a:off x="2996946" y="1180338"/>
            <a:ext cx="4086606" cy="444500"/>
          </a:xfrm>
          <a:prstGeom prst="rect">
            <a:avLst/>
          </a:prstGeom>
          <a:noFill/>
          <a:ln w="9525">
            <a:noFill/>
            <a:miter lim="800000"/>
            <a:headEnd/>
            <a:tailEnd/>
          </a:ln>
        </p:spPr>
        <p:txBody>
          <a:bodyPr wrap="square" lIns="182211" tIns="0" rIns="0" bIns="0">
            <a:spAutoFit/>
          </a:bodyPr>
          <a:lstStyle/>
          <a:p>
            <a:pPr algn="ctr"/>
            <a:r>
              <a:rPr kumimoji="1" lang="en-US" altLang="zh-CN" sz="2600" dirty="0" smtClean="0">
                <a:solidFill>
                  <a:srgbClr val="006699"/>
                </a:solidFill>
                <a:latin typeface="黑体" pitchFamily="49" charset="-122"/>
                <a:ea typeface="黑体" pitchFamily="49" charset="-122"/>
              </a:rPr>
              <a:t>2.3</a:t>
            </a:r>
            <a:r>
              <a:rPr kumimoji="1" lang="zh-CN" altLang="en-US" sz="2600" dirty="0" smtClean="0">
                <a:solidFill>
                  <a:srgbClr val="006699"/>
                </a:solidFill>
                <a:latin typeface="黑体" pitchFamily="49" charset="-122"/>
                <a:ea typeface="黑体" pitchFamily="49" charset="-122"/>
              </a:rPr>
              <a:t>焊接切割作业</a:t>
            </a:r>
            <a:endParaRPr kumimoji="1" lang="zh-CN" altLang="en-US" sz="2600" dirty="0">
              <a:solidFill>
                <a:srgbClr val="006699"/>
              </a:solidFill>
              <a:latin typeface="黑体" pitchFamily="49" charset="-122"/>
              <a:ea typeface="黑体" pitchFamily="49" charset="-122"/>
            </a:endParaRPr>
          </a:p>
        </p:txBody>
      </p:sp>
      <p:sp>
        <p:nvSpPr>
          <p:cNvPr id="1049191" name="Text Box 6"/>
          <p:cNvSpPr txBox="1">
            <a:spLocks noChangeArrowheads="1"/>
          </p:cNvSpPr>
          <p:nvPr/>
        </p:nvSpPr>
        <p:spPr bwMode="auto">
          <a:xfrm>
            <a:off x="804672" y="4442397"/>
            <a:ext cx="4511041" cy="2209799"/>
          </a:xfrm>
          <a:prstGeom prst="rect">
            <a:avLst/>
          </a:prstGeom>
          <a:noFill/>
          <a:ln w="9525">
            <a:noFill/>
            <a:miter lim="800000"/>
            <a:headEnd/>
            <a:tailEnd/>
          </a:ln>
        </p:spPr>
        <p:txBody>
          <a:bodyPr wrap="square" lIns="182211" tIns="0" rIns="0" bIns="0">
            <a:spAutoFit/>
          </a:bodyPr>
          <a:lstStyle/>
          <a:p>
            <a:pPr indent="-728663"/>
            <a:r>
              <a:rPr lang="en-US" altLang="zh-CN" sz="2100" dirty="0">
                <a:solidFill>
                  <a:srgbClr val="006699"/>
                </a:solidFill>
                <a:latin typeface="黑体" pitchFamily="49" charset="-122"/>
                <a:ea typeface="黑体" pitchFamily="49" charset="-122"/>
              </a:rPr>
              <a:t>1.</a:t>
            </a:r>
            <a:r>
              <a:rPr lang="zh-CN" altLang="en-US" sz="2100" dirty="0">
                <a:solidFill>
                  <a:srgbClr val="006699"/>
                </a:solidFill>
                <a:latin typeface="黑体" pitchFamily="49" charset="-122"/>
                <a:ea typeface="黑体" pitchFamily="49" charset="-122"/>
              </a:rPr>
              <a:t>焊机属特种作业设备，必须持证上岗；</a:t>
            </a:r>
            <a:endParaRPr lang="en-US" altLang="zh-CN" sz="2100" dirty="0">
              <a:solidFill>
                <a:srgbClr val="006699"/>
              </a:solidFill>
              <a:latin typeface="黑体" pitchFamily="49" charset="-122"/>
              <a:ea typeface="黑体" pitchFamily="49" charset="-122"/>
            </a:endParaRPr>
          </a:p>
          <a:p>
            <a:pPr indent="-728663"/>
            <a:r>
              <a:rPr lang="en-US" altLang="zh-CN" sz="2100" dirty="0">
                <a:solidFill>
                  <a:srgbClr val="006699"/>
                </a:solidFill>
                <a:latin typeface="黑体" pitchFamily="49" charset="-122"/>
                <a:ea typeface="黑体" pitchFamily="49" charset="-122"/>
              </a:rPr>
              <a:t>2.</a:t>
            </a:r>
            <a:r>
              <a:rPr lang="zh-CN" altLang="en-US" sz="2100" dirty="0">
                <a:solidFill>
                  <a:srgbClr val="006699"/>
                </a:solidFill>
                <a:latin typeface="黑体" pitchFamily="49" charset="-122"/>
                <a:ea typeface="黑体" pitchFamily="49" charset="-122"/>
              </a:rPr>
              <a:t>按要求佩戴劳动防护用品；</a:t>
            </a:r>
          </a:p>
          <a:p>
            <a:pPr indent="-728663"/>
            <a:r>
              <a:rPr lang="en-US" altLang="zh-CN" sz="2100" dirty="0">
                <a:solidFill>
                  <a:srgbClr val="006699"/>
                </a:solidFill>
                <a:latin typeface="黑体" pitchFamily="49" charset="-122"/>
                <a:ea typeface="黑体" pitchFamily="49" charset="-122"/>
              </a:rPr>
              <a:t>3.</a:t>
            </a:r>
            <a:r>
              <a:rPr lang="zh-CN" altLang="en-US" sz="2100" dirty="0">
                <a:solidFill>
                  <a:srgbClr val="006699"/>
                </a:solidFill>
                <a:latin typeface="黑体" pitchFamily="49" charset="-122"/>
                <a:ea typeface="黑体" pitchFamily="49" charset="-122"/>
              </a:rPr>
              <a:t>插拔焊机电源插头时，必须断电进行；</a:t>
            </a:r>
          </a:p>
          <a:p>
            <a:pPr indent="-728663"/>
            <a:r>
              <a:rPr lang="en-US" altLang="zh-CN" sz="2100" dirty="0">
                <a:solidFill>
                  <a:srgbClr val="006699"/>
                </a:solidFill>
                <a:latin typeface="黑体" pitchFamily="49" charset="-122"/>
                <a:ea typeface="黑体" pitchFamily="49" charset="-122"/>
              </a:rPr>
              <a:t>4.</a:t>
            </a:r>
            <a:r>
              <a:rPr lang="zh-CN" altLang="en-US" sz="2100" dirty="0">
                <a:solidFill>
                  <a:srgbClr val="006699"/>
                </a:solidFill>
                <a:latin typeface="黑体" pitchFamily="49" charset="-122"/>
                <a:ea typeface="黑体" pitchFamily="49" charset="-122"/>
              </a:rPr>
              <a:t>如果发现电机火花过大应及时修理。</a:t>
            </a:r>
          </a:p>
        </p:txBody>
      </p:sp>
      <p:sp>
        <p:nvSpPr>
          <p:cNvPr id="1049192" name="Text Box 13"/>
          <p:cNvSpPr txBox="1">
            <a:spLocks noChangeArrowheads="1"/>
          </p:cNvSpPr>
          <p:nvPr/>
        </p:nvSpPr>
        <p:spPr bwMode="auto">
          <a:xfrm>
            <a:off x="8485188" y="1582738"/>
            <a:ext cx="1016000" cy="1651000"/>
          </a:xfrm>
          <a:prstGeom prst="rect">
            <a:avLst/>
          </a:prstGeom>
          <a:noFill/>
          <a:ln w="9525">
            <a:noFill/>
            <a:miter lim="800000"/>
            <a:headEnd/>
            <a:tailEnd/>
          </a:ln>
        </p:spPr>
        <p:txBody>
          <a:bodyPr lIns="182211" tIns="0" rIns="0" bIns="0">
            <a:spAutoFit/>
          </a:bodyPr>
          <a:lstStyle/>
          <a:p>
            <a:pPr algn="ctr"/>
            <a:r>
              <a:rPr lang="en-US" altLang="zh-CN" sz="3000" b="1">
                <a:solidFill>
                  <a:schemeClr val="bg1"/>
                </a:solidFill>
              </a:rPr>
              <a:t>CO</a:t>
            </a:r>
            <a:r>
              <a:rPr lang="en-US" altLang="zh-CN" sz="1500" b="1">
                <a:solidFill>
                  <a:schemeClr val="bg1"/>
                </a:solidFill>
              </a:rPr>
              <a:t>2</a:t>
            </a:r>
          </a:p>
          <a:p>
            <a:pPr algn="ctr"/>
            <a:r>
              <a:rPr lang="zh-CN" altLang="en-US" sz="3000" b="1">
                <a:solidFill>
                  <a:schemeClr val="bg1"/>
                </a:solidFill>
              </a:rPr>
              <a:t>保</a:t>
            </a:r>
          </a:p>
          <a:p>
            <a:pPr algn="ctr"/>
            <a:r>
              <a:rPr lang="zh-CN" altLang="en-US" sz="3000" b="1">
                <a:solidFill>
                  <a:schemeClr val="bg1"/>
                </a:solidFill>
              </a:rPr>
              <a:t>护</a:t>
            </a:r>
          </a:p>
          <a:p>
            <a:pPr algn="ctr"/>
            <a:r>
              <a:rPr lang="zh-CN" altLang="en-US" sz="3000" b="1">
                <a:solidFill>
                  <a:schemeClr val="bg1"/>
                </a:solidFill>
              </a:rPr>
              <a:t>焊</a:t>
            </a:r>
          </a:p>
        </p:txBody>
      </p:sp>
      <p:pic>
        <p:nvPicPr>
          <p:cNvPr id="2097258" name="Picture 14" descr="CO2焊"/>
          <p:cNvPicPr>
            <a:picLocks noChangeAspect="1" noChangeArrowheads="1"/>
          </p:cNvPicPr>
          <p:nvPr/>
        </p:nvPicPr>
        <p:blipFill>
          <a:blip r:embed="rId2" cstate="print"/>
          <a:srcRect/>
          <a:stretch>
            <a:fillRect/>
          </a:stretch>
        </p:blipFill>
        <p:spPr bwMode="auto">
          <a:xfrm>
            <a:off x="1025524" y="1802194"/>
            <a:ext cx="3961003" cy="2538158"/>
          </a:xfrm>
          <a:prstGeom prst="rect">
            <a:avLst/>
          </a:prstGeom>
          <a:noFill/>
          <a:ln w="9525">
            <a:noFill/>
            <a:miter lim="800000"/>
            <a:headEnd/>
            <a:tailEnd/>
          </a:ln>
        </p:spPr>
      </p:pic>
      <p:pic>
        <p:nvPicPr>
          <p:cNvPr id="2097259" name="Picture 8" descr="图片5"/>
          <p:cNvPicPr>
            <a:picLocks noChangeAspect="1" noChangeArrowheads="1"/>
          </p:cNvPicPr>
          <p:nvPr/>
        </p:nvPicPr>
        <p:blipFill>
          <a:blip r:embed="rId3" cstate="print"/>
          <a:srcRect/>
          <a:stretch>
            <a:fillRect/>
          </a:stretch>
        </p:blipFill>
        <p:spPr bwMode="auto">
          <a:xfrm>
            <a:off x="5551424" y="1764665"/>
            <a:ext cx="3958336" cy="2563495"/>
          </a:xfrm>
          <a:prstGeom prst="rect">
            <a:avLst/>
          </a:prstGeom>
          <a:noFill/>
          <a:ln w="9525">
            <a:noFill/>
            <a:miter lim="800000"/>
            <a:headEnd/>
            <a:tailEnd/>
          </a:ln>
        </p:spPr>
      </p:pic>
      <p:sp>
        <p:nvSpPr>
          <p:cNvPr id="9"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4" name="矩形 6"/>
          <p:cNvSpPr>
            <a:spLocks noChangeArrowheads="1"/>
          </p:cNvSpPr>
          <p:nvPr/>
        </p:nvSpPr>
        <p:spPr bwMode="auto">
          <a:xfrm>
            <a:off x="3287741" y="1177862"/>
            <a:ext cx="3086101" cy="381001"/>
          </a:xfrm>
          <a:prstGeom prst="rect">
            <a:avLst/>
          </a:prstGeom>
          <a:noFill/>
          <a:ln w="9525" algn="ctr">
            <a:noFill/>
            <a:miter lim="800000"/>
            <a:headEnd/>
            <a:tailEnd/>
          </a:ln>
        </p:spPr>
        <p:txBody>
          <a:bodyPr wrap="none" lIns="0" tIns="0" rIns="0" bIns="0">
            <a:spAutoFit/>
          </a:bodyPr>
          <a:lstStyle/>
          <a:p>
            <a:pPr algn="ctr"/>
            <a:r>
              <a:rPr kumimoji="1" lang="en-US" altLang="zh-CN" sz="2600" dirty="0" smtClean="0">
                <a:solidFill>
                  <a:srgbClr val="006699"/>
                </a:solidFill>
                <a:latin typeface="黑体" pitchFamily="49" charset="-122"/>
                <a:ea typeface="黑体" pitchFamily="49" charset="-122"/>
              </a:rPr>
              <a:t>2.4</a:t>
            </a:r>
            <a:r>
              <a:rPr kumimoji="1" lang="zh-CN" altLang="en-US" sz="2600" dirty="0" smtClean="0">
                <a:solidFill>
                  <a:srgbClr val="006699"/>
                </a:solidFill>
                <a:latin typeface="黑体" pitchFamily="49" charset="-122"/>
                <a:ea typeface="黑体" pitchFamily="49" charset="-122"/>
              </a:rPr>
              <a:t>手</a:t>
            </a:r>
            <a:r>
              <a:rPr kumimoji="1" lang="zh-CN" altLang="en-US" sz="2600" dirty="0">
                <a:solidFill>
                  <a:srgbClr val="006699"/>
                </a:solidFill>
                <a:latin typeface="黑体" pitchFamily="49" charset="-122"/>
                <a:ea typeface="黑体" pitchFamily="49" charset="-122"/>
              </a:rPr>
              <a:t>持</a:t>
            </a:r>
            <a:r>
              <a:rPr kumimoji="1" lang="zh-CN" altLang="en-US" sz="2600" dirty="0" smtClean="0">
                <a:solidFill>
                  <a:srgbClr val="006699"/>
                </a:solidFill>
                <a:latin typeface="黑体" pitchFamily="49" charset="-122"/>
                <a:ea typeface="黑体" pitchFamily="49" charset="-122"/>
              </a:rPr>
              <a:t>电动工具作业</a:t>
            </a:r>
            <a:endParaRPr kumimoji="1" lang="zh-CN" altLang="en-US" sz="2600" dirty="0">
              <a:solidFill>
                <a:srgbClr val="006699"/>
              </a:solidFill>
              <a:latin typeface="黑体" pitchFamily="49" charset="-122"/>
              <a:ea typeface="黑体" pitchFamily="49" charset="-122"/>
            </a:endParaRPr>
          </a:p>
        </p:txBody>
      </p:sp>
      <p:sp>
        <p:nvSpPr>
          <p:cNvPr id="1049195" name="Rectangle 3"/>
          <p:cNvSpPr>
            <a:spLocks noChangeArrowheads="1"/>
          </p:cNvSpPr>
          <p:nvPr/>
        </p:nvSpPr>
        <p:spPr bwMode="auto">
          <a:xfrm>
            <a:off x="5379593" y="4337622"/>
            <a:ext cx="3996055" cy="1709610"/>
          </a:xfrm>
          <a:prstGeom prst="rect">
            <a:avLst/>
          </a:prstGeom>
          <a:noFill/>
          <a:ln w="9525" algn="ctr">
            <a:noFill/>
            <a:miter lim="800000"/>
            <a:headEnd/>
            <a:tailEnd/>
          </a:ln>
        </p:spPr>
        <p:txBody>
          <a:bodyPr lIns="101789" tIns="50894" rIns="101789" bIns="50894"/>
          <a:lstStyle/>
          <a:p>
            <a:pPr indent="-381000" defTabSz="1014413" eaLnBrk="0" hangingPunct="0">
              <a:spcBef>
                <a:spcPct val="20000"/>
              </a:spcBef>
            </a:pPr>
            <a:r>
              <a:rPr lang="zh-CN" altLang="de-DE" sz="1900" b="1" dirty="0">
                <a:solidFill>
                  <a:srgbClr val="006699"/>
                </a:solidFill>
              </a:rPr>
              <a:t>握持牢固、垂直操作、用力均匀、</a:t>
            </a:r>
            <a:r>
              <a:rPr lang="zh-CN" altLang="en-US" sz="1900" b="1" dirty="0">
                <a:solidFill>
                  <a:srgbClr val="006699"/>
                </a:solidFill>
              </a:rPr>
              <a:t>严禁触摸设备的旋转部位，不得佩戴</a:t>
            </a:r>
            <a:r>
              <a:rPr lang="zh-CN" altLang="en-US" sz="1900" b="1" dirty="0" smtClean="0">
                <a:solidFill>
                  <a:srgbClr val="006699"/>
                </a:solidFill>
              </a:rPr>
              <a:t>线手套</a:t>
            </a:r>
            <a:endParaRPr lang="en-US" altLang="zh-CN" sz="1900" b="1" dirty="0" smtClean="0">
              <a:solidFill>
                <a:srgbClr val="006699"/>
              </a:solidFill>
            </a:endParaRPr>
          </a:p>
          <a:p>
            <a:pPr indent="-381000" defTabSz="1014413" eaLnBrk="0" hangingPunct="0">
              <a:spcBef>
                <a:spcPct val="20000"/>
              </a:spcBef>
            </a:pPr>
            <a:r>
              <a:rPr lang="zh-CN" altLang="de-DE" sz="1900" dirty="0" smtClean="0">
                <a:solidFill>
                  <a:srgbClr val="006699"/>
                </a:solidFill>
              </a:rPr>
              <a:t>案例： </a:t>
            </a:r>
            <a:r>
              <a:rPr lang="en-US" altLang="zh-CN" sz="1900" dirty="0" smtClean="0">
                <a:solidFill>
                  <a:srgbClr val="006699"/>
                </a:solidFill>
              </a:rPr>
              <a:t>2013</a:t>
            </a:r>
            <a:r>
              <a:rPr lang="zh-CN" altLang="en-US" sz="1900" dirty="0" smtClean="0">
                <a:solidFill>
                  <a:srgbClr val="006699"/>
                </a:solidFill>
              </a:rPr>
              <a:t>年</a:t>
            </a:r>
            <a:r>
              <a:rPr lang="en-US" altLang="zh-CN" sz="1900" dirty="0" smtClean="0">
                <a:solidFill>
                  <a:srgbClr val="006699"/>
                </a:solidFill>
              </a:rPr>
              <a:t>5</a:t>
            </a:r>
            <a:r>
              <a:rPr lang="zh-CN" altLang="en-US" sz="1900" dirty="0" smtClean="0">
                <a:solidFill>
                  <a:srgbClr val="006699"/>
                </a:solidFill>
              </a:rPr>
              <a:t>月</a:t>
            </a:r>
            <a:r>
              <a:rPr lang="en-US" altLang="zh-CN" sz="1900" dirty="0" smtClean="0">
                <a:solidFill>
                  <a:srgbClr val="006699"/>
                </a:solidFill>
              </a:rPr>
              <a:t>20</a:t>
            </a:r>
            <a:r>
              <a:rPr lang="zh-CN" altLang="en-US" sz="1900" dirty="0" smtClean="0">
                <a:solidFill>
                  <a:srgbClr val="006699"/>
                </a:solidFill>
              </a:rPr>
              <a:t>日，员工白某在打钻时，钻头遇到型材对接缝突然折断，碰伤其左眼，造成左眼眼角膜溃疡。</a:t>
            </a:r>
          </a:p>
        </p:txBody>
      </p:sp>
      <p:pic>
        <p:nvPicPr>
          <p:cNvPr id="2097260" name="图片 8" descr="jieqian 016.jpg"/>
          <p:cNvPicPr>
            <a:picLocks noChangeAspect="1"/>
          </p:cNvPicPr>
          <p:nvPr/>
        </p:nvPicPr>
        <p:blipFill>
          <a:blip r:embed="rId3" cstate="print"/>
          <a:srcRect/>
          <a:stretch>
            <a:fillRect/>
          </a:stretch>
        </p:blipFill>
        <p:spPr bwMode="auto">
          <a:xfrm>
            <a:off x="1028700" y="1646238"/>
            <a:ext cx="3721100" cy="2633154"/>
          </a:xfrm>
          <a:prstGeom prst="rect">
            <a:avLst/>
          </a:prstGeom>
          <a:noFill/>
          <a:ln w="9525">
            <a:noFill/>
            <a:miter lim="800000"/>
            <a:headEnd/>
            <a:tailEnd/>
          </a:ln>
        </p:spPr>
      </p:pic>
      <p:pic>
        <p:nvPicPr>
          <p:cNvPr id="2097261" name="Picture 7" descr="RTX截图未命名"/>
          <p:cNvPicPr>
            <a:picLocks noChangeAspect="1" noChangeArrowheads="1"/>
          </p:cNvPicPr>
          <p:nvPr/>
        </p:nvPicPr>
        <p:blipFill>
          <a:blip r:embed="rId4" cstate="print"/>
          <a:srcRect/>
          <a:stretch>
            <a:fillRect/>
          </a:stretch>
        </p:blipFill>
        <p:spPr bwMode="auto">
          <a:xfrm>
            <a:off x="5505450" y="1665289"/>
            <a:ext cx="3852863" cy="2626296"/>
          </a:xfrm>
          <a:prstGeom prst="rect">
            <a:avLst/>
          </a:prstGeom>
          <a:noFill/>
          <a:ln w="9525">
            <a:noFill/>
            <a:miter lim="800000"/>
            <a:headEnd/>
            <a:tailEnd/>
          </a:ln>
        </p:spPr>
      </p:pic>
      <p:sp>
        <p:nvSpPr>
          <p:cNvPr id="1049196" name="Rectangle 9"/>
          <p:cNvSpPr>
            <a:spLocks noChangeArrowheads="1"/>
          </p:cNvSpPr>
          <p:nvPr/>
        </p:nvSpPr>
        <p:spPr bwMode="auto">
          <a:xfrm>
            <a:off x="920750" y="4395280"/>
            <a:ext cx="3919474" cy="1847024"/>
          </a:xfrm>
          <a:prstGeom prst="rect">
            <a:avLst/>
          </a:prstGeom>
          <a:noFill/>
          <a:ln w="9525" algn="ctr">
            <a:noFill/>
            <a:miter lim="800000"/>
            <a:headEnd/>
            <a:tailEnd/>
          </a:ln>
        </p:spPr>
        <p:txBody>
          <a:bodyPr lIns="101789" tIns="50894" rIns="101789" bIns="50894"/>
          <a:lstStyle/>
          <a:p>
            <a:pPr indent="-381000" defTabSz="1014413" eaLnBrk="0" hangingPunct="0">
              <a:spcBef>
                <a:spcPts val="0"/>
              </a:spcBef>
            </a:pPr>
            <a:r>
              <a:rPr lang="zh-CN" altLang="de-DE" sz="1900" b="1" dirty="0">
                <a:solidFill>
                  <a:srgbClr val="006699"/>
                </a:solidFill>
              </a:rPr>
              <a:t>握持牢固，打磨棱角等部位注意打磨角度，防止</a:t>
            </a:r>
            <a:r>
              <a:rPr lang="zh-CN" altLang="de-DE" sz="1900" b="1" dirty="0" smtClean="0">
                <a:solidFill>
                  <a:srgbClr val="006699"/>
                </a:solidFill>
              </a:rPr>
              <a:t>反弹</a:t>
            </a:r>
            <a:endParaRPr lang="en-US" altLang="zh-CN" sz="1900" b="1" dirty="0" smtClean="0">
              <a:solidFill>
                <a:srgbClr val="006699"/>
              </a:solidFill>
            </a:endParaRPr>
          </a:p>
          <a:p>
            <a:pPr indent="-381000" defTabSz="1014413" eaLnBrk="0" hangingPunct="0">
              <a:spcBef>
                <a:spcPts val="0"/>
              </a:spcBef>
            </a:pPr>
            <a:r>
              <a:rPr lang="zh-CN" altLang="de-DE" sz="1900" dirty="0" smtClean="0">
                <a:solidFill>
                  <a:srgbClr val="006699"/>
                </a:solidFill>
              </a:rPr>
              <a:t>案例：</a:t>
            </a:r>
            <a:r>
              <a:rPr lang="en-US" altLang="zh-CN" sz="1900" dirty="0" smtClean="0">
                <a:solidFill>
                  <a:srgbClr val="006699"/>
                </a:solidFill>
              </a:rPr>
              <a:t>2013</a:t>
            </a:r>
            <a:r>
              <a:rPr lang="zh-CN" altLang="en-US" sz="1900" dirty="0" smtClean="0">
                <a:solidFill>
                  <a:srgbClr val="006699"/>
                </a:solidFill>
              </a:rPr>
              <a:t>年</a:t>
            </a:r>
            <a:r>
              <a:rPr lang="en-US" altLang="zh-CN" sz="1900" dirty="0" smtClean="0">
                <a:solidFill>
                  <a:srgbClr val="006699"/>
                </a:solidFill>
              </a:rPr>
              <a:t>8</a:t>
            </a:r>
            <a:r>
              <a:rPr lang="zh-CN" altLang="en-US" sz="1900" dirty="0" smtClean="0">
                <a:solidFill>
                  <a:srgbClr val="006699"/>
                </a:solidFill>
              </a:rPr>
              <a:t>月</a:t>
            </a:r>
            <a:r>
              <a:rPr lang="en-US" altLang="zh-CN" sz="1900" dirty="0" smtClean="0">
                <a:solidFill>
                  <a:srgbClr val="006699"/>
                </a:solidFill>
              </a:rPr>
              <a:t>11</a:t>
            </a:r>
            <a:r>
              <a:rPr lang="zh-CN" altLang="en-US" sz="1900" dirty="0" smtClean="0">
                <a:solidFill>
                  <a:srgbClr val="006699"/>
                </a:solidFill>
              </a:rPr>
              <a:t>日，员工郭某在打磨</a:t>
            </a:r>
            <a:r>
              <a:rPr lang="zh-CN" altLang="de-DE" sz="1900" dirty="0" smtClean="0">
                <a:solidFill>
                  <a:srgbClr val="006699"/>
                </a:solidFill>
              </a:rPr>
              <a:t>车身后大灯检修盒时，磨光机反弹到锁骨正下方打到下巴，造成下颌及前胸受伤。</a:t>
            </a:r>
          </a:p>
          <a:p>
            <a:pPr indent="-381000" defTabSz="1014413" eaLnBrk="0" hangingPunct="0">
              <a:spcBef>
                <a:spcPts val="0"/>
              </a:spcBef>
            </a:pPr>
            <a:endParaRPr lang="zh-CN" altLang="de-DE" sz="1900" b="1" dirty="0"/>
          </a:p>
        </p:txBody>
      </p:sp>
      <p:sp>
        <p:nvSpPr>
          <p:cNvPr id="8"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bwMode="auto">
          <a:xfrm>
            <a:off x="327025" y="2465642"/>
            <a:ext cx="4354703" cy="2947098"/>
            <a:chOff x="5313363" y="1844675"/>
            <a:chExt cx="4103687" cy="4752975"/>
          </a:xfrm>
        </p:grpSpPr>
        <p:pic>
          <p:nvPicPr>
            <p:cNvPr id="2097262" name="Picture 4" descr="图像003"/>
            <p:cNvPicPr>
              <a:picLocks noChangeAspect="1" noChangeArrowheads="1"/>
            </p:cNvPicPr>
            <p:nvPr/>
          </p:nvPicPr>
          <p:blipFill>
            <a:blip r:embed="rId2" cstate="print"/>
            <a:srcRect/>
            <a:stretch>
              <a:fillRect/>
            </a:stretch>
          </p:blipFill>
          <p:spPr bwMode="auto">
            <a:xfrm>
              <a:off x="5313363" y="1844675"/>
              <a:ext cx="4103687" cy="4752975"/>
            </a:xfrm>
            <a:prstGeom prst="rect">
              <a:avLst/>
            </a:prstGeom>
            <a:noFill/>
            <a:ln w="9525">
              <a:noFill/>
              <a:miter lim="800000"/>
              <a:headEnd/>
              <a:tailEnd/>
            </a:ln>
          </p:spPr>
        </p:pic>
        <p:sp>
          <p:nvSpPr>
            <p:cNvPr id="1049201" name="Oval 8"/>
            <p:cNvSpPr>
              <a:spLocks noChangeArrowheads="1"/>
            </p:cNvSpPr>
            <p:nvPr/>
          </p:nvSpPr>
          <p:spPr bwMode="auto">
            <a:xfrm>
              <a:off x="7545388" y="3141663"/>
              <a:ext cx="1800225" cy="1582737"/>
            </a:xfrm>
            <a:prstGeom prst="ellipse">
              <a:avLst/>
            </a:prstGeom>
            <a:noFill/>
            <a:ln w="22225" algn="ctr">
              <a:solidFill>
                <a:srgbClr val="00FF00"/>
              </a:solidFill>
              <a:round/>
              <a:headEnd/>
              <a:tailEnd/>
            </a:ln>
          </p:spPr>
          <p:txBody>
            <a:bodyPr wrap="none" lIns="0" tIns="0" rIns="0" bIns="0" anchor="ctr"/>
            <a:lstStyle/>
            <a:p>
              <a:endParaRPr lang="zh-CN" altLang="en-US" sz="1300"/>
            </a:p>
          </p:txBody>
        </p:sp>
        <p:sp>
          <p:nvSpPr>
            <p:cNvPr id="1049202" name="AutoShape 9"/>
            <p:cNvSpPr>
              <a:spLocks noChangeArrowheads="1"/>
            </p:cNvSpPr>
            <p:nvPr/>
          </p:nvSpPr>
          <p:spPr bwMode="auto">
            <a:xfrm>
              <a:off x="6433722" y="5582009"/>
              <a:ext cx="928475" cy="955006"/>
            </a:xfrm>
            <a:prstGeom prst="wedgeRoundRectCallout">
              <a:avLst>
                <a:gd name="adj1" fmla="val 119699"/>
                <a:gd name="adj2" fmla="val -140157"/>
                <a:gd name="adj3" fmla="val 16667"/>
              </a:avLst>
            </a:prstGeom>
            <a:solidFill>
              <a:schemeClr val="bg1"/>
            </a:solidFill>
            <a:ln w="22225" algn="ctr">
              <a:solidFill>
                <a:srgbClr val="00FF00"/>
              </a:solidFill>
              <a:miter lim="800000"/>
              <a:headEnd/>
              <a:tailEnd/>
            </a:ln>
          </p:spPr>
          <p:txBody>
            <a:bodyPr lIns="0" tIns="0" rIns="0" bIns="0" anchor="ctr"/>
            <a:lstStyle/>
            <a:p>
              <a:r>
                <a:rPr lang="zh-CN" altLang="en-US" sz="1200" dirty="0">
                  <a:solidFill>
                    <a:srgbClr val="006699"/>
                  </a:solidFill>
                </a:rPr>
                <a:t>板链走</a:t>
              </a:r>
              <a:r>
                <a:rPr lang="zh-CN" altLang="en-US" sz="1200" dirty="0" smtClean="0">
                  <a:solidFill>
                    <a:srgbClr val="006699"/>
                  </a:solidFill>
                </a:rPr>
                <a:t>线时应</a:t>
              </a:r>
              <a:r>
                <a:rPr lang="zh-CN" altLang="en-US" sz="1200" dirty="0">
                  <a:solidFill>
                    <a:srgbClr val="006699"/>
                  </a:solidFill>
                </a:rPr>
                <a:t>立即停止作业站到安全位置</a:t>
              </a:r>
            </a:p>
          </p:txBody>
        </p:sp>
      </p:grpSp>
      <p:sp>
        <p:nvSpPr>
          <p:cNvPr id="1049203" name="Rectangle 4"/>
          <p:cNvSpPr>
            <a:spLocks noChangeArrowheads="1"/>
          </p:cNvSpPr>
          <p:nvPr/>
        </p:nvSpPr>
        <p:spPr bwMode="auto">
          <a:xfrm>
            <a:off x="4976813" y="2338070"/>
            <a:ext cx="5051425" cy="3352800"/>
          </a:xfrm>
          <a:prstGeom prst="rect">
            <a:avLst/>
          </a:prstGeom>
          <a:noFill/>
          <a:ln w="9525">
            <a:noFill/>
            <a:miter lim="800000"/>
            <a:headEnd/>
            <a:tailEnd/>
          </a:ln>
        </p:spPr>
        <p:txBody>
          <a:bodyPr lIns="0" tIns="0" rIns="0" bIns="0">
            <a:spAutoFit/>
          </a:bodyPr>
          <a:lstStyle/>
          <a:p>
            <a:pPr>
              <a:lnSpc>
                <a:spcPct val="150000"/>
              </a:lnSpc>
            </a:pPr>
            <a:r>
              <a:rPr lang="zh-CN" altLang="en-US" sz="2100" dirty="0">
                <a:solidFill>
                  <a:srgbClr val="006699"/>
                </a:solidFill>
                <a:latin typeface="黑体" pitchFamily="49" charset="-122"/>
                <a:ea typeface="黑体" pitchFamily="49" charset="-122"/>
              </a:rPr>
              <a:t>板链为装配车间商品车装配走线设备。</a:t>
            </a:r>
            <a:endParaRPr lang="en-US" altLang="zh-CN" sz="2100" dirty="0">
              <a:solidFill>
                <a:srgbClr val="006699"/>
              </a:solidFill>
              <a:latin typeface="黑体" pitchFamily="49" charset="-122"/>
              <a:ea typeface="黑体" pitchFamily="49" charset="-122"/>
            </a:endParaRPr>
          </a:p>
          <a:p>
            <a:pPr>
              <a:lnSpc>
                <a:spcPct val="150000"/>
              </a:lnSpc>
            </a:pPr>
            <a:r>
              <a:rPr lang="zh-CN" altLang="en-US" sz="2100" dirty="0">
                <a:solidFill>
                  <a:srgbClr val="FF0000"/>
                </a:solidFill>
                <a:latin typeface="黑体" pitchFamily="49" charset="-122"/>
                <a:ea typeface="黑体" pitchFamily="49" charset="-122"/>
              </a:rPr>
              <a:t>安全风险：</a:t>
            </a:r>
            <a:r>
              <a:rPr lang="zh-CN" altLang="en-US" sz="2100" dirty="0" smtClean="0">
                <a:solidFill>
                  <a:srgbClr val="006699"/>
                </a:solidFill>
                <a:latin typeface="黑体" pitchFamily="49" charset="-122"/>
                <a:ea typeface="黑体" pitchFamily="49" charset="-122"/>
              </a:rPr>
              <a:t>人员走</a:t>
            </a:r>
            <a:r>
              <a:rPr lang="zh-CN" altLang="en-US" sz="2100" dirty="0">
                <a:solidFill>
                  <a:srgbClr val="006699"/>
                </a:solidFill>
                <a:latin typeface="黑体" pitchFamily="49" charset="-122"/>
                <a:ea typeface="黑体" pitchFamily="49" charset="-122"/>
              </a:rPr>
              <a:t>线时停留导致挤压伤害。</a:t>
            </a:r>
            <a:endParaRPr lang="en-US" altLang="zh-CN" sz="2100" dirty="0">
              <a:solidFill>
                <a:srgbClr val="006699"/>
              </a:solidFill>
              <a:latin typeface="黑体" pitchFamily="49" charset="-122"/>
              <a:ea typeface="黑体" pitchFamily="49" charset="-122"/>
            </a:endParaRPr>
          </a:p>
          <a:p>
            <a:pPr>
              <a:lnSpc>
                <a:spcPct val="150000"/>
              </a:lnSpc>
            </a:pPr>
            <a:r>
              <a:rPr lang="zh-CN" altLang="en-US" sz="2100" dirty="0">
                <a:solidFill>
                  <a:srgbClr val="FF0000"/>
                </a:solidFill>
                <a:latin typeface="黑体" pitchFamily="49" charset="-122"/>
                <a:ea typeface="黑体" pitchFamily="49" charset="-122"/>
              </a:rPr>
              <a:t>安全要求：</a:t>
            </a:r>
            <a:r>
              <a:rPr lang="zh-CN" altLang="en-US" sz="2100" dirty="0">
                <a:solidFill>
                  <a:srgbClr val="006699"/>
                </a:solidFill>
                <a:latin typeface="黑体" pitchFamily="49" charset="-122"/>
                <a:ea typeface="黑体" pitchFamily="49" charset="-122"/>
              </a:rPr>
              <a:t>板链运行前，应关闭仓门，撤除用电线路。</a:t>
            </a:r>
            <a:endParaRPr lang="en-US" altLang="zh-CN" sz="2100" dirty="0">
              <a:solidFill>
                <a:srgbClr val="006699"/>
              </a:solidFill>
              <a:latin typeface="黑体" pitchFamily="49" charset="-122"/>
              <a:ea typeface="黑体" pitchFamily="49" charset="-122"/>
            </a:endParaRPr>
          </a:p>
          <a:p>
            <a:pPr>
              <a:lnSpc>
                <a:spcPct val="150000"/>
              </a:lnSpc>
            </a:pPr>
            <a:r>
              <a:rPr lang="zh-CN" altLang="en-US" sz="2100" dirty="0">
                <a:solidFill>
                  <a:srgbClr val="006699"/>
                </a:solidFill>
                <a:latin typeface="黑体" pitchFamily="49" charset="-122"/>
                <a:ea typeface="黑体" pitchFamily="49" charset="-122"/>
              </a:rPr>
              <a:t>板链运行时，人员不得在板链运行区域停留</a:t>
            </a:r>
            <a:r>
              <a:rPr lang="zh-CN" altLang="en-US" sz="2100" dirty="0" smtClean="0">
                <a:solidFill>
                  <a:srgbClr val="006699"/>
                </a:solidFill>
                <a:latin typeface="黑体" pitchFamily="49" charset="-122"/>
                <a:ea typeface="黑体" pitchFamily="49" charset="-122"/>
              </a:rPr>
              <a:t>和作业</a:t>
            </a:r>
            <a:r>
              <a:rPr lang="zh-CN" altLang="en-US" sz="2100" dirty="0">
                <a:solidFill>
                  <a:srgbClr val="006699"/>
                </a:solidFill>
                <a:latin typeface="黑体" pitchFamily="49" charset="-122"/>
                <a:ea typeface="黑体" pitchFamily="49" charset="-122"/>
              </a:rPr>
              <a:t>。严禁作业人员穿越走线区域。</a:t>
            </a:r>
            <a:endParaRPr lang="en-US" altLang="zh-CN" sz="2100" dirty="0">
              <a:solidFill>
                <a:srgbClr val="006699"/>
              </a:solidFill>
              <a:latin typeface="黑体" pitchFamily="49" charset="-122"/>
              <a:ea typeface="黑体" pitchFamily="49" charset="-122"/>
            </a:endParaRPr>
          </a:p>
        </p:txBody>
      </p:sp>
      <p:sp>
        <p:nvSpPr>
          <p:cNvPr id="1049204" name="Rectangle 2"/>
          <p:cNvSpPr>
            <a:spLocks noChangeArrowheads="1"/>
          </p:cNvSpPr>
          <p:nvPr/>
        </p:nvSpPr>
        <p:spPr bwMode="auto">
          <a:xfrm>
            <a:off x="2568854" y="1131062"/>
            <a:ext cx="5054600" cy="381000"/>
          </a:xfrm>
          <a:prstGeom prst="rect">
            <a:avLst/>
          </a:prstGeom>
          <a:noFill/>
          <a:ln w="9525">
            <a:noFill/>
            <a:miter lim="800000"/>
            <a:headEnd/>
            <a:tailEnd/>
          </a:ln>
        </p:spPr>
        <p:txBody>
          <a:bodyPr wrap="none" lIns="0" tIns="0" rIns="0" bIns="0">
            <a:spAutoFit/>
          </a:bodyPr>
          <a:lstStyle/>
          <a:p>
            <a:pPr algn="ctr"/>
            <a:r>
              <a:rPr kumimoji="1" lang="en-US" altLang="zh-CN" sz="2600" dirty="0" smtClean="0">
                <a:solidFill>
                  <a:srgbClr val="006699"/>
                </a:solidFill>
                <a:latin typeface="黑体" pitchFamily="49" charset="-122"/>
                <a:ea typeface="黑体" pitchFamily="49" charset="-122"/>
              </a:rPr>
              <a:t>2.5</a:t>
            </a:r>
            <a:r>
              <a:rPr kumimoji="1" lang="zh-CN" altLang="en-US" sz="2600" dirty="0" smtClean="0">
                <a:solidFill>
                  <a:srgbClr val="006699"/>
                </a:solidFill>
                <a:latin typeface="黑体" pitchFamily="49" charset="-122"/>
                <a:ea typeface="黑体" pitchFamily="49" charset="-122"/>
              </a:rPr>
              <a:t>平移</a:t>
            </a:r>
            <a:r>
              <a:rPr kumimoji="1" lang="zh-CN" altLang="en-US" sz="2600" dirty="0">
                <a:solidFill>
                  <a:srgbClr val="006699"/>
                </a:solidFill>
                <a:latin typeface="黑体" pitchFamily="49" charset="-122"/>
                <a:ea typeface="黑体" pitchFamily="49" charset="-122"/>
              </a:rPr>
              <a:t>车、滚</a:t>
            </a:r>
            <a:r>
              <a:rPr kumimoji="1" lang="zh-CN" altLang="en-US" sz="2600" dirty="0" smtClean="0">
                <a:solidFill>
                  <a:srgbClr val="006699"/>
                </a:solidFill>
                <a:latin typeface="黑体" pitchFamily="49" charset="-122"/>
                <a:ea typeface="黑体" pitchFamily="49" charset="-122"/>
              </a:rPr>
              <a:t>床、滑撬和板链作业</a:t>
            </a:r>
            <a:endParaRPr kumimoji="1" lang="zh-CN" altLang="en-US" sz="2600" dirty="0">
              <a:solidFill>
                <a:srgbClr val="006699"/>
              </a:solidFill>
              <a:latin typeface="黑体" pitchFamily="49" charset="-122"/>
              <a:ea typeface="黑体" pitchFamily="49" charset="-122"/>
            </a:endParaRPr>
          </a:p>
        </p:txBody>
      </p:sp>
      <p:sp>
        <p:nvSpPr>
          <p:cNvPr id="10"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6" name="Rectangle 2"/>
          <p:cNvSpPr>
            <a:spLocks noChangeArrowheads="1"/>
          </p:cNvSpPr>
          <p:nvPr/>
        </p:nvSpPr>
        <p:spPr bwMode="auto">
          <a:xfrm>
            <a:off x="2568854" y="996950"/>
            <a:ext cx="5054600" cy="381001"/>
          </a:xfrm>
          <a:prstGeom prst="rect">
            <a:avLst/>
          </a:prstGeom>
          <a:noFill/>
          <a:ln w="9525">
            <a:noFill/>
            <a:miter lim="800000"/>
            <a:headEnd/>
            <a:tailEnd/>
          </a:ln>
        </p:spPr>
        <p:txBody>
          <a:bodyPr wrap="none" lIns="0" tIns="0" rIns="0" bIns="0">
            <a:spAutoFit/>
          </a:bodyPr>
          <a:lstStyle/>
          <a:p>
            <a:pPr algn="ctr"/>
            <a:r>
              <a:rPr kumimoji="1" lang="en-US" altLang="zh-CN" sz="2600" dirty="0" smtClean="0">
                <a:solidFill>
                  <a:srgbClr val="006699"/>
                </a:solidFill>
                <a:latin typeface="黑体" pitchFamily="49" charset="-122"/>
                <a:ea typeface="黑体" pitchFamily="49" charset="-122"/>
              </a:rPr>
              <a:t>2.5</a:t>
            </a:r>
            <a:r>
              <a:rPr kumimoji="1" lang="zh-CN" altLang="en-US" sz="2600" dirty="0" smtClean="0">
                <a:solidFill>
                  <a:srgbClr val="006699"/>
                </a:solidFill>
                <a:latin typeface="黑体" pitchFamily="49" charset="-122"/>
                <a:ea typeface="黑体" pitchFamily="49" charset="-122"/>
              </a:rPr>
              <a:t>平移</a:t>
            </a:r>
            <a:r>
              <a:rPr kumimoji="1" lang="zh-CN" altLang="en-US" sz="2600" dirty="0">
                <a:solidFill>
                  <a:srgbClr val="006699"/>
                </a:solidFill>
                <a:latin typeface="黑体" pitchFamily="49" charset="-122"/>
                <a:ea typeface="黑体" pitchFamily="49" charset="-122"/>
              </a:rPr>
              <a:t>车、滚</a:t>
            </a:r>
            <a:r>
              <a:rPr kumimoji="1" lang="zh-CN" altLang="en-US" sz="2600" dirty="0" smtClean="0">
                <a:solidFill>
                  <a:srgbClr val="006699"/>
                </a:solidFill>
                <a:latin typeface="黑体" pitchFamily="49" charset="-122"/>
                <a:ea typeface="黑体" pitchFamily="49" charset="-122"/>
              </a:rPr>
              <a:t>床、滑撬和板链作业</a:t>
            </a:r>
            <a:endParaRPr kumimoji="1" lang="zh-CN" altLang="en-US" sz="2600" dirty="0">
              <a:solidFill>
                <a:srgbClr val="006699"/>
              </a:solidFill>
              <a:latin typeface="黑体" pitchFamily="49" charset="-122"/>
              <a:ea typeface="黑体" pitchFamily="49" charset="-122"/>
            </a:endParaRPr>
          </a:p>
        </p:txBody>
      </p:sp>
      <p:pic>
        <p:nvPicPr>
          <p:cNvPr id="2097263" name="Picture 8" descr="E:\张闯\消防，2014\2014目视化\新建文件夹 (6)\照片 004.jpg"/>
          <p:cNvPicPr>
            <a:picLocks noChangeAspect="1" noChangeArrowheads="1"/>
          </p:cNvPicPr>
          <p:nvPr/>
        </p:nvPicPr>
        <p:blipFill>
          <a:blip r:embed="rId2" cstate="print"/>
          <a:srcRect/>
          <a:stretch>
            <a:fillRect/>
          </a:stretch>
        </p:blipFill>
        <p:spPr bwMode="auto">
          <a:xfrm>
            <a:off x="3573463" y="1508125"/>
            <a:ext cx="3068637" cy="2349500"/>
          </a:xfrm>
          <a:prstGeom prst="rect">
            <a:avLst/>
          </a:prstGeom>
          <a:noFill/>
          <a:ln w="9525">
            <a:noFill/>
            <a:miter lim="800000"/>
            <a:headEnd/>
            <a:tailEnd/>
          </a:ln>
        </p:spPr>
      </p:pic>
      <p:pic>
        <p:nvPicPr>
          <p:cNvPr id="2097264" name="Picture 5"/>
          <p:cNvPicPr>
            <a:picLocks noChangeAspect="1" noChangeArrowheads="1"/>
          </p:cNvPicPr>
          <p:nvPr/>
        </p:nvPicPr>
        <p:blipFill>
          <a:blip r:embed="rId3" cstate="print"/>
          <a:srcRect/>
          <a:stretch>
            <a:fillRect/>
          </a:stretch>
        </p:blipFill>
        <p:spPr bwMode="auto">
          <a:xfrm>
            <a:off x="373063" y="1512888"/>
            <a:ext cx="3074987" cy="2330450"/>
          </a:xfrm>
          <a:prstGeom prst="rect">
            <a:avLst/>
          </a:prstGeom>
          <a:noFill/>
          <a:ln w="9525">
            <a:noFill/>
            <a:miter lim="800000"/>
            <a:headEnd/>
            <a:tailEnd/>
          </a:ln>
        </p:spPr>
      </p:pic>
      <p:pic>
        <p:nvPicPr>
          <p:cNvPr id="2097265" name="Picture 11" descr="照片 016"/>
          <p:cNvPicPr>
            <a:picLocks noChangeAspect="1" noChangeArrowheads="1"/>
          </p:cNvPicPr>
          <p:nvPr/>
        </p:nvPicPr>
        <p:blipFill>
          <a:blip r:embed="rId4" cstate="print"/>
          <a:srcRect/>
          <a:stretch>
            <a:fillRect/>
          </a:stretch>
        </p:blipFill>
        <p:spPr bwMode="auto">
          <a:xfrm>
            <a:off x="6757988" y="1490663"/>
            <a:ext cx="3105150" cy="2339975"/>
          </a:xfrm>
          <a:prstGeom prst="rect">
            <a:avLst/>
          </a:prstGeom>
          <a:noFill/>
          <a:ln w="9525">
            <a:noFill/>
            <a:miter lim="800000"/>
            <a:headEnd/>
            <a:tailEnd/>
          </a:ln>
        </p:spPr>
      </p:pic>
      <p:sp>
        <p:nvSpPr>
          <p:cNvPr id="1049207" name="Rectangle 12"/>
          <p:cNvSpPr>
            <a:spLocks noChangeArrowheads="1"/>
          </p:cNvSpPr>
          <p:nvPr/>
        </p:nvSpPr>
        <p:spPr bwMode="auto">
          <a:xfrm>
            <a:off x="366713" y="3894139"/>
            <a:ext cx="9183687" cy="3393237"/>
          </a:xfrm>
          <a:prstGeom prst="rect">
            <a:avLst/>
          </a:prstGeom>
          <a:noFill/>
          <a:ln w="9525">
            <a:noFill/>
            <a:miter lim="800000"/>
            <a:headEnd/>
            <a:tailEnd/>
          </a:ln>
        </p:spPr>
        <p:txBody>
          <a:bodyPr wrap="square" lIns="182211" tIns="0" rIns="0" bIns="0">
            <a:spAutoFit/>
          </a:bodyPr>
          <a:lstStyle/>
          <a:p>
            <a:pPr>
              <a:lnSpc>
                <a:spcPct val="150000"/>
              </a:lnSpc>
            </a:pPr>
            <a:r>
              <a:rPr lang="zh-CN" altLang="en-US" sz="2100" dirty="0">
                <a:solidFill>
                  <a:srgbClr val="006699"/>
                </a:solidFill>
                <a:latin typeface="黑体" pitchFamily="49" charset="-122"/>
                <a:ea typeface="黑体" pitchFamily="49" charset="-122"/>
              </a:rPr>
              <a:t>平移车、滚床和滑撬主要在涂装车间内部和涂装车间与焊装和承装车间之间转移商品车辆使用。</a:t>
            </a:r>
            <a:endParaRPr lang="en-US" altLang="zh-CN" sz="2100" dirty="0">
              <a:solidFill>
                <a:srgbClr val="006699"/>
              </a:solidFill>
              <a:latin typeface="黑体" pitchFamily="49" charset="-122"/>
              <a:ea typeface="黑体" pitchFamily="49" charset="-122"/>
            </a:endParaRPr>
          </a:p>
          <a:p>
            <a:pPr>
              <a:lnSpc>
                <a:spcPct val="150000"/>
              </a:lnSpc>
            </a:pPr>
            <a:r>
              <a:rPr lang="zh-CN" altLang="en-US" sz="2100" dirty="0">
                <a:solidFill>
                  <a:srgbClr val="FF0000"/>
                </a:solidFill>
                <a:latin typeface="黑体" pitchFamily="49" charset="-122"/>
                <a:ea typeface="黑体" pitchFamily="49" charset="-122"/>
              </a:rPr>
              <a:t>安全风险：</a:t>
            </a:r>
            <a:r>
              <a:rPr lang="en-US" altLang="zh-CN" sz="2100" dirty="0">
                <a:solidFill>
                  <a:srgbClr val="006699"/>
                </a:solidFill>
                <a:latin typeface="黑体" pitchFamily="49" charset="-122"/>
                <a:ea typeface="黑体" pitchFamily="49" charset="-122"/>
              </a:rPr>
              <a:t>1</a:t>
            </a:r>
            <a:r>
              <a:rPr lang="zh-CN" altLang="en-US" sz="2100" dirty="0">
                <a:solidFill>
                  <a:srgbClr val="006699"/>
                </a:solidFill>
                <a:latin typeface="黑体" pitchFamily="49" charset="-122"/>
                <a:ea typeface="黑体" pitchFamily="49" charset="-122"/>
              </a:rPr>
              <a:t>、人员穿越设备移动区域被运动的设备碰伤。</a:t>
            </a:r>
            <a:endParaRPr lang="en-US" altLang="zh-CN" sz="2100" dirty="0">
              <a:solidFill>
                <a:srgbClr val="006699"/>
              </a:solidFill>
              <a:latin typeface="黑体" pitchFamily="49" charset="-122"/>
              <a:ea typeface="黑体" pitchFamily="49" charset="-122"/>
            </a:endParaRPr>
          </a:p>
          <a:p>
            <a:pPr>
              <a:lnSpc>
                <a:spcPct val="150000"/>
              </a:lnSpc>
            </a:pPr>
            <a:r>
              <a:rPr lang="en-US" altLang="zh-CN" sz="2100" dirty="0">
                <a:solidFill>
                  <a:srgbClr val="006699"/>
                </a:solidFill>
                <a:latin typeface="黑体" pitchFamily="49" charset="-122"/>
                <a:ea typeface="黑体" pitchFamily="49" charset="-122"/>
              </a:rPr>
              <a:t>          2</a:t>
            </a:r>
            <a:r>
              <a:rPr lang="zh-CN" altLang="en-US" sz="2100" dirty="0">
                <a:solidFill>
                  <a:srgbClr val="006699"/>
                </a:solidFill>
                <a:latin typeface="黑体" pitchFamily="49" charset="-122"/>
                <a:ea typeface="黑体" pitchFamily="49" charset="-122"/>
              </a:rPr>
              <a:t>、人员在设备移动区域停留作业导致挤压受伤。</a:t>
            </a:r>
            <a:endParaRPr lang="en-US" altLang="zh-CN" sz="2100" dirty="0">
              <a:solidFill>
                <a:srgbClr val="006699"/>
              </a:solidFill>
              <a:latin typeface="黑体" pitchFamily="49" charset="-122"/>
              <a:ea typeface="黑体" pitchFamily="49" charset="-122"/>
            </a:endParaRPr>
          </a:p>
          <a:p>
            <a:pPr>
              <a:lnSpc>
                <a:spcPct val="150000"/>
              </a:lnSpc>
            </a:pPr>
            <a:r>
              <a:rPr lang="zh-CN" altLang="en-US" sz="2100" dirty="0">
                <a:solidFill>
                  <a:srgbClr val="FF0000"/>
                </a:solidFill>
                <a:latin typeface="黑体" pitchFamily="49" charset="-122"/>
                <a:ea typeface="黑体" pitchFamily="49" charset="-122"/>
              </a:rPr>
              <a:t>安全要求：</a:t>
            </a:r>
            <a:r>
              <a:rPr lang="en-US" altLang="zh-CN" sz="2100" dirty="0">
                <a:solidFill>
                  <a:srgbClr val="006699"/>
                </a:solidFill>
                <a:latin typeface="黑体" pitchFamily="49" charset="-122"/>
                <a:ea typeface="黑体" pitchFamily="49" charset="-122"/>
              </a:rPr>
              <a:t>1</a:t>
            </a:r>
            <a:r>
              <a:rPr lang="zh-CN" altLang="en-US" sz="2100" dirty="0">
                <a:solidFill>
                  <a:srgbClr val="006699"/>
                </a:solidFill>
                <a:latin typeface="黑体" pitchFamily="49" charset="-122"/>
                <a:ea typeface="黑体" pitchFamily="49" charset="-122"/>
              </a:rPr>
              <a:t>、平移车、滑撬移动时，人员应停留在安全区域以外，不得穿越。</a:t>
            </a:r>
          </a:p>
          <a:p>
            <a:pPr>
              <a:lnSpc>
                <a:spcPct val="150000"/>
              </a:lnSpc>
            </a:pPr>
            <a:r>
              <a:rPr lang="en-US" altLang="zh-CN" sz="2100" dirty="0">
                <a:solidFill>
                  <a:srgbClr val="006699"/>
                </a:solidFill>
                <a:latin typeface="黑体" pitchFamily="49" charset="-122"/>
                <a:ea typeface="黑体" pitchFamily="49" charset="-122"/>
              </a:rPr>
              <a:t>          2</a:t>
            </a:r>
            <a:r>
              <a:rPr lang="zh-CN" altLang="en-US" sz="2100" dirty="0">
                <a:solidFill>
                  <a:srgbClr val="006699"/>
                </a:solidFill>
                <a:latin typeface="黑体" pitchFamily="49" charset="-122"/>
                <a:ea typeface="黑体" pitchFamily="49" charset="-122"/>
              </a:rPr>
              <a:t>、作业员工听到哨声后应离开工艺车、员工跟车作业，避免</a:t>
            </a:r>
            <a:r>
              <a:rPr lang="zh-CN" altLang="en-US" sz="2100" dirty="0" smtClean="0">
                <a:solidFill>
                  <a:srgbClr val="006699"/>
                </a:solidFill>
                <a:latin typeface="黑体" pitchFamily="49" charset="-122"/>
                <a:ea typeface="黑体" pitchFamily="49" charset="-122"/>
              </a:rPr>
              <a:t>造成</a:t>
            </a:r>
            <a:endParaRPr lang="en-US" altLang="zh-CN" sz="2100" dirty="0" smtClean="0">
              <a:solidFill>
                <a:srgbClr val="006699"/>
              </a:solidFill>
              <a:latin typeface="黑体" pitchFamily="49" charset="-122"/>
              <a:ea typeface="黑体" pitchFamily="49" charset="-122"/>
            </a:endParaRPr>
          </a:p>
          <a:p>
            <a:pPr>
              <a:lnSpc>
                <a:spcPct val="150000"/>
              </a:lnSpc>
            </a:pPr>
            <a:r>
              <a:rPr lang="en-US" altLang="zh-CN" sz="2100" dirty="0" smtClean="0">
                <a:solidFill>
                  <a:srgbClr val="006699"/>
                </a:solidFill>
                <a:latin typeface="黑体" pitchFamily="49" charset="-122"/>
                <a:ea typeface="黑体" pitchFamily="49" charset="-122"/>
              </a:rPr>
              <a:t>             </a:t>
            </a:r>
            <a:r>
              <a:rPr lang="zh-CN" altLang="en-US" sz="2100" dirty="0" smtClean="0">
                <a:solidFill>
                  <a:srgbClr val="006699"/>
                </a:solidFill>
                <a:latin typeface="黑体" pitchFamily="49" charset="-122"/>
                <a:ea typeface="黑体" pitchFamily="49" charset="-122"/>
              </a:rPr>
              <a:t>滑</a:t>
            </a:r>
            <a:r>
              <a:rPr lang="zh-CN" altLang="en-US" sz="2100" dirty="0">
                <a:solidFill>
                  <a:srgbClr val="006699"/>
                </a:solidFill>
                <a:latin typeface="黑体" pitchFamily="49" charset="-122"/>
                <a:ea typeface="黑体" pitchFamily="49" charset="-122"/>
              </a:rPr>
              <a:t>撬压伤腿部、脚部。</a:t>
            </a:r>
          </a:p>
        </p:txBody>
      </p:sp>
      <p:sp>
        <p:nvSpPr>
          <p:cNvPr id="8"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9209" name="Rectangle 2"/>
          <p:cNvSpPr>
            <a:spLocks noGrp="1" noChangeArrowheads="1"/>
          </p:cNvSpPr>
          <p:nvPr>
            <p:ph type="body" idx="4294967295"/>
          </p:nvPr>
        </p:nvSpPr>
        <p:spPr bwMode="auto">
          <a:xfrm>
            <a:off x="207963" y="3530600"/>
            <a:ext cx="5638800" cy="3352800"/>
          </a:xfrm>
          <a:prstGeom prst="rect">
            <a:avLst/>
          </a:prstGeom>
          <a:noFill/>
          <a:ln>
            <a:miter lim="800000"/>
            <a:headEnd/>
            <a:tailEnd/>
          </a:ln>
        </p:spPr>
        <p:txBody>
          <a:bodyPr lIns="97210" tIns="48605" rIns="97210" bIns="48605"/>
          <a:lstStyle/>
          <a:p>
            <a:pPr marL="0" indent="0">
              <a:lnSpc>
                <a:spcPct val="120000"/>
              </a:lnSpc>
              <a:buFontTx/>
              <a:buNone/>
            </a:pPr>
            <a:r>
              <a:rPr lang="zh-CN" altLang="en-US" sz="2100" b="1" kern="1200" dirty="0" smtClean="0">
                <a:solidFill>
                  <a:srgbClr val="006699"/>
                </a:solidFill>
                <a:latin typeface="黑体" pitchFamily="49" charset="-122"/>
                <a:ea typeface="黑体" pitchFamily="49" charset="-122"/>
              </a:rPr>
              <a:t>高处作业安全要求：</a:t>
            </a:r>
          </a:p>
          <a:p>
            <a:pPr marL="0" indent="0">
              <a:lnSpc>
                <a:spcPct val="120000"/>
              </a:lnSpc>
              <a:buFontTx/>
              <a:buNone/>
            </a:pPr>
            <a:r>
              <a:rPr lang="en-US" altLang="zh-CN" sz="2100" b="1" kern="1200" dirty="0" smtClean="0">
                <a:solidFill>
                  <a:srgbClr val="006699"/>
                </a:solidFill>
                <a:latin typeface="黑体" pitchFamily="49" charset="-122"/>
                <a:ea typeface="黑体" pitchFamily="49" charset="-122"/>
              </a:rPr>
              <a:t>1</a:t>
            </a:r>
            <a:r>
              <a:rPr lang="zh-CN" altLang="en-US" sz="2100" b="1" kern="1200" dirty="0" smtClean="0">
                <a:solidFill>
                  <a:srgbClr val="006699"/>
                </a:solidFill>
                <a:latin typeface="黑体" pitchFamily="49" charset="-122"/>
                <a:ea typeface="黑体" pitchFamily="49" charset="-122"/>
              </a:rPr>
              <a:t>、患有高血压、心脏病、贫血、癫痫病、晕血的人员，禁止从事高空作业；</a:t>
            </a:r>
          </a:p>
          <a:p>
            <a:pPr marL="0" indent="0">
              <a:lnSpc>
                <a:spcPct val="120000"/>
              </a:lnSpc>
              <a:buFontTx/>
              <a:buNone/>
            </a:pPr>
            <a:r>
              <a:rPr lang="en-US" altLang="zh-CN" sz="2100" b="1" kern="1200" dirty="0" smtClean="0">
                <a:solidFill>
                  <a:srgbClr val="006699"/>
                </a:solidFill>
                <a:latin typeface="黑体" pitchFamily="49" charset="-122"/>
                <a:ea typeface="黑体" pitchFamily="49" charset="-122"/>
              </a:rPr>
              <a:t>2</a:t>
            </a:r>
            <a:r>
              <a:rPr lang="zh-CN" altLang="en-US" sz="2100" b="1" kern="1200" dirty="0" smtClean="0">
                <a:solidFill>
                  <a:srgbClr val="006699"/>
                </a:solidFill>
                <a:latin typeface="黑体" pitchFamily="49" charset="-122"/>
                <a:ea typeface="黑体" pitchFamily="49" charset="-122"/>
              </a:rPr>
              <a:t>、高空作业必须佩戴安全带，并悬挂牢固；</a:t>
            </a:r>
          </a:p>
          <a:p>
            <a:pPr marL="0" indent="0">
              <a:lnSpc>
                <a:spcPct val="120000"/>
              </a:lnSpc>
              <a:buFontTx/>
              <a:buNone/>
            </a:pPr>
            <a:r>
              <a:rPr lang="en-US" altLang="zh-CN" sz="2100" b="1" kern="1200" dirty="0" smtClean="0">
                <a:solidFill>
                  <a:srgbClr val="006699"/>
                </a:solidFill>
                <a:latin typeface="黑体" pitchFamily="49" charset="-122"/>
                <a:ea typeface="黑体" pitchFamily="49" charset="-122"/>
              </a:rPr>
              <a:t>3</a:t>
            </a:r>
            <a:r>
              <a:rPr lang="zh-CN" altLang="en-US" sz="2100" b="1" kern="1200" dirty="0" smtClean="0">
                <a:solidFill>
                  <a:srgbClr val="006699"/>
                </a:solidFill>
                <a:latin typeface="黑体" pitchFamily="49" charset="-122"/>
                <a:ea typeface="黑体" pitchFamily="49" charset="-122"/>
              </a:rPr>
              <a:t>、高处作业平台必须牢固稳定；</a:t>
            </a:r>
          </a:p>
          <a:p>
            <a:pPr marL="0" indent="0">
              <a:lnSpc>
                <a:spcPct val="120000"/>
              </a:lnSpc>
              <a:buFontTx/>
              <a:buNone/>
            </a:pPr>
            <a:r>
              <a:rPr lang="en-US" altLang="zh-CN" sz="2100" b="1" kern="1200" dirty="0" smtClean="0">
                <a:solidFill>
                  <a:srgbClr val="006699"/>
                </a:solidFill>
                <a:latin typeface="黑体" pitchFamily="49" charset="-122"/>
                <a:ea typeface="黑体" pitchFamily="49" charset="-122"/>
              </a:rPr>
              <a:t>4</a:t>
            </a:r>
            <a:r>
              <a:rPr lang="zh-CN" altLang="en-US" sz="2100" b="1" kern="1200" dirty="0" smtClean="0">
                <a:solidFill>
                  <a:srgbClr val="006699"/>
                </a:solidFill>
                <a:latin typeface="黑体" pitchFamily="49" charset="-122"/>
                <a:ea typeface="黑体" pitchFamily="49" charset="-122"/>
              </a:rPr>
              <a:t>、在</a:t>
            </a:r>
            <a:r>
              <a:rPr lang="en-US" altLang="zh-CN" sz="2100" b="1" kern="1200" dirty="0" smtClean="0">
                <a:solidFill>
                  <a:srgbClr val="006699"/>
                </a:solidFill>
                <a:latin typeface="黑体" pitchFamily="49" charset="-122"/>
                <a:ea typeface="黑体" pitchFamily="49" charset="-122"/>
              </a:rPr>
              <a:t>6</a:t>
            </a:r>
            <a:r>
              <a:rPr lang="zh-CN" altLang="en-US" sz="2100" b="1" kern="1200" dirty="0" smtClean="0">
                <a:solidFill>
                  <a:srgbClr val="006699"/>
                </a:solidFill>
                <a:latin typeface="黑体" pitchFamily="49" charset="-122"/>
                <a:ea typeface="黑体" pitchFamily="49" charset="-122"/>
              </a:rPr>
              <a:t>级强风或雨、雪、高温天气下，不准在室外从事高空作业。</a:t>
            </a:r>
          </a:p>
        </p:txBody>
      </p:sp>
      <p:pic>
        <p:nvPicPr>
          <p:cNvPr id="2097266" name="Picture 5"/>
          <p:cNvPicPr>
            <a:picLocks noChangeAspect="1" noChangeArrowheads="1"/>
          </p:cNvPicPr>
          <p:nvPr/>
        </p:nvPicPr>
        <p:blipFill>
          <a:blip r:embed="rId2" cstate="print"/>
          <a:srcRect/>
          <a:stretch>
            <a:fillRect/>
          </a:stretch>
        </p:blipFill>
        <p:spPr bwMode="auto">
          <a:xfrm>
            <a:off x="5668963" y="1144588"/>
            <a:ext cx="2158301" cy="2668587"/>
          </a:xfrm>
          <a:prstGeom prst="rect">
            <a:avLst/>
          </a:prstGeom>
          <a:noFill/>
          <a:ln w="9525">
            <a:noFill/>
            <a:miter lim="800000"/>
            <a:headEnd/>
            <a:tailEnd/>
          </a:ln>
        </p:spPr>
      </p:pic>
      <p:sp>
        <p:nvSpPr>
          <p:cNvPr id="1049210" name="Rectangle 6"/>
          <p:cNvSpPr>
            <a:spLocks noChangeArrowheads="1"/>
          </p:cNvSpPr>
          <p:nvPr/>
        </p:nvSpPr>
        <p:spPr bwMode="auto">
          <a:xfrm>
            <a:off x="196850" y="1136650"/>
            <a:ext cx="5489575" cy="2705099"/>
          </a:xfrm>
          <a:prstGeom prst="rect">
            <a:avLst/>
          </a:prstGeom>
          <a:noFill/>
          <a:ln w="9525">
            <a:noFill/>
            <a:miter lim="800000"/>
            <a:headEnd/>
            <a:tailEnd/>
          </a:ln>
        </p:spPr>
        <p:txBody>
          <a:bodyPr lIns="182211" tIns="0" rIns="0" bIns="0">
            <a:spAutoFit/>
          </a:bodyPr>
          <a:lstStyle/>
          <a:p>
            <a:pPr algn="ctr">
              <a:lnSpc>
                <a:spcPct val="140000"/>
              </a:lnSpc>
            </a:pPr>
            <a:r>
              <a:rPr kumimoji="1" lang="en-US" altLang="zh-CN" sz="2600" dirty="0" smtClean="0">
                <a:solidFill>
                  <a:srgbClr val="006699"/>
                </a:solidFill>
                <a:latin typeface="黑体" pitchFamily="49" charset="-122"/>
                <a:ea typeface="黑体" pitchFamily="49" charset="-122"/>
              </a:rPr>
              <a:t>2.6</a:t>
            </a:r>
            <a:r>
              <a:rPr kumimoji="1" lang="zh-CN" altLang="en-US" sz="2600" dirty="0" smtClean="0">
                <a:solidFill>
                  <a:srgbClr val="006699"/>
                </a:solidFill>
                <a:latin typeface="黑体" pitchFamily="49" charset="-122"/>
                <a:ea typeface="黑体" pitchFamily="49" charset="-122"/>
              </a:rPr>
              <a:t>高处作业</a:t>
            </a:r>
            <a:endParaRPr kumimoji="1" lang="en-US" altLang="zh-CN" sz="2600" dirty="0">
              <a:solidFill>
                <a:srgbClr val="006699"/>
              </a:solidFill>
              <a:latin typeface="黑体" pitchFamily="49" charset="-122"/>
              <a:ea typeface="黑体" pitchFamily="49" charset="-122"/>
            </a:endParaRPr>
          </a:p>
          <a:p>
            <a:pPr>
              <a:lnSpc>
                <a:spcPct val="140000"/>
              </a:lnSpc>
            </a:pPr>
            <a:r>
              <a:rPr lang="zh-CN" altLang="en-US" sz="2100" dirty="0">
                <a:solidFill>
                  <a:srgbClr val="006699"/>
                </a:solidFill>
                <a:latin typeface="黑体" pitchFamily="49" charset="-122"/>
                <a:ea typeface="黑体" pitchFamily="49" charset="-122"/>
              </a:rPr>
              <a:t>高空作业指距基准面</a:t>
            </a:r>
            <a:r>
              <a:rPr lang="en-US" altLang="zh-CN" sz="2100" dirty="0">
                <a:solidFill>
                  <a:srgbClr val="006699"/>
                </a:solidFill>
                <a:latin typeface="黑体" pitchFamily="49" charset="-122"/>
                <a:ea typeface="黑体" pitchFamily="49" charset="-122"/>
              </a:rPr>
              <a:t>2</a:t>
            </a:r>
            <a:r>
              <a:rPr lang="zh-CN" altLang="en-US" sz="2100" dirty="0">
                <a:solidFill>
                  <a:srgbClr val="006699"/>
                </a:solidFill>
                <a:latin typeface="黑体" pitchFamily="49" charset="-122"/>
                <a:ea typeface="黑体" pitchFamily="49" charset="-122"/>
              </a:rPr>
              <a:t>米含</a:t>
            </a:r>
            <a:r>
              <a:rPr lang="en-US" altLang="zh-CN" sz="2100" dirty="0">
                <a:solidFill>
                  <a:srgbClr val="006699"/>
                </a:solidFill>
                <a:latin typeface="黑体" pitchFamily="49" charset="-122"/>
                <a:ea typeface="黑体" pitchFamily="49" charset="-122"/>
              </a:rPr>
              <a:t>2</a:t>
            </a:r>
            <a:r>
              <a:rPr lang="zh-CN" altLang="en-US" sz="2100" dirty="0">
                <a:solidFill>
                  <a:srgbClr val="006699"/>
                </a:solidFill>
                <a:latin typeface="黑体" pitchFamily="49" charset="-122"/>
                <a:ea typeface="黑体" pitchFamily="49" charset="-122"/>
              </a:rPr>
              <a:t>米以上，可能坠落的高处</a:t>
            </a:r>
            <a:r>
              <a:rPr lang="zh-CN" altLang="en-US" sz="2100" dirty="0" smtClean="0">
                <a:solidFill>
                  <a:srgbClr val="006699"/>
                </a:solidFill>
                <a:latin typeface="黑体" pitchFamily="49" charset="-122"/>
                <a:ea typeface="黑体" pitchFamily="49" charset="-122"/>
              </a:rPr>
              <a:t>进行的作业。公司高处作业主要有</a:t>
            </a:r>
            <a:r>
              <a:rPr lang="zh-CN" altLang="en-US" sz="2100" dirty="0">
                <a:solidFill>
                  <a:srgbClr val="006699"/>
                </a:solidFill>
                <a:latin typeface="黑体" pitchFamily="49" charset="-122"/>
                <a:ea typeface="黑体" pitchFamily="49" charset="-122"/>
              </a:rPr>
              <a:t>：高架台作业、车顶作业、梯子作业、升降台作业。</a:t>
            </a:r>
          </a:p>
        </p:txBody>
      </p:sp>
      <p:pic>
        <p:nvPicPr>
          <p:cNvPr id="2097267" name="Picture 7" descr="高架子"/>
          <p:cNvPicPr>
            <a:picLocks noChangeAspect="1" noChangeArrowheads="1"/>
          </p:cNvPicPr>
          <p:nvPr/>
        </p:nvPicPr>
        <p:blipFill>
          <a:blip r:embed="rId3" cstate="print"/>
          <a:srcRect/>
          <a:stretch>
            <a:fillRect/>
          </a:stretch>
        </p:blipFill>
        <p:spPr bwMode="auto">
          <a:xfrm>
            <a:off x="5669280" y="3903791"/>
            <a:ext cx="2145792" cy="2801810"/>
          </a:xfrm>
          <a:prstGeom prst="rect">
            <a:avLst/>
          </a:prstGeom>
          <a:noFill/>
          <a:ln w="9525">
            <a:noFill/>
            <a:miter lim="800000"/>
            <a:headEnd/>
            <a:tailEnd/>
          </a:ln>
        </p:spPr>
      </p:pic>
      <p:pic>
        <p:nvPicPr>
          <p:cNvPr id="2097268" name="Picture 8" descr="车顶作业"/>
          <p:cNvPicPr>
            <a:picLocks noChangeAspect="1" noChangeArrowheads="1"/>
          </p:cNvPicPr>
          <p:nvPr/>
        </p:nvPicPr>
        <p:blipFill>
          <a:blip r:embed="rId4" cstate="print"/>
          <a:srcRect/>
          <a:stretch>
            <a:fillRect/>
          </a:stretch>
        </p:blipFill>
        <p:spPr bwMode="auto">
          <a:xfrm>
            <a:off x="7934897" y="3901059"/>
            <a:ext cx="2012950" cy="2787650"/>
          </a:xfrm>
          <a:prstGeom prst="rect">
            <a:avLst/>
          </a:prstGeom>
          <a:noFill/>
          <a:ln w="9525">
            <a:noFill/>
            <a:miter lim="800000"/>
            <a:headEnd/>
            <a:tailEnd/>
          </a:ln>
        </p:spPr>
      </p:pic>
      <p:pic>
        <p:nvPicPr>
          <p:cNvPr id="2097269" name="Picture 9" descr="升降台"/>
          <p:cNvPicPr>
            <a:picLocks noChangeAspect="1" noChangeArrowheads="1"/>
          </p:cNvPicPr>
          <p:nvPr/>
        </p:nvPicPr>
        <p:blipFill>
          <a:blip r:embed="rId5" cstate="print"/>
          <a:srcRect/>
          <a:stretch>
            <a:fillRect/>
          </a:stretch>
        </p:blipFill>
        <p:spPr bwMode="auto">
          <a:xfrm>
            <a:off x="7924800" y="1162050"/>
            <a:ext cx="2020888" cy="2654046"/>
          </a:xfrm>
          <a:prstGeom prst="rect">
            <a:avLst/>
          </a:prstGeom>
          <a:noFill/>
          <a:ln w="9525">
            <a:noFill/>
            <a:miter lim="800000"/>
            <a:headEnd/>
            <a:tailEnd/>
          </a:ln>
        </p:spPr>
      </p:pic>
      <p:sp>
        <p:nvSpPr>
          <p:cNvPr id="9"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ransition>
    <p:checker dir="ver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2" name="Rectangle 2"/>
          <p:cNvSpPr>
            <a:spLocks noChangeArrowheads="1"/>
          </p:cNvSpPr>
          <p:nvPr/>
        </p:nvSpPr>
        <p:spPr bwMode="auto">
          <a:xfrm>
            <a:off x="1824038" y="1133475"/>
            <a:ext cx="5748337" cy="444500"/>
          </a:xfrm>
          <a:prstGeom prst="rect">
            <a:avLst/>
          </a:prstGeom>
          <a:noFill/>
          <a:ln w="9525">
            <a:noFill/>
            <a:miter lim="800000"/>
            <a:headEnd/>
            <a:tailEnd/>
          </a:ln>
        </p:spPr>
        <p:txBody>
          <a:bodyPr lIns="0" tIns="0" rIns="0" bIns="0">
            <a:spAutoFit/>
          </a:bodyPr>
          <a:lstStyle/>
          <a:p>
            <a:pPr algn="ctr"/>
            <a:r>
              <a:rPr kumimoji="1" lang="en-US" altLang="zh-CN" sz="2600" dirty="0" smtClean="0">
                <a:solidFill>
                  <a:srgbClr val="006699"/>
                </a:solidFill>
                <a:latin typeface="黑体" pitchFamily="49" charset="-122"/>
                <a:ea typeface="黑体" pitchFamily="49" charset="-122"/>
              </a:rPr>
              <a:t>2.7</a:t>
            </a:r>
            <a:r>
              <a:rPr kumimoji="1" lang="zh-CN" altLang="en-US" sz="2600" dirty="0" smtClean="0">
                <a:solidFill>
                  <a:srgbClr val="006699"/>
                </a:solidFill>
                <a:latin typeface="黑体" pitchFamily="49" charset="-122"/>
                <a:ea typeface="黑体" pitchFamily="49" charset="-122"/>
              </a:rPr>
              <a:t>作业过程安全用电要求</a:t>
            </a:r>
            <a:endParaRPr kumimoji="1" lang="zh-CN" altLang="en-US" sz="2600" dirty="0">
              <a:solidFill>
                <a:srgbClr val="006699"/>
              </a:solidFill>
              <a:latin typeface="黑体" pitchFamily="49" charset="-122"/>
              <a:ea typeface="黑体" pitchFamily="49" charset="-122"/>
            </a:endParaRPr>
          </a:p>
        </p:txBody>
      </p:sp>
      <p:sp>
        <p:nvSpPr>
          <p:cNvPr id="1049213" name="Rectangle 14"/>
          <p:cNvSpPr>
            <a:spLocks noChangeArrowheads="1"/>
          </p:cNvSpPr>
          <p:nvPr/>
        </p:nvSpPr>
        <p:spPr bwMode="auto">
          <a:xfrm>
            <a:off x="407988" y="1607312"/>
            <a:ext cx="9472612" cy="3536188"/>
          </a:xfrm>
          <a:prstGeom prst="rect">
            <a:avLst/>
          </a:prstGeom>
          <a:noFill/>
          <a:ln w="9525">
            <a:noFill/>
            <a:miter lim="800000"/>
            <a:headEnd/>
            <a:tailEnd/>
          </a:ln>
        </p:spPr>
        <p:txBody>
          <a:bodyPr lIns="101789" tIns="50894" rIns="101789" bIns="50894"/>
          <a:lstStyle/>
          <a:p>
            <a:pPr defTabSz="1014413" eaLnBrk="0" hangingPunct="0">
              <a:lnSpc>
                <a:spcPct val="150000"/>
              </a:lnSpc>
            </a:pPr>
            <a:r>
              <a:rPr kumimoji="1" lang="zh-CN" altLang="en-US" sz="2100" dirty="0" smtClean="0">
                <a:solidFill>
                  <a:srgbClr val="006699"/>
                </a:solidFill>
                <a:latin typeface="黑体" pitchFamily="49" charset="-122"/>
                <a:ea typeface="黑体" pitchFamily="49" charset="-122"/>
              </a:rPr>
              <a:t>员工经常接触的用电器有各类机械设备、焊机、手持电动工具等。</a:t>
            </a:r>
            <a:endParaRPr kumimoji="1" lang="en-US" altLang="zh-CN" sz="2100" dirty="0" smtClean="0">
              <a:solidFill>
                <a:srgbClr val="006699"/>
              </a:solidFill>
              <a:latin typeface="黑体" pitchFamily="49" charset="-122"/>
              <a:ea typeface="黑体" pitchFamily="49" charset="-122"/>
            </a:endParaRPr>
          </a:p>
          <a:p>
            <a:pPr defTabSz="1014413" eaLnBrk="0" hangingPunct="0">
              <a:lnSpc>
                <a:spcPct val="150000"/>
              </a:lnSpc>
            </a:pPr>
            <a:r>
              <a:rPr kumimoji="1" lang="zh-CN" altLang="en-US" sz="2100" dirty="0" smtClean="0">
                <a:solidFill>
                  <a:srgbClr val="006699"/>
                </a:solidFill>
                <a:latin typeface="黑体" pitchFamily="49" charset="-122"/>
                <a:ea typeface="黑体" pitchFamily="49" charset="-122"/>
              </a:rPr>
              <a:t>作业过程安全用电要求：</a:t>
            </a:r>
            <a:endParaRPr kumimoji="1" lang="en-US" altLang="zh-CN" sz="2100" dirty="0" smtClean="0">
              <a:solidFill>
                <a:srgbClr val="006699"/>
              </a:solidFill>
              <a:latin typeface="黑体" pitchFamily="49" charset="-122"/>
              <a:ea typeface="黑体" pitchFamily="49" charset="-122"/>
            </a:endParaRPr>
          </a:p>
          <a:p>
            <a:pPr defTabSz="1014413" eaLnBrk="0" hangingPunct="0">
              <a:lnSpc>
                <a:spcPct val="150000"/>
              </a:lnSpc>
            </a:pPr>
            <a:r>
              <a:rPr kumimoji="1" lang="en-US" altLang="zh-CN" sz="2100" dirty="0" smtClean="0">
                <a:solidFill>
                  <a:srgbClr val="006699"/>
                </a:solidFill>
                <a:latin typeface="黑体" pitchFamily="49" charset="-122"/>
                <a:ea typeface="黑体" pitchFamily="49" charset="-122"/>
              </a:rPr>
              <a:t>1</a:t>
            </a:r>
            <a:r>
              <a:rPr kumimoji="1" lang="zh-CN" altLang="en-US" sz="2100" dirty="0" smtClean="0">
                <a:solidFill>
                  <a:srgbClr val="006699"/>
                </a:solidFill>
                <a:latin typeface="黑体" pitchFamily="49" charset="-122"/>
                <a:ea typeface="黑体" pitchFamily="49" charset="-122"/>
              </a:rPr>
              <a:t>、</a:t>
            </a:r>
            <a:r>
              <a:rPr kumimoji="1" lang="zh-CN" altLang="zh-CN" sz="2100" dirty="0" smtClean="0">
                <a:solidFill>
                  <a:srgbClr val="006699"/>
                </a:solidFill>
                <a:latin typeface="黑体" pitchFamily="49" charset="-122"/>
                <a:ea typeface="黑体" pitchFamily="49" charset="-122"/>
              </a:rPr>
              <a:t>非电工不准拆装、修理电气设备，发现破损的电线、开关、灯头及插座应及时</a:t>
            </a:r>
            <a:r>
              <a:rPr kumimoji="1" lang="zh-CN" altLang="en-US" sz="2100" dirty="0" smtClean="0">
                <a:solidFill>
                  <a:srgbClr val="006699"/>
                </a:solidFill>
                <a:latin typeface="黑体" pitchFamily="49" charset="-122"/>
                <a:ea typeface="黑体" pitchFamily="49" charset="-122"/>
              </a:rPr>
              <a:t>报</a:t>
            </a:r>
            <a:r>
              <a:rPr kumimoji="1" lang="zh-CN" altLang="zh-CN" sz="2100" dirty="0" smtClean="0">
                <a:solidFill>
                  <a:srgbClr val="006699"/>
                </a:solidFill>
                <a:latin typeface="黑体" pitchFamily="49" charset="-122"/>
                <a:ea typeface="黑体" pitchFamily="49" charset="-122"/>
              </a:rPr>
              <a:t>修，不得带</a:t>
            </a:r>
            <a:r>
              <a:rPr kumimoji="1" lang="zh-CN" altLang="en-US" sz="2100" dirty="0" smtClean="0">
                <a:solidFill>
                  <a:srgbClr val="006699"/>
                </a:solidFill>
                <a:latin typeface="黑体" pitchFamily="49" charset="-122"/>
                <a:ea typeface="黑体" pitchFamily="49" charset="-122"/>
              </a:rPr>
              <a:t>病</a:t>
            </a:r>
            <a:r>
              <a:rPr kumimoji="1" lang="zh-CN" altLang="zh-CN" sz="2100" dirty="0" smtClean="0">
                <a:solidFill>
                  <a:srgbClr val="006699"/>
                </a:solidFill>
                <a:latin typeface="黑体" pitchFamily="49" charset="-122"/>
                <a:ea typeface="黑体" pitchFamily="49" charset="-122"/>
              </a:rPr>
              <a:t>运行。</a:t>
            </a:r>
            <a:endParaRPr kumimoji="1" lang="en-US" altLang="zh-CN" sz="2100" dirty="0" smtClean="0">
              <a:solidFill>
                <a:srgbClr val="006699"/>
              </a:solidFill>
              <a:latin typeface="黑体" pitchFamily="49" charset="-122"/>
              <a:ea typeface="黑体" pitchFamily="49" charset="-122"/>
            </a:endParaRPr>
          </a:p>
          <a:p>
            <a:pPr defTabSz="1014413" eaLnBrk="0" hangingPunct="0">
              <a:lnSpc>
                <a:spcPct val="150000"/>
              </a:lnSpc>
            </a:pPr>
            <a:r>
              <a:rPr kumimoji="1" lang="en-US" altLang="zh-CN" sz="2100" dirty="0" smtClean="0">
                <a:solidFill>
                  <a:srgbClr val="006699"/>
                </a:solidFill>
                <a:latin typeface="黑体" pitchFamily="49" charset="-122"/>
                <a:ea typeface="黑体" pitchFamily="49" charset="-122"/>
              </a:rPr>
              <a:t>2</a:t>
            </a:r>
            <a:r>
              <a:rPr kumimoji="1" lang="zh-CN" altLang="en-US" sz="2100" dirty="0" smtClean="0">
                <a:solidFill>
                  <a:srgbClr val="006699"/>
                </a:solidFill>
                <a:latin typeface="黑体" pitchFamily="49" charset="-122"/>
                <a:ea typeface="黑体" pitchFamily="49" charset="-122"/>
              </a:rPr>
              <a:t>、</a:t>
            </a:r>
            <a:r>
              <a:rPr kumimoji="1" lang="zh-CN" altLang="zh-CN" sz="2100" dirty="0" smtClean="0">
                <a:solidFill>
                  <a:srgbClr val="006699"/>
                </a:solidFill>
                <a:latin typeface="黑体" pitchFamily="49" charset="-122"/>
                <a:ea typeface="黑体" pitchFamily="49" charset="-122"/>
              </a:rPr>
              <a:t>车间内的电气设备和开关，任何人不准随意乱动。</a:t>
            </a:r>
            <a:endParaRPr kumimoji="1" lang="en-US" altLang="zh-CN" sz="2100" dirty="0" smtClean="0">
              <a:solidFill>
                <a:srgbClr val="006699"/>
              </a:solidFill>
              <a:latin typeface="黑体" pitchFamily="49" charset="-122"/>
              <a:ea typeface="黑体" pitchFamily="49" charset="-122"/>
            </a:endParaRPr>
          </a:p>
          <a:p>
            <a:pPr>
              <a:lnSpc>
                <a:spcPct val="150000"/>
              </a:lnSpc>
              <a:tabLst>
                <a:tab pos="342900" algn="l"/>
              </a:tabLst>
            </a:pPr>
            <a:r>
              <a:rPr kumimoji="1" lang="en-US" altLang="zh-CN" sz="2100" dirty="0" smtClean="0">
                <a:solidFill>
                  <a:srgbClr val="006699"/>
                </a:solidFill>
                <a:latin typeface="黑体" pitchFamily="49" charset="-122"/>
                <a:ea typeface="黑体" pitchFamily="49" charset="-122"/>
              </a:rPr>
              <a:t>3</a:t>
            </a:r>
            <a:r>
              <a:rPr kumimoji="1" lang="zh-CN" altLang="en-US" sz="2100" dirty="0" smtClean="0">
                <a:solidFill>
                  <a:srgbClr val="006699"/>
                </a:solidFill>
                <a:latin typeface="黑体" pitchFamily="49" charset="-122"/>
                <a:ea typeface="黑体" pitchFamily="49" charset="-122"/>
              </a:rPr>
              <a:t>、使用手持电动工具作业前检查电源线和插头是否破损，开关是否灵敏、可靠。</a:t>
            </a:r>
            <a:endParaRPr kumimoji="1" lang="en-US" altLang="zh-CN" sz="2100" dirty="0" smtClean="0">
              <a:solidFill>
                <a:srgbClr val="006699"/>
              </a:solidFill>
              <a:latin typeface="黑体" pitchFamily="49" charset="-122"/>
              <a:ea typeface="黑体" pitchFamily="49" charset="-122"/>
            </a:endParaRPr>
          </a:p>
          <a:p>
            <a:pPr lvl="0">
              <a:lnSpc>
                <a:spcPct val="150000"/>
              </a:lnSpc>
              <a:tabLst>
                <a:tab pos="342900" algn="l"/>
              </a:tabLst>
            </a:pPr>
            <a:r>
              <a:rPr kumimoji="1" lang="en-US" altLang="zh-CN" sz="2100" dirty="0" smtClean="0">
                <a:solidFill>
                  <a:srgbClr val="006699"/>
                </a:solidFill>
                <a:latin typeface="黑体" pitchFamily="49" charset="-122"/>
                <a:ea typeface="黑体" pitchFamily="49" charset="-122"/>
              </a:rPr>
              <a:t>4</a:t>
            </a:r>
            <a:r>
              <a:rPr kumimoji="1" lang="zh-CN" altLang="en-US" sz="2100" dirty="0" smtClean="0">
                <a:solidFill>
                  <a:srgbClr val="006699"/>
                </a:solidFill>
                <a:latin typeface="黑体" pitchFamily="49" charset="-122"/>
                <a:ea typeface="黑体" pitchFamily="49" charset="-122"/>
              </a:rPr>
              <a:t>、焊接作业前检查焊机一、二次接线柱防护罩是否齐全，一二次接线是否破损。</a:t>
            </a:r>
            <a:endParaRPr kumimoji="1" lang="en-US" altLang="zh-CN" sz="2100" dirty="0" smtClean="0">
              <a:solidFill>
                <a:srgbClr val="006699"/>
              </a:solidFill>
              <a:latin typeface="黑体" pitchFamily="49" charset="-122"/>
              <a:ea typeface="黑体" pitchFamily="49" charset="-122"/>
            </a:endParaRPr>
          </a:p>
          <a:p>
            <a:pPr lvl="0">
              <a:lnSpc>
                <a:spcPct val="150000"/>
              </a:lnSpc>
              <a:tabLst>
                <a:tab pos="342900" algn="l"/>
              </a:tabLst>
            </a:pPr>
            <a:r>
              <a:rPr kumimoji="1" lang="en-US" altLang="zh-CN" sz="2100" dirty="0" smtClean="0">
                <a:solidFill>
                  <a:srgbClr val="006699"/>
                </a:solidFill>
                <a:latin typeface="黑体" pitchFamily="49" charset="-122"/>
                <a:ea typeface="黑体" pitchFamily="49" charset="-122"/>
              </a:rPr>
              <a:t>5</a:t>
            </a:r>
            <a:r>
              <a:rPr kumimoji="1" lang="zh-CN" altLang="en-US" sz="2100" dirty="0" smtClean="0">
                <a:solidFill>
                  <a:srgbClr val="006699"/>
                </a:solidFill>
                <a:latin typeface="黑体" pitchFamily="49" charset="-122"/>
                <a:ea typeface="黑体" pitchFamily="49" charset="-122"/>
              </a:rPr>
              <a:t>、走线作业前将设备工具电源线撤出走线区域。</a:t>
            </a:r>
            <a:endParaRPr kumimoji="1" lang="en-US" altLang="zh-CN" sz="2100" dirty="0" smtClean="0">
              <a:solidFill>
                <a:srgbClr val="006699"/>
              </a:solidFill>
              <a:latin typeface="黑体" pitchFamily="49" charset="-122"/>
              <a:ea typeface="黑体" pitchFamily="49" charset="-122"/>
            </a:endParaRPr>
          </a:p>
          <a:p>
            <a:pPr lvl="0">
              <a:lnSpc>
                <a:spcPct val="150000"/>
              </a:lnSpc>
              <a:tabLst>
                <a:tab pos="342900" algn="l"/>
              </a:tabLst>
            </a:pPr>
            <a:r>
              <a:rPr kumimoji="1" lang="en-US" altLang="zh-CN" sz="2100" dirty="0" smtClean="0">
                <a:solidFill>
                  <a:srgbClr val="006699"/>
                </a:solidFill>
                <a:latin typeface="黑体" pitchFamily="49" charset="-122"/>
                <a:ea typeface="黑体" pitchFamily="49" charset="-122"/>
              </a:rPr>
              <a:t>6</a:t>
            </a:r>
            <a:r>
              <a:rPr kumimoji="1" lang="zh-CN" altLang="en-US" sz="2100" dirty="0" smtClean="0">
                <a:solidFill>
                  <a:srgbClr val="006699"/>
                </a:solidFill>
                <a:latin typeface="黑体" pitchFamily="49" charset="-122"/>
                <a:ea typeface="黑体" pitchFamily="49" charset="-122"/>
              </a:rPr>
              <a:t>、</a:t>
            </a:r>
            <a:r>
              <a:rPr kumimoji="1" lang="zh-CN" altLang="zh-CN" sz="2100" dirty="0" smtClean="0">
                <a:solidFill>
                  <a:srgbClr val="006699"/>
                </a:solidFill>
                <a:latin typeface="黑体" pitchFamily="49" charset="-122"/>
                <a:ea typeface="黑体" pitchFamily="49" charset="-122"/>
              </a:rPr>
              <a:t>移动某些非固定安装的电气设备时，如电风扇、照明灯、电焊机等，必须先切断电源再移动。</a:t>
            </a:r>
            <a:endParaRPr kumimoji="1" lang="en-US" altLang="zh-CN" sz="2100" dirty="0" smtClean="0">
              <a:solidFill>
                <a:srgbClr val="006699"/>
              </a:solidFill>
              <a:latin typeface="黑体" pitchFamily="49" charset="-122"/>
              <a:ea typeface="黑体" pitchFamily="49" charset="-122"/>
            </a:endParaRPr>
          </a:p>
          <a:p>
            <a:pPr lvl="0">
              <a:lnSpc>
                <a:spcPct val="150000"/>
              </a:lnSpc>
              <a:tabLst>
                <a:tab pos="342900" algn="l"/>
              </a:tabLst>
            </a:pPr>
            <a:r>
              <a:rPr kumimoji="1" lang="en-US" altLang="zh-CN" sz="2100" dirty="0" smtClean="0">
                <a:solidFill>
                  <a:srgbClr val="006699"/>
                </a:solidFill>
                <a:latin typeface="黑体" pitchFamily="49" charset="-122"/>
                <a:ea typeface="黑体" pitchFamily="49" charset="-122"/>
              </a:rPr>
              <a:t>         7</a:t>
            </a:r>
            <a:r>
              <a:rPr kumimoji="1" lang="zh-CN" altLang="en-US" sz="2100" dirty="0" smtClean="0">
                <a:solidFill>
                  <a:srgbClr val="006699"/>
                </a:solidFill>
                <a:latin typeface="黑体" pitchFamily="49" charset="-122"/>
                <a:ea typeface="黑体" pitchFamily="49" charset="-122"/>
              </a:rPr>
              <a:t>、按规定佩戴和使用绝缘劳动防护用品。</a:t>
            </a:r>
          </a:p>
          <a:p>
            <a:pPr>
              <a:lnSpc>
                <a:spcPct val="150000"/>
              </a:lnSpc>
              <a:tabLst>
                <a:tab pos="342900" algn="l"/>
              </a:tabLst>
            </a:pPr>
            <a:endParaRPr kumimoji="1" lang="zh-CN" altLang="en-US" sz="2100" dirty="0" smtClean="0">
              <a:solidFill>
                <a:srgbClr val="006699"/>
              </a:solidFill>
              <a:latin typeface="黑体" pitchFamily="49" charset="-122"/>
              <a:ea typeface="黑体" pitchFamily="49" charset="-122"/>
            </a:endParaRPr>
          </a:p>
          <a:p>
            <a:pPr defTabSz="1014413" eaLnBrk="0" hangingPunct="0">
              <a:lnSpc>
                <a:spcPct val="150000"/>
              </a:lnSpc>
            </a:pPr>
            <a:endParaRPr kumimoji="1" lang="en-US" altLang="zh-CN" sz="2100" dirty="0" smtClean="0">
              <a:solidFill>
                <a:srgbClr val="006699"/>
              </a:solidFill>
              <a:latin typeface="黑体" pitchFamily="49" charset="-122"/>
              <a:ea typeface="黑体" pitchFamily="49" charset="-122"/>
            </a:endParaRPr>
          </a:p>
          <a:p>
            <a:pPr defTabSz="1014413" eaLnBrk="0" hangingPunct="0">
              <a:lnSpc>
                <a:spcPct val="150000"/>
              </a:lnSpc>
            </a:pPr>
            <a:endParaRPr kumimoji="1" lang="zh-CN" altLang="en-US" sz="2100" dirty="0" smtClean="0">
              <a:solidFill>
                <a:srgbClr val="006699"/>
              </a:solidFill>
              <a:latin typeface="黑体" pitchFamily="49" charset="-122"/>
              <a:ea typeface="黑体" pitchFamily="49" charset="-122"/>
            </a:endParaRPr>
          </a:p>
        </p:txBody>
      </p:sp>
      <p:sp>
        <p:nvSpPr>
          <p:cNvPr id="5"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70" name="Picture 1" descr="D:\Users\guobk\Desktop\001.jpg"/>
          <p:cNvPicPr>
            <a:picLocks noChangeAspect="1" noChangeArrowheads="1"/>
          </p:cNvPicPr>
          <p:nvPr/>
        </p:nvPicPr>
        <p:blipFill>
          <a:blip r:embed="rId2" cstate="print"/>
          <a:srcRect/>
          <a:stretch>
            <a:fillRect/>
          </a:stretch>
        </p:blipFill>
        <p:spPr bwMode="auto">
          <a:xfrm>
            <a:off x="7027648" y="1955800"/>
            <a:ext cx="2725952" cy="1820864"/>
          </a:xfrm>
          <a:prstGeom prst="rect">
            <a:avLst/>
          </a:prstGeom>
          <a:noFill/>
          <a:ln w="9525">
            <a:noFill/>
            <a:miter lim="800000"/>
            <a:headEnd/>
            <a:tailEnd/>
          </a:ln>
        </p:spPr>
      </p:pic>
      <p:pic>
        <p:nvPicPr>
          <p:cNvPr id="2097271" name="Picture 2" descr="D:\Users\guobk\Desktop\001.jpg"/>
          <p:cNvPicPr>
            <a:picLocks noChangeAspect="1" noChangeArrowheads="1"/>
          </p:cNvPicPr>
          <p:nvPr/>
        </p:nvPicPr>
        <p:blipFill>
          <a:blip r:embed="rId3" cstate="print"/>
          <a:srcRect/>
          <a:stretch>
            <a:fillRect/>
          </a:stretch>
        </p:blipFill>
        <p:spPr bwMode="auto">
          <a:xfrm>
            <a:off x="723900" y="4648200"/>
            <a:ext cx="1810684" cy="2232716"/>
          </a:xfrm>
          <a:prstGeom prst="rect">
            <a:avLst/>
          </a:prstGeom>
          <a:noFill/>
          <a:ln w="9525">
            <a:noFill/>
            <a:miter lim="800000"/>
            <a:headEnd/>
            <a:tailEnd/>
          </a:ln>
        </p:spPr>
      </p:pic>
      <p:sp>
        <p:nvSpPr>
          <p:cNvPr id="1049215" name="矩形 9"/>
          <p:cNvSpPr/>
          <p:nvPr/>
        </p:nvSpPr>
        <p:spPr>
          <a:xfrm>
            <a:off x="774700" y="1854325"/>
            <a:ext cx="6197600" cy="3444240"/>
          </a:xfrm>
          <a:prstGeom prst="rect">
            <a:avLst/>
          </a:prstGeom>
        </p:spPr>
        <p:txBody>
          <a:bodyPr wrap="square">
            <a:spAutoFit/>
          </a:bodyPr>
          <a:lstStyle/>
          <a:p>
            <a:pPr fontAlgn="ctr">
              <a:lnSpc>
                <a:spcPct val="150000"/>
              </a:lnSpc>
              <a:spcBef>
                <a:spcPts val="0"/>
              </a:spcBef>
              <a:spcAft>
                <a:spcPts val="0"/>
              </a:spcAft>
            </a:pPr>
            <a:r>
              <a:rPr lang="zh-CN" altLang="en-US" sz="2100" dirty="0" smtClean="0">
                <a:solidFill>
                  <a:srgbClr val="006699"/>
                </a:solidFill>
                <a:latin typeface="黑体" pitchFamily="49" charset="-122"/>
                <a:ea typeface="黑体" pitchFamily="49" charset="-122"/>
              </a:rPr>
              <a:t>公司员工可接触到的危险化学品主要为腐蚀性危险化学品。如：氢氟酸、脱脂剂等，可导致员工灼伤。</a:t>
            </a:r>
            <a:endParaRPr lang="en-US" altLang="zh-CN" sz="2100" dirty="0" smtClean="0">
              <a:solidFill>
                <a:srgbClr val="006699"/>
              </a:solidFill>
              <a:latin typeface="黑体" pitchFamily="49" charset="-122"/>
              <a:ea typeface="黑体" pitchFamily="49" charset="-122"/>
            </a:endParaRPr>
          </a:p>
          <a:p>
            <a:pPr fontAlgn="ctr">
              <a:lnSpc>
                <a:spcPct val="150000"/>
              </a:lnSpc>
            </a:pPr>
            <a:r>
              <a:rPr lang="zh-CN" altLang="en-US" sz="2100" dirty="0" smtClean="0">
                <a:solidFill>
                  <a:srgbClr val="006699"/>
                </a:solidFill>
                <a:latin typeface="黑体" pitchFamily="49" charset="-122"/>
                <a:ea typeface="黑体" pitchFamily="49" charset="-122"/>
              </a:rPr>
              <a:t>员工必须经公司或车间安全管理人员审批通过后方可使用腐蚀性化学品化学品，未经允许不得使用，员工作业时应使用防护用品对手部、面部等重点部位进行防护。</a:t>
            </a:r>
          </a:p>
        </p:txBody>
      </p:sp>
      <p:sp>
        <p:nvSpPr>
          <p:cNvPr id="1049216" name="Text Box 21"/>
          <p:cNvSpPr txBox="1">
            <a:spLocks noChangeArrowheads="1"/>
          </p:cNvSpPr>
          <p:nvPr/>
        </p:nvSpPr>
        <p:spPr bwMode="auto">
          <a:xfrm>
            <a:off x="2950782" y="1248537"/>
            <a:ext cx="4827714" cy="781726"/>
          </a:xfrm>
          <a:prstGeom prst="rect">
            <a:avLst/>
          </a:prstGeom>
          <a:noFill/>
          <a:ln w="9525">
            <a:noFill/>
            <a:miter lim="800000"/>
            <a:headEnd/>
            <a:tailEnd/>
          </a:ln>
        </p:spPr>
        <p:txBody>
          <a:bodyPr wrap="square" lIns="91415" tIns="45707" rIns="91415" bIns="45707">
            <a:spAutoFit/>
          </a:bodyPr>
          <a:lstStyle/>
          <a:p>
            <a:pPr marL="728663" indent="-728663" algn="ctr" defTabSz="1014413">
              <a:lnSpc>
                <a:spcPct val="80000"/>
              </a:lnSpc>
            </a:pPr>
            <a:r>
              <a:rPr kumimoji="1" lang="en-US" altLang="zh-CN" sz="2600" dirty="0" smtClean="0">
                <a:solidFill>
                  <a:srgbClr val="006699"/>
                </a:solidFill>
                <a:latin typeface="黑体" pitchFamily="49" charset="-122"/>
                <a:ea typeface="黑体" pitchFamily="49" charset="-122"/>
              </a:rPr>
              <a:t>2.8</a:t>
            </a:r>
            <a:r>
              <a:rPr kumimoji="1" lang="zh-CN" altLang="en-US" sz="2600" dirty="0" smtClean="0">
                <a:solidFill>
                  <a:srgbClr val="006699"/>
                </a:solidFill>
                <a:latin typeface="黑体" pitchFamily="49" charset="-122"/>
                <a:ea typeface="黑体" pitchFamily="49" charset="-122"/>
              </a:rPr>
              <a:t>危险化学品作业安全要求</a:t>
            </a:r>
            <a:endParaRPr kumimoji="1" lang="en-US" altLang="zh-CN" sz="2600" dirty="0" smtClean="0">
              <a:solidFill>
                <a:srgbClr val="006699"/>
              </a:solidFill>
              <a:latin typeface="黑体" pitchFamily="49" charset="-122"/>
              <a:ea typeface="黑体" pitchFamily="49" charset="-122"/>
            </a:endParaRPr>
          </a:p>
          <a:p>
            <a:pPr marL="728663" indent="-728663" algn="ctr" defTabSz="1014413">
              <a:lnSpc>
                <a:spcPct val="80000"/>
              </a:lnSpc>
            </a:pPr>
            <a:endParaRPr lang="zh-CN" altLang="en-US" sz="2800" dirty="0">
              <a:solidFill>
                <a:srgbClr val="006699"/>
              </a:solidFill>
            </a:endParaRPr>
          </a:p>
        </p:txBody>
      </p:sp>
      <p:sp>
        <p:nvSpPr>
          <p:cNvPr id="1049217" name="矩形 12"/>
          <p:cNvSpPr/>
          <p:nvPr/>
        </p:nvSpPr>
        <p:spPr>
          <a:xfrm>
            <a:off x="2514600" y="4799440"/>
            <a:ext cx="4406900" cy="2326639"/>
          </a:xfrm>
          <a:prstGeom prst="rect">
            <a:avLst/>
          </a:prstGeom>
        </p:spPr>
        <p:txBody>
          <a:bodyPr wrap="square">
            <a:spAutoFit/>
          </a:bodyPr>
          <a:lstStyle/>
          <a:p>
            <a:pPr algn="just">
              <a:lnSpc>
                <a:spcPct val="150000"/>
              </a:lnSpc>
            </a:pPr>
            <a:r>
              <a:rPr lang="zh-CN" altLang="en-US" sz="2100" dirty="0" smtClean="0">
                <a:solidFill>
                  <a:srgbClr val="006699"/>
                </a:solidFill>
                <a:latin typeface="黑体" pitchFamily="49" charset="-122"/>
                <a:ea typeface="黑体" pitchFamily="49" charset="-122"/>
              </a:rPr>
              <a:t>案例：</a:t>
            </a:r>
            <a:r>
              <a:rPr lang="en-US" altLang="zh-CN" sz="2100" dirty="0" smtClean="0">
                <a:solidFill>
                  <a:srgbClr val="006699"/>
                </a:solidFill>
                <a:latin typeface="黑体" pitchFamily="49" charset="-122"/>
                <a:ea typeface="黑体" pitchFamily="49" charset="-122"/>
              </a:rPr>
              <a:t>2014</a:t>
            </a:r>
            <a:r>
              <a:rPr lang="zh-CN" altLang="en-US" sz="2100" dirty="0" smtClean="0">
                <a:solidFill>
                  <a:srgbClr val="006699"/>
                </a:solidFill>
                <a:latin typeface="黑体" pitchFamily="49" charset="-122"/>
                <a:ea typeface="黑体" pitchFamily="49" charset="-122"/>
              </a:rPr>
              <a:t>年</a:t>
            </a:r>
            <a:r>
              <a:rPr lang="en-US" altLang="zh-CN" sz="2100" dirty="0" smtClean="0">
                <a:solidFill>
                  <a:srgbClr val="006699"/>
                </a:solidFill>
                <a:latin typeface="黑体" pitchFamily="49" charset="-122"/>
                <a:ea typeface="黑体" pitchFamily="49" charset="-122"/>
              </a:rPr>
              <a:t>4</a:t>
            </a:r>
            <a:r>
              <a:rPr lang="zh-CN" altLang="en-US" sz="2100" dirty="0" smtClean="0">
                <a:solidFill>
                  <a:srgbClr val="006699"/>
                </a:solidFill>
                <a:latin typeface="黑体" pitchFamily="49" charset="-122"/>
                <a:ea typeface="黑体" pitchFamily="49" charset="-122"/>
              </a:rPr>
              <a:t>月</a:t>
            </a:r>
            <a:r>
              <a:rPr lang="en-US" altLang="zh-CN" sz="2100" dirty="0" smtClean="0">
                <a:solidFill>
                  <a:srgbClr val="006699"/>
                </a:solidFill>
                <a:latin typeface="黑体" pitchFamily="49" charset="-122"/>
                <a:ea typeface="黑体" pitchFamily="49" charset="-122"/>
              </a:rPr>
              <a:t>8</a:t>
            </a:r>
            <a:r>
              <a:rPr lang="zh-CN" altLang="en-US" sz="2100" dirty="0" smtClean="0">
                <a:solidFill>
                  <a:srgbClr val="006699"/>
                </a:solidFill>
                <a:latin typeface="黑体" pitchFamily="49" charset="-122"/>
                <a:ea typeface="黑体" pitchFamily="49" charset="-122"/>
              </a:rPr>
              <a:t>日，承装五车间员工李某，违反劳动纪律，私自找寻氢氟酸清理玻璃，过程中未采取防护措施，导致手部被严重烧伤。</a:t>
            </a:r>
          </a:p>
        </p:txBody>
      </p:sp>
      <p:pic>
        <p:nvPicPr>
          <p:cNvPr id="2097272" name="Picture 1" descr="D:\Users\guobk\Desktop\001.jpg"/>
          <p:cNvPicPr>
            <a:picLocks noChangeAspect="1" noChangeArrowheads="1"/>
          </p:cNvPicPr>
          <p:nvPr/>
        </p:nvPicPr>
        <p:blipFill>
          <a:blip r:embed="rId4" cstate="print"/>
          <a:srcRect/>
          <a:stretch>
            <a:fillRect/>
          </a:stretch>
        </p:blipFill>
        <p:spPr bwMode="auto">
          <a:xfrm>
            <a:off x="7011988" y="3960813"/>
            <a:ext cx="2735262" cy="2011362"/>
          </a:xfrm>
          <a:prstGeom prst="rect">
            <a:avLst/>
          </a:prstGeom>
          <a:noFill/>
          <a:ln w="9525">
            <a:noFill/>
            <a:miter lim="800000"/>
            <a:headEnd/>
            <a:tailEnd/>
          </a:ln>
        </p:spPr>
      </p:pic>
      <p:sp>
        <p:nvSpPr>
          <p:cNvPr id="9"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9" name="Rectangle 3"/>
          <p:cNvSpPr>
            <a:spLocks noGrp="1" noChangeArrowheads="1"/>
          </p:cNvSpPr>
          <p:nvPr>
            <p:ph type="body" idx="4294967295"/>
          </p:nvPr>
        </p:nvSpPr>
        <p:spPr bwMode="auto">
          <a:xfrm>
            <a:off x="1658112" y="6355969"/>
            <a:ext cx="6583680" cy="861695"/>
          </a:xfrm>
          <a:prstGeom prst="rect">
            <a:avLst/>
          </a:prstGeom>
          <a:noFill/>
          <a:ln>
            <a:miter lim="800000"/>
            <a:headEnd/>
            <a:tailEnd/>
          </a:ln>
        </p:spPr>
        <p:txBody>
          <a:bodyPr lIns="97210" tIns="48605" rIns="97210" bIns="48605"/>
          <a:lstStyle/>
          <a:p>
            <a:pPr marL="0" indent="0" algn="just">
              <a:spcBef>
                <a:spcPts val="0"/>
              </a:spcBef>
              <a:buNone/>
            </a:pPr>
            <a:r>
              <a:rPr lang="zh-CN" altLang="en-US" sz="2000" b="1" dirty="0" smtClean="0">
                <a:solidFill>
                  <a:srgbClr val="006699"/>
                </a:solidFill>
                <a:ea typeface="宋体" pitchFamily="2" charset="-122"/>
              </a:rPr>
              <a:t>公司车辆种类多、数量大（厂车</a:t>
            </a:r>
            <a:r>
              <a:rPr lang="en-US" altLang="zh-CN" sz="2000" b="1" dirty="0" smtClean="0">
                <a:solidFill>
                  <a:srgbClr val="006699"/>
                </a:solidFill>
                <a:ea typeface="宋体" pitchFamily="2" charset="-122"/>
              </a:rPr>
              <a:t>600</a:t>
            </a:r>
            <a:r>
              <a:rPr lang="zh-CN" altLang="en-US" sz="2000" b="1" dirty="0" smtClean="0">
                <a:solidFill>
                  <a:srgbClr val="006699"/>
                </a:solidFill>
                <a:ea typeface="宋体" pitchFamily="2" charset="-122"/>
              </a:rPr>
              <a:t>余辆、商品车日均</a:t>
            </a:r>
            <a:r>
              <a:rPr lang="en-US" altLang="zh-CN" sz="2000" b="1" dirty="0" smtClean="0">
                <a:solidFill>
                  <a:srgbClr val="006699"/>
                </a:solidFill>
                <a:ea typeface="宋体" pitchFamily="2" charset="-122"/>
              </a:rPr>
              <a:t>100</a:t>
            </a:r>
            <a:r>
              <a:rPr lang="zh-CN" altLang="en-US" sz="2000" b="1" dirty="0" smtClean="0">
                <a:solidFill>
                  <a:srgbClr val="006699"/>
                </a:solidFill>
                <a:ea typeface="宋体" pitchFamily="2" charset="-122"/>
              </a:rPr>
              <a:t>余辆，另其他车辆</a:t>
            </a:r>
            <a:r>
              <a:rPr lang="en-US" altLang="zh-CN" sz="2000" b="1" dirty="0" smtClean="0">
                <a:solidFill>
                  <a:srgbClr val="006699"/>
                </a:solidFill>
                <a:ea typeface="宋体" pitchFamily="2" charset="-122"/>
              </a:rPr>
              <a:t>100</a:t>
            </a:r>
            <a:r>
              <a:rPr lang="zh-CN" altLang="en-US" sz="2000" b="1" dirty="0" smtClean="0">
                <a:solidFill>
                  <a:srgbClr val="006699"/>
                </a:solidFill>
                <a:ea typeface="宋体" pitchFamily="2" charset="-122"/>
              </a:rPr>
              <a:t>余辆），交通安全压力较大。</a:t>
            </a:r>
          </a:p>
        </p:txBody>
      </p:sp>
      <p:pic>
        <p:nvPicPr>
          <p:cNvPr id="2097273" name="Picture 4" descr="内燃机叉车"/>
          <p:cNvPicPr>
            <a:picLocks noChangeArrowheads="1"/>
          </p:cNvPicPr>
          <p:nvPr/>
        </p:nvPicPr>
        <p:blipFill>
          <a:blip r:embed="rId2" cstate="print"/>
          <a:srcRect/>
          <a:stretch>
            <a:fillRect/>
          </a:stretch>
        </p:blipFill>
        <p:spPr bwMode="auto">
          <a:xfrm>
            <a:off x="1624966" y="1883347"/>
            <a:ext cx="2160000" cy="1440000"/>
          </a:xfrm>
          <a:prstGeom prst="rect">
            <a:avLst/>
          </a:prstGeom>
          <a:noFill/>
          <a:ln w="9525">
            <a:noFill/>
            <a:miter lim="800000"/>
            <a:headEnd/>
            <a:tailEnd/>
          </a:ln>
        </p:spPr>
      </p:pic>
      <p:pic>
        <p:nvPicPr>
          <p:cNvPr id="2097274" name="Picture 5" descr="电瓶牵引车"/>
          <p:cNvPicPr>
            <a:picLocks noChangeArrowheads="1"/>
          </p:cNvPicPr>
          <p:nvPr/>
        </p:nvPicPr>
        <p:blipFill>
          <a:blip r:embed="rId3" cstate="print"/>
          <a:srcRect/>
          <a:stretch>
            <a:fillRect/>
          </a:stretch>
        </p:blipFill>
        <p:spPr bwMode="auto">
          <a:xfrm>
            <a:off x="4136200" y="1901952"/>
            <a:ext cx="2160000" cy="1440000"/>
          </a:xfrm>
          <a:prstGeom prst="rect">
            <a:avLst/>
          </a:prstGeom>
          <a:noFill/>
          <a:ln w="9525">
            <a:noFill/>
            <a:miter lim="800000"/>
            <a:headEnd/>
            <a:tailEnd/>
          </a:ln>
        </p:spPr>
      </p:pic>
      <p:pic>
        <p:nvPicPr>
          <p:cNvPr id="2097275" name="Picture 6" descr="电瓶平板车"/>
          <p:cNvPicPr>
            <a:picLocks noChangeArrowheads="1"/>
          </p:cNvPicPr>
          <p:nvPr/>
        </p:nvPicPr>
        <p:blipFill>
          <a:blip r:embed="rId4" cstate="print"/>
          <a:srcRect/>
          <a:stretch>
            <a:fillRect/>
          </a:stretch>
        </p:blipFill>
        <p:spPr bwMode="auto">
          <a:xfrm>
            <a:off x="6705473" y="1878203"/>
            <a:ext cx="2160000" cy="1440000"/>
          </a:xfrm>
          <a:prstGeom prst="rect">
            <a:avLst/>
          </a:prstGeom>
          <a:noFill/>
          <a:ln w="9525">
            <a:noFill/>
            <a:miter lim="800000"/>
            <a:headEnd/>
            <a:tailEnd/>
          </a:ln>
        </p:spPr>
      </p:pic>
      <p:pic>
        <p:nvPicPr>
          <p:cNvPr id="2097276" name="Picture 7" descr="送货卡车"/>
          <p:cNvPicPr>
            <a:picLocks noChangeArrowheads="1"/>
          </p:cNvPicPr>
          <p:nvPr/>
        </p:nvPicPr>
        <p:blipFill>
          <a:blip r:embed="rId5" cstate="print"/>
          <a:srcRect/>
          <a:stretch>
            <a:fillRect/>
          </a:stretch>
        </p:blipFill>
        <p:spPr bwMode="auto">
          <a:xfrm>
            <a:off x="4146106" y="4883976"/>
            <a:ext cx="2160000" cy="1440000"/>
          </a:xfrm>
          <a:prstGeom prst="rect">
            <a:avLst/>
          </a:prstGeom>
          <a:noFill/>
          <a:ln w="9525">
            <a:noFill/>
            <a:miter lim="800000"/>
            <a:headEnd/>
            <a:tailEnd/>
          </a:ln>
        </p:spPr>
      </p:pic>
      <p:pic>
        <p:nvPicPr>
          <p:cNvPr id="2097277" name="Picture 8" descr="SAM_0314"/>
          <p:cNvPicPr>
            <a:picLocks noChangeArrowheads="1"/>
          </p:cNvPicPr>
          <p:nvPr/>
        </p:nvPicPr>
        <p:blipFill>
          <a:blip r:embed="rId6" cstate="print"/>
          <a:srcRect/>
          <a:stretch>
            <a:fillRect/>
          </a:stretch>
        </p:blipFill>
        <p:spPr bwMode="auto">
          <a:xfrm>
            <a:off x="1609344" y="3400235"/>
            <a:ext cx="2160000" cy="1440000"/>
          </a:xfrm>
          <a:prstGeom prst="rect">
            <a:avLst/>
          </a:prstGeom>
          <a:noFill/>
          <a:ln w="9525">
            <a:noFill/>
            <a:miter lim="800000"/>
            <a:headEnd/>
            <a:tailEnd/>
          </a:ln>
        </p:spPr>
      </p:pic>
      <p:pic>
        <p:nvPicPr>
          <p:cNvPr id="2097278" name="内容占位符 3" descr="驻厂供应商.png"/>
          <p:cNvPicPr>
            <a:picLocks/>
          </p:cNvPicPr>
          <p:nvPr/>
        </p:nvPicPr>
        <p:blipFill>
          <a:blip r:embed="rId7" cstate="print"/>
          <a:srcRect/>
          <a:stretch>
            <a:fillRect/>
          </a:stretch>
        </p:blipFill>
        <p:spPr bwMode="auto">
          <a:xfrm>
            <a:off x="1591183" y="4905756"/>
            <a:ext cx="2160000" cy="1440000"/>
          </a:xfrm>
          <a:prstGeom prst="rect">
            <a:avLst/>
          </a:prstGeom>
          <a:noFill/>
          <a:ln w="9525">
            <a:noFill/>
            <a:miter lim="800000"/>
            <a:headEnd/>
            <a:tailEnd/>
          </a:ln>
        </p:spPr>
      </p:pic>
      <p:pic>
        <p:nvPicPr>
          <p:cNvPr id="2097279" name="Picture 10" descr="SAM_0320"/>
          <p:cNvPicPr>
            <a:picLocks noChangeArrowheads="1"/>
          </p:cNvPicPr>
          <p:nvPr/>
        </p:nvPicPr>
        <p:blipFill>
          <a:blip r:embed="rId8" cstate="print"/>
          <a:srcRect/>
          <a:stretch>
            <a:fillRect/>
          </a:stretch>
        </p:blipFill>
        <p:spPr bwMode="auto">
          <a:xfrm>
            <a:off x="6676454" y="4859338"/>
            <a:ext cx="2160000" cy="1440000"/>
          </a:xfrm>
          <a:prstGeom prst="rect">
            <a:avLst/>
          </a:prstGeom>
          <a:noFill/>
          <a:ln w="9525">
            <a:noFill/>
            <a:miter lim="800000"/>
            <a:headEnd/>
            <a:tailEnd/>
          </a:ln>
        </p:spPr>
      </p:pic>
      <p:pic>
        <p:nvPicPr>
          <p:cNvPr id="2097280" name="Picture 11" descr="SAM_0316"/>
          <p:cNvPicPr>
            <a:picLocks noChangeArrowheads="1"/>
          </p:cNvPicPr>
          <p:nvPr/>
        </p:nvPicPr>
        <p:blipFill>
          <a:blip r:embed="rId9" cstate="print"/>
          <a:srcRect/>
          <a:stretch>
            <a:fillRect/>
          </a:stretch>
        </p:blipFill>
        <p:spPr bwMode="auto">
          <a:xfrm>
            <a:off x="4149852" y="3384106"/>
            <a:ext cx="2160000" cy="1440000"/>
          </a:xfrm>
          <a:prstGeom prst="rect">
            <a:avLst/>
          </a:prstGeom>
          <a:noFill/>
          <a:ln w="9525">
            <a:noFill/>
            <a:miter lim="800000"/>
            <a:headEnd/>
            <a:tailEnd/>
          </a:ln>
        </p:spPr>
      </p:pic>
      <p:pic>
        <p:nvPicPr>
          <p:cNvPr id="2097281" name="图片 6" descr="随意停车.png"/>
          <p:cNvPicPr>
            <a:picLocks/>
          </p:cNvPicPr>
          <p:nvPr/>
        </p:nvPicPr>
        <p:blipFill>
          <a:blip r:embed="rId10" cstate="print"/>
          <a:srcRect/>
          <a:stretch>
            <a:fillRect/>
          </a:stretch>
        </p:blipFill>
        <p:spPr bwMode="auto">
          <a:xfrm>
            <a:off x="6710109" y="3391154"/>
            <a:ext cx="2160000" cy="1440000"/>
          </a:xfrm>
          <a:prstGeom prst="rect">
            <a:avLst/>
          </a:prstGeom>
          <a:noFill/>
          <a:ln w="9525">
            <a:noFill/>
            <a:miter lim="800000"/>
            <a:headEnd/>
            <a:tailEnd/>
          </a:ln>
        </p:spPr>
      </p:pic>
      <p:sp>
        <p:nvSpPr>
          <p:cNvPr id="1049220" name="Rectangle 2"/>
          <p:cNvSpPr>
            <a:spLocks noChangeArrowheads="1"/>
          </p:cNvSpPr>
          <p:nvPr/>
        </p:nvSpPr>
        <p:spPr bwMode="auto">
          <a:xfrm>
            <a:off x="315913" y="1209675"/>
            <a:ext cx="9652000" cy="355600"/>
          </a:xfrm>
          <a:prstGeom prst="rect">
            <a:avLst/>
          </a:prstGeom>
          <a:noFill/>
          <a:ln w="9525">
            <a:noFill/>
            <a:miter lim="800000"/>
            <a:headEnd/>
            <a:tailEnd/>
          </a:ln>
        </p:spPr>
        <p:txBody>
          <a:bodyPr lIns="0" tIns="0" rIns="0" bIns="0">
            <a:spAutoFit/>
          </a:bodyPr>
          <a:lstStyle/>
          <a:p>
            <a:pPr algn="ctr">
              <a:lnSpc>
                <a:spcPct val="93000"/>
              </a:lnSpc>
            </a:pPr>
            <a:r>
              <a:rPr lang="en-US" altLang="zh-CN" sz="2800" dirty="0" smtClean="0">
                <a:solidFill>
                  <a:srgbClr val="006699"/>
                </a:solidFill>
              </a:rPr>
              <a:t>2.9    </a:t>
            </a:r>
            <a:r>
              <a:rPr lang="zh-CN" altLang="en-US" sz="2800" dirty="0" smtClean="0">
                <a:solidFill>
                  <a:srgbClr val="006699"/>
                </a:solidFill>
              </a:rPr>
              <a:t>厂区交通运输作业</a:t>
            </a:r>
            <a:endParaRPr lang="zh-CN" altLang="en-US" sz="2800" dirty="0">
              <a:solidFill>
                <a:srgbClr val="006699"/>
              </a:solidFill>
            </a:endParaRPr>
          </a:p>
        </p:txBody>
      </p:sp>
      <p:sp>
        <p:nvSpPr>
          <p:cNvPr id="14"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22" name="Rectangle 3"/>
          <p:cNvSpPr>
            <a:spLocks noChangeArrowheads="1"/>
          </p:cNvSpPr>
          <p:nvPr/>
        </p:nvSpPr>
        <p:spPr bwMode="auto">
          <a:xfrm>
            <a:off x="872935" y="1949514"/>
            <a:ext cx="7092950" cy="638175"/>
          </a:xfrm>
          <a:prstGeom prst="rect">
            <a:avLst/>
          </a:prstGeom>
          <a:noFill/>
          <a:ln w="9525">
            <a:noFill/>
            <a:miter lim="800000"/>
            <a:headEnd/>
            <a:tailEnd/>
          </a:ln>
        </p:spPr>
        <p:txBody>
          <a:bodyPr lIns="97210" tIns="48605" rIns="97210" bIns="48605" anchor="b"/>
          <a:lstStyle/>
          <a:p>
            <a:r>
              <a:rPr lang="en-US" altLang="zh-CN" sz="2100" dirty="0">
                <a:solidFill>
                  <a:srgbClr val="006699"/>
                </a:solidFill>
                <a:latin typeface="黑体" pitchFamily="49" charset="-122"/>
                <a:ea typeface="黑体" pitchFamily="49" charset="-122"/>
              </a:rPr>
              <a:t>1</a:t>
            </a:r>
            <a:r>
              <a:rPr lang="zh-CN" altLang="en-US" sz="2100" dirty="0">
                <a:solidFill>
                  <a:srgbClr val="006699"/>
                </a:solidFill>
                <a:latin typeface="黑体" pitchFamily="49" charset="-122"/>
                <a:ea typeface="黑体" pitchFamily="49" charset="-122"/>
              </a:rPr>
              <a:t>、车间内及厂区路口、转弯时需做到：一停二看三通过</a:t>
            </a:r>
            <a:r>
              <a:rPr lang="zh-CN" altLang="en-US" sz="2100" dirty="0" smtClean="0">
                <a:solidFill>
                  <a:srgbClr val="006699"/>
                </a:solidFill>
                <a:latin typeface="黑体" pitchFamily="49" charset="-122"/>
                <a:ea typeface="黑体" pitchFamily="49" charset="-122"/>
              </a:rPr>
              <a:t>。特别是上下班及人员撤离密集区域。</a:t>
            </a:r>
            <a:endParaRPr lang="en-US" altLang="zh-CN" sz="2100" dirty="0">
              <a:solidFill>
                <a:srgbClr val="006699"/>
              </a:solidFill>
              <a:latin typeface="黑体" pitchFamily="49" charset="-122"/>
              <a:ea typeface="黑体" pitchFamily="49" charset="-122"/>
            </a:endParaRPr>
          </a:p>
        </p:txBody>
      </p:sp>
      <p:pic>
        <p:nvPicPr>
          <p:cNvPr id="2097282" name="Picture 10" descr="车"/>
          <p:cNvPicPr>
            <a:picLocks noChangeArrowheads="1"/>
          </p:cNvPicPr>
          <p:nvPr/>
        </p:nvPicPr>
        <p:blipFill>
          <a:blip r:embed="rId2" cstate="print"/>
          <a:srcRect/>
          <a:stretch>
            <a:fillRect/>
          </a:stretch>
        </p:blipFill>
        <p:spPr bwMode="auto">
          <a:xfrm>
            <a:off x="803020" y="2790000"/>
            <a:ext cx="2592000" cy="2268000"/>
          </a:xfrm>
          <a:prstGeom prst="rect">
            <a:avLst/>
          </a:prstGeom>
          <a:noFill/>
          <a:ln w="9525">
            <a:noFill/>
            <a:miter lim="800000"/>
            <a:headEnd/>
            <a:tailEnd/>
          </a:ln>
        </p:spPr>
      </p:pic>
      <p:pic>
        <p:nvPicPr>
          <p:cNvPr id="2097283" name="Picture 14" descr="车"/>
          <p:cNvPicPr>
            <a:picLocks noChangeArrowheads="1"/>
          </p:cNvPicPr>
          <p:nvPr/>
        </p:nvPicPr>
        <p:blipFill>
          <a:blip r:embed="rId3" cstate="print"/>
          <a:srcRect/>
          <a:stretch>
            <a:fillRect/>
          </a:stretch>
        </p:blipFill>
        <p:spPr bwMode="auto">
          <a:xfrm>
            <a:off x="3559112" y="2794254"/>
            <a:ext cx="2592000" cy="2268000"/>
          </a:xfrm>
          <a:prstGeom prst="rect">
            <a:avLst/>
          </a:prstGeom>
          <a:noFill/>
          <a:ln w="53975">
            <a:solidFill>
              <a:schemeClr val="bg1"/>
            </a:solidFill>
            <a:miter lim="800000"/>
            <a:headEnd/>
            <a:tailEnd/>
          </a:ln>
        </p:spPr>
      </p:pic>
      <p:sp>
        <p:nvSpPr>
          <p:cNvPr id="1049223" name="Rectangle 3"/>
          <p:cNvSpPr>
            <a:spLocks noChangeArrowheads="1"/>
          </p:cNvSpPr>
          <p:nvPr/>
        </p:nvSpPr>
        <p:spPr bwMode="auto">
          <a:xfrm>
            <a:off x="1546225" y="1028700"/>
            <a:ext cx="6405563" cy="638175"/>
          </a:xfrm>
          <a:prstGeom prst="rect">
            <a:avLst/>
          </a:prstGeom>
          <a:noFill/>
          <a:ln w="9525">
            <a:noFill/>
            <a:miter lim="800000"/>
            <a:headEnd/>
            <a:tailEnd/>
          </a:ln>
        </p:spPr>
        <p:txBody>
          <a:bodyPr lIns="97210" tIns="48605" rIns="97210" bIns="48605" anchor="b"/>
          <a:lstStyle/>
          <a:p>
            <a:pPr marL="728663" indent="-728663" algn="ctr">
              <a:lnSpc>
                <a:spcPct val="93000"/>
              </a:lnSpc>
            </a:pPr>
            <a:r>
              <a:rPr lang="zh-CN" altLang="en-US" sz="2800" dirty="0" smtClean="0">
                <a:solidFill>
                  <a:srgbClr val="006699"/>
                </a:solidFill>
              </a:rPr>
              <a:t>厂区</a:t>
            </a:r>
            <a:r>
              <a:rPr lang="zh-CN" altLang="en-US" sz="2800" dirty="0">
                <a:solidFill>
                  <a:srgbClr val="006699"/>
                </a:solidFill>
              </a:rPr>
              <a:t>内员工交通安全要求</a:t>
            </a:r>
            <a:endParaRPr lang="en-US" altLang="zh-CN" sz="2800" dirty="0">
              <a:solidFill>
                <a:srgbClr val="006699"/>
              </a:solidFill>
            </a:endParaRPr>
          </a:p>
        </p:txBody>
      </p:sp>
      <p:sp>
        <p:nvSpPr>
          <p:cNvPr id="1049224" name="矩形 6"/>
          <p:cNvSpPr>
            <a:spLocks noChangeArrowheads="1"/>
          </p:cNvSpPr>
          <p:nvPr/>
        </p:nvSpPr>
        <p:spPr bwMode="auto">
          <a:xfrm>
            <a:off x="655638" y="5410010"/>
            <a:ext cx="8501062" cy="808410"/>
          </a:xfrm>
          <a:prstGeom prst="rect">
            <a:avLst/>
          </a:prstGeom>
          <a:noFill/>
          <a:ln w="9525">
            <a:noFill/>
            <a:miter lim="800000"/>
            <a:headEnd/>
            <a:tailEnd/>
          </a:ln>
        </p:spPr>
        <p:txBody>
          <a:bodyPr lIns="97210" tIns="48605" rIns="97210" bIns="48605">
            <a:spAutoFit/>
          </a:bodyPr>
          <a:lstStyle/>
          <a:p>
            <a:pPr>
              <a:lnSpc>
                <a:spcPct val="130000"/>
              </a:lnSpc>
            </a:pPr>
            <a:r>
              <a:rPr lang="zh-CN" altLang="en-US" sz="2100" b="1" dirty="0">
                <a:solidFill>
                  <a:srgbClr val="FF0000"/>
                </a:solidFill>
              </a:rPr>
              <a:t>※车辆高峰时间：早上上班前和下午下班后通勤车和员工私家车较多；</a:t>
            </a:r>
          </a:p>
          <a:p>
            <a:pPr>
              <a:lnSpc>
                <a:spcPct val="130000"/>
              </a:lnSpc>
            </a:pPr>
            <a:r>
              <a:rPr lang="zh-CN" altLang="en-US" sz="2100" b="1" dirty="0">
                <a:solidFill>
                  <a:srgbClr val="FF0000"/>
                </a:solidFill>
              </a:rPr>
              <a:t>※交通重要路段：行政楼西侧广场、</a:t>
            </a:r>
            <a:r>
              <a:rPr lang="en-US" altLang="zh-CN" sz="2100" b="1" dirty="0">
                <a:solidFill>
                  <a:srgbClr val="FF0000"/>
                </a:solidFill>
              </a:rPr>
              <a:t>5</a:t>
            </a:r>
            <a:r>
              <a:rPr lang="zh-CN" altLang="en-US" sz="2100" b="1" dirty="0">
                <a:solidFill>
                  <a:srgbClr val="FF0000"/>
                </a:solidFill>
              </a:rPr>
              <a:t>号门红绿灯路口处、交通路全段</a:t>
            </a:r>
            <a:endParaRPr lang="zh-CN" altLang="en-US" sz="1700" b="1" dirty="0">
              <a:latin typeface="幼圆" pitchFamily="49" charset="-122"/>
              <a:ea typeface="幼圆" pitchFamily="49" charset="-122"/>
            </a:endParaRPr>
          </a:p>
        </p:txBody>
      </p:sp>
      <p:pic>
        <p:nvPicPr>
          <p:cNvPr id="2097284" name="Picture 2" descr="D:\Users\guobk\Desktop\014.jpg"/>
          <p:cNvPicPr>
            <a:picLocks noChangeAspect="1" noChangeArrowheads="1"/>
          </p:cNvPicPr>
          <p:nvPr/>
        </p:nvPicPr>
        <p:blipFill>
          <a:blip r:embed="rId4" cstate="print"/>
          <a:srcRect/>
          <a:stretch>
            <a:fillRect/>
          </a:stretch>
        </p:blipFill>
        <p:spPr bwMode="auto">
          <a:xfrm>
            <a:off x="6311827" y="2735312"/>
            <a:ext cx="2722170" cy="2331988"/>
          </a:xfrm>
          <a:prstGeom prst="rect">
            <a:avLst/>
          </a:prstGeom>
          <a:noFill/>
          <a:ln w="9525">
            <a:noFill/>
            <a:miter lim="800000"/>
            <a:headEnd/>
            <a:tailEnd/>
          </a:ln>
        </p:spPr>
      </p:pic>
      <p:sp>
        <p:nvSpPr>
          <p:cNvPr id="9" name="Rectangle 2"/>
          <p:cNvSpPr txBox="1">
            <a:spLocks noChangeArrowheads="1"/>
          </p:cNvSpPr>
          <p:nvPr/>
        </p:nvSpPr>
        <p:spPr bwMode="auto">
          <a:xfrm>
            <a:off x="576263" y="138113"/>
            <a:ext cx="7272337" cy="534987"/>
          </a:xfrm>
          <a:prstGeom prst="rect">
            <a:avLst/>
          </a:prstGeom>
          <a:noFill/>
          <a:ln>
            <a:miter lim="800000"/>
            <a:headEnd/>
            <a:tailEnd/>
          </a:ln>
        </p:spPr>
        <p:txBody>
          <a:bodyPr lIns="91429" tIns="45714" rIns="91429" bIns="45714"/>
          <a:lstStyle/>
          <a:p>
            <a:pPr defTabSz="1016000" eaLnBrk="0" hangingPunct="0"/>
            <a:r>
              <a:rPr lang="zh-CN" altLang="en-US" sz="2400" kern="0" dirty="0" smtClean="0">
                <a:solidFill>
                  <a:schemeClr val="bg1"/>
                </a:solidFill>
                <a:latin typeface="微软雅黑" pitchFamily="34" charset="-122"/>
              </a:rPr>
              <a:t>第五部分  现场隐患识别和防范措施</a:t>
            </a:r>
            <a:r>
              <a:rPr lang="en-US" altLang="zh-CN" sz="2400" dirty="0" smtClean="0">
                <a:solidFill>
                  <a:schemeClr val="bg1"/>
                </a:solidFill>
                <a:latin typeface="微软雅黑" pitchFamily="34" charset="-122"/>
              </a:rPr>
              <a:t>—</a:t>
            </a:r>
            <a:r>
              <a:rPr lang="zh-CN" altLang="en-US" sz="2400" dirty="0" smtClean="0">
                <a:solidFill>
                  <a:schemeClr val="bg1"/>
                </a:solidFill>
                <a:latin typeface="微软雅黑" pitchFamily="34" charset="-122"/>
              </a:rPr>
              <a:t>典型作业</a:t>
            </a:r>
            <a:endParaRPr lang="zh-CN" altLang="en-US" sz="2400" kern="0" dirty="0" smtClean="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5320</TotalTime>
  <Words>9459</Words>
  <Application>Microsoft Office PowerPoint</Application>
  <PresentationFormat>自定义</PresentationFormat>
  <Paragraphs>860</Paragraphs>
  <Slides>115</Slides>
  <Notes>39</Notes>
  <HiddenSlides>0</HiddenSlides>
  <MMClips>0</MMClips>
  <ScaleCrop>false</ScaleCrop>
  <HeadingPairs>
    <vt:vector size="4" baseType="variant">
      <vt:variant>
        <vt:lpstr>主题</vt:lpstr>
      </vt:variant>
      <vt:variant>
        <vt:i4>2</vt:i4>
      </vt:variant>
      <vt:variant>
        <vt:lpstr>幻灯片标题</vt:lpstr>
      </vt:variant>
      <vt:variant>
        <vt:i4>115</vt:i4>
      </vt:variant>
    </vt:vector>
  </HeadingPairs>
  <TitlesOfParts>
    <vt:vector size="117" baseType="lpstr">
      <vt:lpstr>默认设计模板</vt:lpstr>
      <vt:lpstr>1_默认设计模板</vt:lpstr>
      <vt:lpstr>新员工公司级安全培训</vt:lpstr>
      <vt:lpstr>幻灯片 2</vt:lpstr>
      <vt:lpstr>培训目的</vt:lpstr>
      <vt:lpstr>目录</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第二部分  安全责任—安全必须尽责</vt:lpstr>
      <vt:lpstr>第二部分  安全责任—安全必须尽责</vt:lpstr>
      <vt:lpstr>第二部分  安全责任—安全必须尽责</vt:lpstr>
      <vt:lpstr>幻灯片 19</vt:lpstr>
      <vt:lpstr>第二部分  安全责任—践行“三不伤害”</vt:lpstr>
      <vt:lpstr>第二部分  安全责任—践行“三不伤害”</vt:lpstr>
      <vt:lpstr>第二部分  安全责任—践行“三不伤害”</vt:lpstr>
      <vt:lpstr>第二部分  安全责任—践行“三不伤害”</vt:lpstr>
      <vt:lpstr>第二部分  安全责任—践行“三不伤害”</vt:lpstr>
      <vt:lpstr>第二部分  安全责任—践行“三不伤害”</vt:lpstr>
      <vt:lpstr>第二部分  安全责任—践行“三不伤害”</vt:lpstr>
      <vt:lpstr>第二部分  安全责任—践行“三不伤害”</vt:lpstr>
      <vt:lpstr>幻灯片 28</vt:lpstr>
      <vt:lpstr>幻灯片 29</vt:lpstr>
      <vt:lpstr>幻灯片 30</vt:lpstr>
      <vt:lpstr>        </vt:lpstr>
      <vt:lpstr>        </vt:lpstr>
      <vt:lpstr>        </vt:lpstr>
      <vt:lpstr>幻灯片 34</vt:lpstr>
      <vt:lpstr>幻灯片 35</vt:lpstr>
      <vt:lpstr>第三部分  安全意识—做好风险识别</vt:lpstr>
      <vt:lpstr>幻灯片 37</vt:lpstr>
      <vt:lpstr>第三部分  安全意识—杜绝违章心理</vt:lpstr>
      <vt:lpstr>幻灯片 39</vt:lpstr>
      <vt:lpstr>幻灯片 40</vt:lpstr>
      <vt:lpstr>第三部分  安全意识—杜绝违章心理</vt:lpstr>
      <vt:lpstr>第三部分  安全意识—杜绝违章心理</vt:lpstr>
      <vt:lpstr>第三部分  安全意识—杜绝违章心理</vt:lpstr>
      <vt:lpstr>第三部分  安全意识—杜绝违章心理</vt:lpstr>
      <vt:lpstr>第三部分  安全意识—杜绝违章心理</vt:lpstr>
      <vt:lpstr>第三部分  安全意识—杜绝违章心理</vt:lpstr>
      <vt:lpstr>第三部分  安全意识—杜绝违章心理</vt:lpstr>
      <vt:lpstr>第三部分  安全意识—杜绝违章心理</vt:lpstr>
      <vt:lpstr>第三部分  安全意识—杜绝违章心理</vt:lpstr>
      <vt:lpstr>海因里希法则</vt:lpstr>
      <vt:lpstr>第三部分  安全意识—杜绝违章心理</vt:lpstr>
      <vt:lpstr>第三部分  安全意识—树立遵章意识</vt:lpstr>
      <vt:lpstr>第三部分  安全意识—总结</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第四部分  事故预防—作业现场安全改善</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第五部分  现场隐患识别和防范措施—职业健康</vt:lpstr>
      <vt:lpstr>公司职业危害的分布：</vt:lpstr>
      <vt:lpstr>幻灯片 106</vt:lpstr>
      <vt:lpstr>第五部分  现场隐患识别和防范措施—职业健康</vt:lpstr>
      <vt:lpstr>第五部分  现场隐患识别和防范措施—职业健康</vt:lpstr>
      <vt:lpstr>第五部分  现场隐患识别和防范措施—职业健康</vt:lpstr>
      <vt:lpstr>幻灯片 110</vt:lpstr>
      <vt:lpstr>幻灯片 111</vt:lpstr>
      <vt:lpstr>谁是安全的最大受益者</vt:lpstr>
      <vt:lpstr>  一次次人为的事故造成的深重灾难，击碎了一个又一个的家庭，父母妻儿在失去亲人的痛苦中煎熬。      为了悲剧不再重演，为了不可重来的生命，请您注意安全！</vt:lpstr>
      <vt:lpstr>幻灯片 114</vt:lpstr>
      <vt:lpstr>幻灯片 115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孙国梁</dc:creator>
  <cp:lastModifiedBy>Administrator</cp:lastModifiedBy>
  <cp:revision>357</cp:revision>
  <dcterms:created xsi:type="dcterms:W3CDTF">1969-12-31T16:00:00Z</dcterms:created>
  <dcterms:modified xsi:type="dcterms:W3CDTF">2018-03-16T03:17:43Z</dcterms:modified>
</cp:coreProperties>
</file>